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52" r:id="rId2"/>
  </p:sldMasterIdLst>
  <p:notesMasterIdLst>
    <p:notesMasterId r:id="rId39"/>
  </p:notesMasterIdLst>
  <p:handoutMasterIdLst>
    <p:handoutMasterId r:id="rId40"/>
  </p:handoutMasterIdLst>
  <p:sldIdLst>
    <p:sldId id="305" r:id="rId3"/>
    <p:sldId id="321" r:id="rId4"/>
    <p:sldId id="257" r:id="rId5"/>
    <p:sldId id="328" r:id="rId6"/>
    <p:sldId id="382" r:id="rId7"/>
    <p:sldId id="330" r:id="rId8"/>
    <p:sldId id="356" r:id="rId9"/>
    <p:sldId id="369" r:id="rId10"/>
    <p:sldId id="370" r:id="rId11"/>
    <p:sldId id="371" r:id="rId12"/>
    <p:sldId id="372" r:id="rId13"/>
    <p:sldId id="373" r:id="rId14"/>
    <p:sldId id="383" r:id="rId15"/>
    <p:sldId id="384" r:id="rId16"/>
    <p:sldId id="385" r:id="rId17"/>
    <p:sldId id="379" r:id="rId18"/>
    <p:sldId id="358" r:id="rId19"/>
    <p:sldId id="374" r:id="rId20"/>
    <p:sldId id="386" r:id="rId21"/>
    <p:sldId id="387" r:id="rId22"/>
    <p:sldId id="359" r:id="rId23"/>
    <p:sldId id="381" r:id="rId24"/>
    <p:sldId id="388" r:id="rId25"/>
    <p:sldId id="360" r:id="rId26"/>
    <p:sldId id="376" r:id="rId27"/>
    <p:sldId id="361" r:id="rId28"/>
    <p:sldId id="389" r:id="rId29"/>
    <p:sldId id="390" r:id="rId30"/>
    <p:sldId id="380" r:id="rId31"/>
    <p:sldId id="392" r:id="rId32"/>
    <p:sldId id="391" r:id="rId33"/>
    <p:sldId id="395" r:id="rId34"/>
    <p:sldId id="393" r:id="rId35"/>
    <p:sldId id="394" r:id="rId36"/>
    <p:sldId id="368" r:id="rId37"/>
    <p:sldId id="327" r:id="rId38"/>
  </p:sldIdLst>
  <p:sldSz cx="9144000" cy="6858000" type="screen4x3"/>
  <p:notesSz cx="9236075" cy="6950075"/>
  <p:custDataLst>
    <p:tags r:id="rId41"/>
  </p:custDataLst>
  <p:defaultTextStyle>
    <a:defPPr>
      <a:defRPr lang="en-US"/>
    </a:defPPr>
    <a:lvl1pPr algn="l" rtl="0" eaLnBrk="0" fontAlgn="base" hangingPunct="0">
      <a:spcBef>
        <a:spcPct val="0"/>
      </a:spcBef>
      <a:spcAft>
        <a:spcPct val="0"/>
      </a:spcAft>
      <a:defRPr sz="4000" b="1" kern="1200">
        <a:solidFill>
          <a:srgbClr val="002D62"/>
        </a:solidFill>
        <a:latin typeface="Arial" panose="020B0604020202020204" pitchFamily="34" charset="0"/>
        <a:ea typeface="+mn-ea"/>
        <a:cs typeface="+mn-cs"/>
      </a:defRPr>
    </a:lvl1pPr>
    <a:lvl2pPr marL="457200" algn="l" rtl="0" eaLnBrk="0" fontAlgn="base" hangingPunct="0">
      <a:spcBef>
        <a:spcPct val="0"/>
      </a:spcBef>
      <a:spcAft>
        <a:spcPct val="0"/>
      </a:spcAft>
      <a:defRPr sz="4000" b="1" kern="1200">
        <a:solidFill>
          <a:srgbClr val="002D62"/>
        </a:solidFill>
        <a:latin typeface="Arial" panose="020B0604020202020204" pitchFamily="34" charset="0"/>
        <a:ea typeface="+mn-ea"/>
        <a:cs typeface="+mn-cs"/>
      </a:defRPr>
    </a:lvl2pPr>
    <a:lvl3pPr marL="914400" algn="l" rtl="0" eaLnBrk="0" fontAlgn="base" hangingPunct="0">
      <a:spcBef>
        <a:spcPct val="0"/>
      </a:spcBef>
      <a:spcAft>
        <a:spcPct val="0"/>
      </a:spcAft>
      <a:defRPr sz="4000" b="1" kern="1200">
        <a:solidFill>
          <a:srgbClr val="002D62"/>
        </a:solidFill>
        <a:latin typeface="Arial" panose="020B0604020202020204" pitchFamily="34" charset="0"/>
        <a:ea typeface="+mn-ea"/>
        <a:cs typeface="+mn-cs"/>
      </a:defRPr>
    </a:lvl3pPr>
    <a:lvl4pPr marL="1371600" algn="l" rtl="0" eaLnBrk="0" fontAlgn="base" hangingPunct="0">
      <a:spcBef>
        <a:spcPct val="0"/>
      </a:spcBef>
      <a:spcAft>
        <a:spcPct val="0"/>
      </a:spcAft>
      <a:defRPr sz="4000" b="1" kern="1200">
        <a:solidFill>
          <a:srgbClr val="002D62"/>
        </a:solidFill>
        <a:latin typeface="Arial" panose="020B0604020202020204" pitchFamily="34" charset="0"/>
        <a:ea typeface="+mn-ea"/>
        <a:cs typeface="+mn-cs"/>
      </a:defRPr>
    </a:lvl4pPr>
    <a:lvl5pPr marL="1828800" algn="l" rtl="0" eaLnBrk="0" fontAlgn="base" hangingPunct="0">
      <a:spcBef>
        <a:spcPct val="0"/>
      </a:spcBef>
      <a:spcAft>
        <a:spcPct val="0"/>
      </a:spcAft>
      <a:defRPr sz="4000" b="1" kern="1200">
        <a:solidFill>
          <a:srgbClr val="002D62"/>
        </a:solidFill>
        <a:latin typeface="Arial" panose="020B0604020202020204" pitchFamily="34" charset="0"/>
        <a:ea typeface="+mn-ea"/>
        <a:cs typeface="+mn-cs"/>
      </a:defRPr>
    </a:lvl5pPr>
    <a:lvl6pPr marL="2286000" algn="l" defTabSz="914400" rtl="0" eaLnBrk="1" latinLnBrk="0" hangingPunct="1">
      <a:defRPr sz="4000" b="1" kern="1200">
        <a:solidFill>
          <a:srgbClr val="002D62"/>
        </a:solidFill>
        <a:latin typeface="Arial" panose="020B0604020202020204" pitchFamily="34" charset="0"/>
        <a:ea typeface="+mn-ea"/>
        <a:cs typeface="+mn-cs"/>
      </a:defRPr>
    </a:lvl6pPr>
    <a:lvl7pPr marL="2743200" algn="l" defTabSz="914400" rtl="0" eaLnBrk="1" latinLnBrk="0" hangingPunct="1">
      <a:defRPr sz="4000" b="1" kern="1200">
        <a:solidFill>
          <a:srgbClr val="002D62"/>
        </a:solidFill>
        <a:latin typeface="Arial" panose="020B0604020202020204" pitchFamily="34" charset="0"/>
        <a:ea typeface="+mn-ea"/>
        <a:cs typeface="+mn-cs"/>
      </a:defRPr>
    </a:lvl7pPr>
    <a:lvl8pPr marL="3200400" algn="l" defTabSz="914400" rtl="0" eaLnBrk="1" latinLnBrk="0" hangingPunct="1">
      <a:defRPr sz="4000" b="1" kern="1200">
        <a:solidFill>
          <a:srgbClr val="002D62"/>
        </a:solidFill>
        <a:latin typeface="Arial" panose="020B0604020202020204" pitchFamily="34" charset="0"/>
        <a:ea typeface="+mn-ea"/>
        <a:cs typeface="+mn-cs"/>
      </a:defRPr>
    </a:lvl8pPr>
    <a:lvl9pPr marL="3657600" algn="l" defTabSz="914400" rtl="0" eaLnBrk="1" latinLnBrk="0" hangingPunct="1">
      <a:defRPr sz="4000" b="1" kern="1200">
        <a:solidFill>
          <a:srgbClr val="002D62"/>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2F20"/>
    <a:srgbClr val="00CCFF"/>
    <a:srgbClr val="FFCC00"/>
    <a:srgbClr val="EE6F10"/>
    <a:srgbClr val="FF2FF5"/>
    <a:srgbClr val="5A0845"/>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72" autoAdjust="0"/>
    <p:restoredTop sz="94660"/>
  </p:normalViewPr>
  <p:slideViewPr>
    <p:cSldViewPr>
      <p:cViewPr varScale="1">
        <p:scale>
          <a:sx n="105" d="100"/>
          <a:sy n="105" d="100"/>
        </p:scale>
        <p:origin x="186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1" y="2"/>
            <a:ext cx="4003136" cy="347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3" tIns="45378" rIns="90753" bIns="45378" numCol="1" anchor="t" anchorCtr="0" compatLnSpc="1">
            <a:prstTxWarp prst="textNoShape">
              <a:avLst/>
            </a:prstTxWarp>
          </a:bodyPr>
          <a:lstStyle>
            <a:lvl1pPr eaLnBrk="1" hangingPunct="1">
              <a:defRPr sz="1200" b="0">
                <a:solidFill>
                  <a:schemeClr val="tx1"/>
                </a:solidFill>
                <a:latin typeface="Arial"/>
              </a:defRPr>
            </a:lvl1pPr>
          </a:lstStyle>
          <a:p>
            <a:pPr>
              <a:defRPr/>
            </a:pPr>
            <a:endParaRPr lang="en-US" altLang="en-US"/>
          </a:p>
        </p:txBody>
      </p:sp>
      <p:sp>
        <p:nvSpPr>
          <p:cNvPr id="78851" name="Rectangle 3"/>
          <p:cNvSpPr>
            <a:spLocks noGrp="1" noChangeArrowheads="1"/>
          </p:cNvSpPr>
          <p:nvPr>
            <p:ph type="dt" sz="quarter" idx="1"/>
          </p:nvPr>
        </p:nvSpPr>
        <p:spPr bwMode="auto">
          <a:xfrm>
            <a:off x="5230849" y="2"/>
            <a:ext cx="4003136" cy="347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3" tIns="45378" rIns="90753" bIns="45378" numCol="1" anchor="t" anchorCtr="0" compatLnSpc="1">
            <a:prstTxWarp prst="textNoShape">
              <a:avLst/>
            </a:prstTxWarp>
          </a:bodyPr>
          <a:lstStyle>
            <a:lvl1pPr algn="r" eaLnBrk="1" hangingPunct="1">
              <a:defRPr sz="1200" b="0">
                <a:solidFill>
                  <a:schemeClr val="tx1"/>
                </a:solidFill>
                <a:latin typeface="Arial"/>
              </a:defRPr>
            </a:lvl1pPr>
          </a:lstStyle>
          <a:p>
            <a:pPr>
              <a:defRPr/>
            </a:pPr>
            <a:endParaRPr lang="en-US" altLang="en-US"/>
          </a:p>
        </p:txBody>
      </p:sp>
      <p:sp>
        <p:nvSpPr>
          <p:cNvPr id="78852" name="Rectangle 4"/>
          <p:cNvSpPr>
            <a:spLocks noGrp="1" noChangeArrowheads="1"/>
          </p:cNvSpPr>
          <p:nvPr>
            <p:ph type="ftr" sz="quarter" idx="2"/>
          </p:nvPr>
        </p:nvSpPr>
        <p:spPr bwMode="auto">
          <a:xfrm>
            <a:off x="1" y="6601261"/>
            <a:ext cx="4003136" cy="347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3" tIns="45378" rIns="90753" bIns="45378" numCol="1" anchor="b" anchorCtr="0" compatLnSpc="1">
            <a:prstTxWarp prst="textNoShape">
              <a:avLst/>
            </a:prstTxWarp>
          </a:bodyPr>
          <a:lstStyle>
            <a:lvl1pPr eaLnBrk="1" hangingPunct="1">
              <a:defRPr sz="1200" b="0">
                <a:solidFill>
                  <a:schemeClr val="tx1"/>
                </a:solidFill>
                <a:latin typeface="Arial"/>
              </a:defRPr>
            </a:lvl1pPr>
          </a:lstStyle>
          <a:p>
            <a:pPr>
              <a:defRPr/>
            </a:pPr>
            <a:endParaRPr lang="en-US" altLang="en-US"/>
          </a:p>
        </p:txBody>
      </p:sp>
      <p:sp>
        <p:nvSpPr>
          <p:cNvPr id="78853" name="Rectangle 5"/>
          <p:cNvSpPr>
            <a:spLocks noGrp="1" noChangeArrowheads="1"/>
          </p:cNvSpPr>
          <p:nvPr>
            <p:ph type="sldNum" sz="quarter" idx="3"/>
          </p:nvPr>
        </p:nvSpPr>
        <p:spPr bwMode="auto">
          <a:xfrm>
            <a:off x="5230849" y="6601261"/>
            <a:ext cx="4003136" cy="347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3" tIns="45378" rIns="90753" bIns="45378" numCol="1" anchor="b" anchorCtr="0" compatLnSpc="1">
            <a:prstTxWarp prst="textNoShape">
              <a:avLst/>
            </a:prstTxWarp>
          </a:bodyPr>
          <a:lstStyle>
            <a:lvl1pPr algn="r" eaLnBrk="1" hangingPunct="1">
              <a:defRPr sz="1200" b="0">
                <a:solidFill>
                  <a:schemeClr val="tx1"/>
                </a:solidFill>
              </a:defRPr>
            </a:lvl1pPr>
          </a:lstStyle>
          <a:p>
            <a:fld id="{6C6AEFD5-62B9-4831-8CBC-F3186F66C498}" type="slidenum">
              <a:rPr lang="en-US" altLang="en-US"/>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2"/>
            <a:ext cx="4003136" cy="347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3" tIns="45378" rIns="90753" bIns="45378" numCol="1" anchor="t" anchorCtr="0" compatLnSpc="1">
            <a:prstTxWarp prst="textNoShape">
              <a:avLst/>
            </a:prstTxWarp>
          </a:bodyPr>
          <a:lstStyle>
            <a:lvl1pPr eaLnBrk="1" hangingPunct="1">
              <a:defRPr sz="1200" b="0">
                <a:solidFill>
                  <a:schemeClr val="tx1"/>
                </a:solidFill>
                <a:latin typeface="Arial"/>
              </a:defRPr>
            </a:lvl1pPr>
          </a:lstStyle>
          <a:p>
            <a:pPr>
              <a:defRPr/>
            </a:pPr>
            <a:endParaRPr lang="en-US" altLang="en-US"/>
          </a:p>
        </p:txBody>
      </p:sp>
      <p:sp>
        <p:nvSpPr>
          <p:cNvPr id="9219" name="Rectangle 3"/>
          <p:cNvSpPr>
            <a:spLocks noGrp="1" noChangeArrowheads="1"/>
          </p:cNvSpPr>
          <p:nvPr>
            <p:ph type="dt" idx="1"/>
          </p:nvPr>
        </p:nvSpPr>
        <p:spPr bwMode="auto">
          <a:xfrm>
            <a:off x="5230849" y="2"/>
            <a:ext cx="4003136" cy="347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3" tIns="45378" rIns="90753" bIns="45378" numCol="1" anchor="t" anchorCtr="0" compatLnSpc="1">
            <a:prstTxWarp prst="textNoShape">
              <a:avLst/>
            </a:prstTxWarp>
          </a:bodyPr>
          <a:lstStyle>
            <a:lvl1pPr algn="r" eaLnBrk="1" hangingPunct="1">
              <a:defRPr sz="1200" b="0">
                <a:solidFill>
                  <a:schemeClr val="tx1"/>
                </a:solidFill>
                <a:latin typeface="Arial"/>
              </a:defRPr>
            </a:lvl1pPr>
          </a:lstStyle>
          <a:p>
            <a:pPr>
              <a:defRPr/>
            </a:pPr>
            <a:endParaRPr lang="en-US" altLang="en-US"/>
          </a:p>
        </p:txBody>
      </p:sp>
      <p:sp>
        <p:nvSpPr>
          <p:cNvPr id="36868" name="Rectangle 4"/>
          <p:cNvSpPr>
            <a:spLocks noGrp="1" noRot="1" noChangeAspect="1" noChangeArrowheads="1" noTextEdit="1"/>
          </p:cNvSpPr>
          <p:nvPr>
            <p:ph type="sldImg" idx="2"/>
          </p:nvPr>
        </p:nvSpPr>
        <p:spPr bwMode="auto">
          <a:xfrm>
            <a:off x="2879725" y="520700"/>
            <a:ext cx="3476625" cy="2606675"/>
          </a:xfrm>
          <a:prstGeom prst="rect">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924447" y="3301825"/>
            <a:ext cx="7387187" cy="3127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3" tIns="45378" rIns="90753" bIns="45378"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9222" name="Rectangle 6"/>
          <p:cNvSpPr>
            <a:spLocks noGrp="1" noChangeArrowheads="1"/>
          </p:cNvSpPr>
          <p:nvPr>
            <p:ph type="ftr" sz="quarter" idx="4"/>
          </p:nvPr>
        </p:nvSpPr>
        <p:spPr bwMode="auto">
          <a:xfrm>
            <a:off x="1" y="6601261"/>
            <a:ext cx="4003136" cy="347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3" tIns="45378" rIns="90753" bIns="45378" numCol="1" anchor="b" anchorCtr="0" compatLnSpc="1">
            <a:prstTxWarp prst="textNoShape">
              <a:avLst/>
            </a:prstTxWarp>
          </a:bodyPr>
          <a:lstStyle>
            <a:lvl1pPr eaLnBrk="1" hangingPunct="1">
              <a:defRPr sz="1200" b="0">
                <a:solidFill>
                  <a:schemeClr val="tx1"/>
                </a:solidFill>
                <a:latin typeface="Arial"/>
              </a:defRPr>
            </a:lvl1pPr>
          </a:lstStyle>
          <a:p>
            <a:pPr>
              <a:defRPr/>
            </a:pPr>
            <a:endParaRPr lang="en-US" altLang="en-US"/>
          </a:p>
        </p:txBody>
      </p:sp>
      <p:sp>
        <p:nvSpPr>
          <p:cNvPr id="9223" name="Rectangle 7"/>
          <p:cNvSpPr>
            <a:spLocks noGrp="1" noChangeArrowheads="1"/>
          </p:cNvSpPr>
          <p:nvPr>
            <p:ph type="sldNum" sz="quarter" idx="5"/>
          </p:nvPr>
        </p:nvSpPr>
        <p:spPr bwMode="auto">
          <a:xfrm>
            <a:off x="5230849" y="6601261"/>
            <a:ext cx="4003136" cy="347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3" tIns="45378" rIns="90753" bIns="45378" numCol="1" anchor="b" anchorCtr="0" compatLnSpc="1">
            <a:prstTxWarp prst="textNoShape">
              <a:avLst/>
            </a:prstTxWarp>
          </a:bodyPr>
          <a:lstStyle>
            <a:lvl1pPr algn="r" eaLnBrk="1" hangingPunct="1">
              <a:defRPr sz="1200" b="0">
                <a:solidFill>
                  <a:schemeClr val="tx1"/>
                </a:solidFill>
              </a:defRPr>
            </a:lvl1pPr>
          </a:lstStyle>
          <a:p>
            <a:fld id="{FBF20297-BA05-430D-9ED4-51EEDEF2B082}" type="slidenum">
              <a:rPr lang="en-US" altLang="en-US"/>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mn-ea"/>
        <a:cs typeface="+mn-cs"/>
      </a:defRPr>
    </a:lvl1pPr>
    <a:lvl2pPr marL="457200" algn="l" rtl="0" eaLnBrk="0" fontAlgn="base" hangingPunct="0">
      <a:spcBef>
        <a:spcPct val="30000"/>
      </a:spcBef>
      <a:spcAft>
        <a:spcPct val="0"/>
      </a:spcAft>
      <a:defRPr sz="1200" kern="1200">
        <a:solidFill>
          <a:schemeClr val="tx1"/>
        </a:solidFill>
        <a:latin typeface="Arial"/>
        <a:ea typeface="+mn-ea"/>
        <a:cs typeface="+mn-cs"/>
      </a:defRPr>
    </a:lvl2pPr>
    <a:lvl3pPr marL="914400" algn="l" rtl="0" eaLnBrk="0" fontAlgn="base" hangingPunct="0">
      <a:spcBef>
        <a:spcPct val="30000"/>
      </a:spcBef>
      <a:spcAft>
        <a:spcPct val="0"/>
      </a:spcAft>
      <a:defRPr sz="1200" kern="1200">
        <a:solidFill>
          <a:schemeClr val="tx1"/>
        </a:solidFill>
        <a:latin typeface="Arial"/>
        <a:ea typeface="+mn-ea"/>
        <a:cs typeface="+mn-cs"/>
      </a:defRPr>
    </a:lvl3pPr>
    <a:lvl4pPr marL="1371600" algn="l" rtl="0" eaLnBrk="0" fontAlgn="base" hangingPunct="0">
      <a:spcBef>
        <a:spcPct val="30000"/>
      </a:spcBef>
      <a:spcAft>
        <a:spcPct val="0"/>
      </a:spcAft>
      <a:defRPr sz="1200" kern="1200">
        <a:solidFill>
          <a:schemeClr val="tx1"/>
        </a:solidFill>
        <a:latin typeface="Arial"/>
        <a:ea typeface="+mn-ea"/>
        <a:cs typeface="+mn-cs"/>
      </a:defRPr>
    </a:lvl4pPr>
    <a:lvl5pPr marL="1828800" algn="l" rtl="0" eaLnBrk="0" fontAlgn="base" hangingPunct="0">
      <a:spcBef>
        <a:spcPct val="30000"/>
      </a:spcBef>
      <a:spcAft>
        <a:spcPct val="0"/>
      </a:spcAft>
      <a:defRPr sz="12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F20297-BA05-430D-9ED4-51EEDEF2B082}" type="slidenum">
              <a:rPr lang="en-US" altLang="en-US" smtClean="0"/>
              <a:t>1</a:t>
            </a:fld>
            <a:endParaRPr lang="en-US" altLang="en-US"/>
          </a:p>
        </p:txBody>
      </p:sp>
    </p:spTree>
    <p:extLst>
      <p:ext uri="{BB962C8B-B14F-4D97-AF65-F5344CB8AC3E}">
        <p14:creationId xmlns:p14="http://schemas.microsoft.com/office/powerpoint/2010/main" val="2260468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14350">
              <a:defRPr/>
            </a:pPr>
            <a:fld id="{FBF20297-BA05-430D-9ED4-51EEDEF2B082}" type="slidenum">
              <a:rPr lang="en-US" altLang="en-US">
                <a:solidFill>
                  <a:srgbClr val="000000"/>
                </a:solidFill>
              </a:rPr>
              <a:pPr defTabSz="914350">
                <a:defRPr/>
              </a:pPr>
              <a:t>10</a:t>
            </a:fld>
            <a:endParaRPr lang="en-US" altLang="en-US">
              <a:solidFill>
                <a:srgbClr val="000000"/>
              </a:solidFill>
            </a:endParaRPr>
          </a:p>
        </p:txBody>
      </p:sp>
    </p:spTree>
    <p:extLst>
      <p:ext uri="{BB962C8B-B14F-4D97-AF65-F5344CB8AC3E}">
        <p14:creationId xmlns:p14="http://schemas.microsoft.com/office/powerpoint/2010/main" val="1110704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14350">
              <a:defRPr/>
            </a:pPr>
            <a:fld id="{FBF20297-BA05-430D-9ED4-51EEDEF2B082}" type="slidenum">
              <a:rPr lang="en-US" altLang="en-US">
                <a:solidFill>
                  <a:srgbClr val="000000"/>
                </a:solidFill>
              </a:rPr>
              <a:pPr defTabSz="914350">
                <a:defRPr/>
              </a:pPr>
              <a:t>11</a:t>
            </a:fld>
            <a:endParaRPr lang="en-US" altLang="en-US">
              <a:solidFill>
                <a:srgbClr val="000000"/>
              </a:solidFill>
            </a:endParaRPr>
          </a:p>
        </p:txBody>
      </p:sp>
    </p:spTree>
    <p:extLst>
      <p:ext uri="{BB962C8B-B14F-4D97-AF65-F5344CB8AC3E}">
        <p14:creationId xmlns:p14="http://schemas.microsoft.com/office/powerpoint/2010/main" val="57498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14350">
              <a:defRPr/>
            </a:pPr>
            <a:fld id="{FBF20297-BA05-430D-9ED4-51EEDEF2B082}" type="slidenum">
              <a:rPr lang="en-US" altLang="en-US">
                <a:solidFill>
                  <a:srgbClr val="000000"/>
                </a:solidFill>
              </a:rPr>
              <a:pPr defTabSz="914350">
                <a:defRPr/>
              </a:pPr>
              <a:t>12</a:t>
            </a:fld>
            <a:endParaRPr lang="en-US" altLang="en-US">
              <a:solidFill>
                <a:srgbClr val="000000"/>
              </a:solidFill>
            </a:endParaRPr>
          </a:p>
        </p:txBody>
      </p:sp>
    </p:spTree>
    <p:extLst>
      <p:ext uri="{BB962C8B-B14F-4D97-AF65-F5344CB8AC3E}">
        <p14:creationId xmlns:p14="http://schemas.microsoft.com/office/powerpoint/2010/main" val="3161791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F20297-BA05-430D-9ED4-51EEDEF2B082}" type="slidenum">
              <a:rPr lang="en-US" altLang="en-US" smtClean="0"/>
              <a:t>13</a:t>
            </a:fld>
            <a:endParaRPr lang="en-US" altLang="en-US"/>
          </a:p>
        </p:txBody>
      </p:sp>
    </p:spTree>
    <p:extLst>
      <p:ext uri="{BB962C8B-B14F-4D97-AF65-F5344CB8AC3E}">
        <p14:creationId xmlns:p14="http://schemas.microsoft.com/office/powerpoint/2010/main" val="2142270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F20297-BA05-430D-9ED4-51EEDEF2B082}" type="slidenum">
              <a:rPr lang="en-US" altLang="en-US" smtClean="0"/>
              <a:t>14</a:t>
            </a:fld>
            <a:endParaRPr lang="en-US" altLang="en-US"/>
          </a:p>
        </p:txBody>
      </p:sp>
    </p:spTree>
    <p:extLst>
      <p:ext uri="{BB962C8B-B14F-4D97-AF65-F5344CB8AC3E}">
        <p14:creationId xmlns:p14="http://schemas.microsoft.com/office/powerpoint/2010/main" val="1712707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F20297-BA05-430D-9ED4-51EEDEF2B082}" type="slidenum">
              <a:rPr lang="en-US" altLang="en-US" smtClean="0"/>
              <a:t>15</a:t>
            </a:fld>
            <a:endParaRPr lang="en-US" altLang="en-US"/>
          </a:p>
        </p:txBody>
      </p:sp>
    </p:spTree>
    <p:extLst>
      <p:ext uri="{BB962C8B-B14F-4D97-AF65-F5344CB8AC3E}">
        <p14:creationId xmlns:p14="http://schemas.microsoft.com/office/powerpoint/2010/main" val="3295980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F20297-BA05-430D-9ED4-51EEDEF2B082}" type="slidenum">
              <a:rPr lang="en-US" altLang="en-US" smtClean="0"/>
              <a:t>16</a:t>
            </a:fld>
            <a:endParaRPr lang="en-US" altLang="en-US"/>
          </a:p>
        </p:txBody>
      </p:sp>
    </p:spTree>
    <p:extLst>
      <p:ext uri="{BB962C8B-B14F-4D97-AF65-F5344CB8AC3E}">
        <p14:creationId xmlns:p14="http://schemas.microsoft.com/office/powerpoint/2010/main" val="1533225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F20297-BA05-430D-9ED4-51EEDEF2B082}" type="slidenum">
              <a:rPr lang="en-US" altLang="en-US" smtClean="0"/>
              <a:t>17</a:t>
            </a:fld>
            <a:endParaRPr lang="en-US" altLang="en-US"/>
          </a:p>
        </p:txBody>
      </p:sp>
    </p:spTree>
    <p:extLst>
      <p:ext uri="{BB962C8B-B14F-4D97-AF65-F5344CB8AC3E}">
        <p14:creationId xmlns:p14="http://schemas.microsoft.com/office/powerpoint/2010/main" val="1453630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F20297-BA05-430D-9ED4-51EEDEF2B082}" type="slidenum">
              <a:rPr lang="en-US" altLang="en-US" smtClean="0"/>
              <a:t>18</a:t>
            </a:fld>
            <a:endParaRPr lang="en-US" altLang="en-US"/>
          </a:p>
        </p:txBody>
      </p:sp>
    </p:spTree>
    <p:extLst>
      <p:ext uri="{BB962C8B-B14F-4D97-AF65-F5344CB8AC3E}">
        <p14:creationId xmlns:p14="http://schemas.microsoft.com/office/powerpoint/2010/main" val="33084226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F20297-BA05-430D-9ED4-51EEDEF2B082}" type="slidenum">
              <a:rPr lang="en-US" altLang="en-US" smtClean="0"/>
              <a:t>19</a:t>
            </a:fld>
            <a:endParaRPr lang="en-US" altLang="en-US"/>
          </a:p>
        </p:txBody>
      </p:sp>
    </p:spTree>
    <p:extLst>
      <p:ext uri="{BB962C8B-B14F-4D97-AF65-F5344CB8AC3E}">
        <p14:creationId xmlns:p14="http://schemas.microsoft.com/office/powerpoint/2010/main" val="3231260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F20297-BA05-430D-9ED4-51EEDEF2B082}" type="slidenum">
              <a:rPr lang="en-US" altLang="en-US" smtClean="0"/>
              <a:t>2</a:t>
            </a:fld>
            <a:endParaRPr lang="en-US" altLang="en-US"/>
          </a:p>
        </p:txBody>
      </p:sp>
    </p:spTree>
    <p:extLst>
      <p:ext uri="{BB962C8B-B14F-4D97-AF65-F5344CB8AC3E}">
        <p14:creationId xmlns:p14="http://schemas.microsoft.com/office/powerpoint/2010/main" val="1691568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F20297-BA05-430D-9ED4-51EEDEF2B082}" type="slidenum">
              <a:rPr lang="en-US" altLang="en-US" smtClean="0"/>
              <a:t>20</a:t>
            </a:fld>
            <a:endParaRPr lang="en-US" altLang="en-US"/>
          </a:p>
        </p:txBody>
      </p:sp>
    </p:spTree>
    <p:extLst>
      <p:ext uri="{BB962C8B-B14F-4D97-AF65-F5344CB8AC3E}">
        <p14:creationId xmlns:p14="http://schemas.microsoft.com/office/powerpoint/2010/main" val="1234605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F20297-BA05-430D-9ED4-51EEDEF2B082}" type="slidenum">
              <a:rPr lang="en-US" altLang="en-US" smtClean="0"/>
              <a:t>21</a:t>
            </a:fld>
            <a:endParaRPr lang="en-US" altLang="en-US"/>
          </a:p>
        </p:txBody>
      </p:sp>
    </p:spTree>
    <p:extLst>
      <p:ext uri="{BB962C8B-B14F-4D97-AF65-F5344CB8AC3E}">
        <p14:creationId xmlns:p14="http://schemas.microsoft.com/office/powerpoint/2010/main" val="9135677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F20297-BA05-430D-9ED4-51EEDEF2B082}" type="slidenum">
              <a:rPr lang="en-US" altLang="en-US" smtClean="0"/>
              <a:t>22</a:t>
            </a:fld>
            <a:endParaRPr lang="en-US" altLang="en-US"/>
          </a:p>
        </p:txBody>
      </p:sp>
    </p:spTree>
    <p:extLst>
      <p:ext uri="{BB962C8B-B14F-4D97-AF65-F5344CB8AC3E}">
        <p14:creationId xmlns:p14="http://schemas.microsoft.com/office/powerpoint/2010/main" val="248331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F20297-BA05-430D-9ED4-51EEDEF2B082}" type="slidenum">
              <a:rPr lang="en-US" altLang="en-US" smtClean="0"/>
              <a:t>23</a:t>
            </a:fld>
            <a:endParaRPr lang="en-US" altLang="en-US"/>
          </a:p>
        </p:txBody>
      </p:sp>
    </p:spTree>
    <p:extLst>
      <p:ext uri="{BB962C8B-B14F-4D97-AF65-F5344CB8AC3E}">
        <p14:creationId xmlns:p14="http://schemas.microsoft.com/office/powerpoint/2010/main" val="17042026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F20297-BA05-430D-9ED4-51EEDEF2B082}" type="slidenum">
              <a:rPr lang="en-US" altLang="en-US" smtClean="0"/>
              <a:t>24</a:t>
            </a:fld>
            <a:endParaRPr lang="en-US" altLang="en-US"/>
          </a:p>
        </p:txBody>
      </p:sp>
    </p:spTree>
    <p:extLst>
      <p:ext uri="{BB962C8B-B14F-4D97-AF65-F5344CB8AC3E}">
        <p14:creationId xmlns:p14="http://schemas.microsoft.com/office/powerpoint/2010/main" val="1927807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F20297-BA05-430D-9ED4-51EEDEF2B082}" type="slidenum">
              <a:rPr lang="en-US" altLang="en-US" smtClean="0"/>
              <a:t>25</a:t>
            </a:fld>
            <a:endParaRPr lang="en-US" altLang="en-US"/>
          </a:p>
        </p:txBody>
      </p:sp>
    </p:spTree>
    <p:extLst>
      <p:ext uri="{BB962C8B-B14F-4D97-AF65-F5344CB8AC3E}">
        <p14:creationId xmlns:p14="http://schemas.microsoft.com/office/powerpoint/2010/main" val="6134719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F20297-BA05-430D-9ED4-51EEDEF2B082}" type="slidenum">
              <a:rPr lang="en-US" altLang="en-US" smtClean="0"/>
              <a:t>26</a:t>
            </a:fld>
            <a:endParaRPr lang="en-US" altLang="en-US"/>
          </a:p>
        </p:txBody>
      </p:sp>
    </p:spTree>
    <p:extLst>
      <p:ext uri="{BB962C8B-B14F-4D97-AF65-F5344CB8AC3E}">
        <p14:creationId xmlns:p14="http://schemas.microsoft.com/office/powerpoint/2010/main" val="9627980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F20297-BA05-430D-9ED4-51EEDEF2B082}" type="slidenum">
              <a:rPr lang="en-US" altLang="en-US" smtClean="0"/>
              <a:t>27</a:t>
            </a:fld>
            <a:endParaRPr lang="en-US" altLang="en-US"/>
          </a:p>
        </p:txBody>
      </p:sp>
    </p:spTree>
    <p:extLst>
      <p:ext uri="{BB962C8B-B14F-4D97-AF65-F5344CB8AC3E}">
        <p14:creationId xmlns:p14="http://schemas.microsoft.com/office/powerpoint/2010/main" val="24312800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F20297-BA05-430D-9ED4-51EEDEF2B082}" type="slidenum">
              <a:rPr lang="en-US" altLang="en-US" smtClean="0"/>
              <a:t>28</a:t>
            </a:fld>
            <a:endParaRPr lang="en-US" altLang="en-US"/>
          </a:p>
        </p:txBody>
      </p:sp>
    </p:spTree>
    <p:extLst>
      <p:ext uri="{BB962C8B-B14F-4D97-AF65-F5344CB8AC3E}">
        <p14:creationId xmlns:p14="http://schemas.microsoft.com/office/powerpoint/2010/main" val="20136673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F20297-BA05-430D-9ED4-51EEDEF2B082}" type="slidenum">
              <a:rPr lang="en-US" altLang="en-US" smtClean="0"/>
              <a:t>29</a:t>
            </a:fld>
            <a:endParaRPr lang="en-US" altLang="en-US"/>
          </a:p>
        </p:txBody>
      </p:sp>
    </p:spTree>
    <p:extLst>
      <p:ext uri="{BB962C8B-B14F-4D97-AF65-F5344CB8AC3E}">
        <p14:creationId xmlns:p14="http://schemas.microsoft.com/office/powerpoint/2010/main" val="2677826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F20297-BA05-430D-9ED4-51EEDEF2B082}" type="slidenum">
              <a:rPr lang="en-US" altLang="en-US" smtClean="0"/>
              <a:t>3</a:t>
            </a:fld>
            <a:endParaRPr lang="en-US" altLang="en-US"/>
          </a:p>
        </p:txBody>
      </p:sp>
    </p:spTree>
    <p:extLst>
      <p:ext uri="{BB962C8B-B14F-4D97-AF65-F5344CB8AC3E}">
        <p14:creationId xmlns:p14="http://schemas.microsoft.com/office/powerpoint/2010/main" val="15557708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F20297-BA05-430D-9ED4-51EEDEF2B082}" type="slidenum">
              <a:rPr lang="en-US" altLang="en-US" smtClean="0"/>
              <a:t>30</a:t>
            </a:fld>
            <a:endParaRPr lang="en-US" altLang="en-US"/>
          </a:p>
        </p:txBody>
      </p:sp>
    </p:spTree>
    <p:extLst>
      <p:ext uri="{BB962C8B-B14F-4D97-AF65-F5344CB8AC3E}">
        <p14:creationId xmlns:p14="http://schemas.microsoft.com/office/powerpoint/2010/main" val="25931168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F20297-BA05-430D-9ED4-51EEDEF2B082}" type="slidenum">
              <a:rPr lang="en-US" altLang="en-US" smtClean="0"/>
              <a:t>31</a:t>
            </a:fld>
            <a:endParaRPr lang="en-US" altLang="en-US"/>
          </a:p>
        </p:txBody>
      </p:sp>
    </p:spTree>
    <p:extLst>
      <p:ext uri="{BB962C8B-B14F-4D97-AF65-F5344CB8AC3E}">
        <p14:creationId xmlns:p14="http://schemas.microsoft.com/office/powerpoint/2010/main" val="15563896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F20297-BA05-430D-9ED4-51EEDEF2B082}" type="slidenum">
              <a:rPr lang="en-US" altLang="en-US" smtClean="0"/>
              <a:t>32</a:t>
            </a:fld>
            <a:endParaRPr lang="en-US" altLang="en-US"/>
          </a:p>
        </p:txBody>
      </p:sp>
    </p:spTree>
    <p:extLst>
      <p:ext uri="{BB962C8B-B14F-4D97-AF65-F5344CB8AC3E}">
        <p14:creationId xmlns:p14="http://schemas.microsoft.com/office/powerpoint/2010/main" val="26528839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F20297-BA05-430D-9ED4-51EEDEF2B082}" type="slidenum">
              <a:rPr lang="en-US" altLang="en-US" smtClean="0"/>
              <a:t>33</a:t>
            </a:fld>
            <a:endParaRPr lang="en-US" altLang="en-US"/>
          </a:p>
        </p:txBody>
      </p:sp>
    </p:spTree>
    <p:extLst>
      <p:ext uri="{BB962C8B-B14F-4D97-AF65-F5344CB8AC3E}">
        <p14:creationId xmlns:p14="http://schemas.microsoft.com/office/powerpoint/2010/main" val="20491786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F20297-BA05-430D-9ED4-51EEDEF2B082}" type="slidenum">
              <a:rPr lang="en-US" altLang="en-US" smtClean="0"/>
              <a:t>34</a:t>
            </a:fld>
            <a:endParaRPr lang="en-US" altLang="en-US"/>
          </a:p>
        </p:txBody>
      </p:sp>
    </p:spTree>
    <p:extLst>
      <p:ext uri="{BB962C8B-B14F-4D97-AF65-F5344CB8AC3E}">
        <p14:creationId xmlns:p14="http://schemas.microsoft.com/office/powerpoint/2010/main" val="37052488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F20297-BA05-430D-9ED4-51EEDEF2B082}" type="slidenum">
              <a:rPr lang="en-US" altLang="en-US" smtClean="0"/>
              <a:t>35</a:t>
            </a:fld>
            <a:endParaRPr lang="en-US" altLang="en-US"/>
          </a:p>
        </p:txBody>
      </p:sp>
    </p:spTree>
    <p:extLst>
      <p:ext uri="{BB962C8B-B14F-4D97-AF65-F5344CB8AC3E}">
        <p14:creationId xmlns:p14="http://schemas.microsoft.com/office/powerpoint/2010/main" val="25456480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F20297-BA05-430D-9ED4-51EEDEF2B082}" type="slidenum">
              <a:rPr lang="en-US" altLang="en-US" smtClean="0"/>
              <a:t>36</a:t>
            </a:fld>
            <a:endParaRPr lang="en-US" altLang="en-US"/>
          </a:p>
        </p:txBody>
      </p:sp>
    </p:spTree>
    <p:extLst>
      <p:ext uri="{BB962C8B-B14F-4D97-AF65-F5344CB8AC3E}">
        <p14:creationId xmlns:p14="http://schemas.microsoft.com/office/powerpoint/2010/main" val="4182424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F20297-BA05-430D-9ED4-51EEDEF2B082}" type="slidenum">
              <a:rPr lang="en-US" altLang="en-US" smtClean="0"/>
              <a:t>4</a:t>
            </a:fld>
            <a:endParaRPr lang="en-US" altLang="en-US"/>
          </a:p>
        </p:txBody>
      </p:sp>
    </p:spTree>
    <p:extLst>
      <p:ext uri="{BB962C8B-B14F-4D97-AF65-F5344CB8AC3E}">
        <p14:creationId xmlns:p14="http://schemas.microsoft.com/office/powerpoint/2010/main" val="3068989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F20297-BA05-430D-9ED4-51EEDEF2B082}" type="slidenum">
              <a:rPr lang="en-US" altLang="en-US" smtClean="0"/>
              <a:t>5</a:t>
            </a:fld>
            <a:endParaRPr lang="en-US" altLang="en-US"/>
          </a:p>
        </p:txBody>
      </p:sp>
    </p:spTree>
    <p:extLst>
      <p:ext uri="{BB962C8B-B14F-4D97-AF65-F5344CB8AC3E}">
        <p14:creationId xmlns:p14="http://schemas.microsoft.com/office/powerpoint/2010/main" val="3370150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F20297-BA05-430D-9ED4-51EEDEF2B082}" type="slidenum">
              <a:rPr lang="en-US" altLang="en-US" smtClean="0"/>
              <a:t>6</a:t>
            </a:fld>
            <a:endParaRPr lang="en-US" altLang="en-US"/>
          </a:p>
        </p:txBody>
      </p:sp>
    </p:spTree>
    <p:extLst>
      <p:ext uri="{BB962C8B-B14F-4D97-AF65-F5344CB8AC3E}">
        <p14:creationId xmlns:p14="http://schemas.microsoft.com/office/powerpoint/2010/main" val="433524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F20297-BA05-430D-9ED4-51EEDEF2B082}" type="slidenum">
              <a:rPr lang="en-US" altLang="en-US" smtClean="0"/>
              <a:t>7</a:t>
            </a:fld>
            <a:endParaRPr lang="en-US" altLang="en-US"/>
          </a:p>
        </p:txBody>
      </p:sp>
    </p:spTree>
    <p:extLst>
      <p:ext uri="{BB962C8B-B14F-4D97-AF65-F5344CB8AC3E}">
        <p14:creationId xmlns:p14="http://schemas.microsoft.com/office/powerpoint/2010/main" val="416499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14350">
              <a:defRPr/>
            </a:pPr>
            <a:fld id="{FBF20297-BA05-430D-9ED4-51EEDEF2B082}" type="slidenum">
              <a:rPr lang="en-US" altLang="en-US">
                <a:solidFill>
                  <a:srgbClr val="000000"/>
                </a:solidFill>
              </a:rPr>
              <a:pPr defTabSz="914350">
                <a:defRPr/>
              </a:pPr>
              <a:t>8</a:t>
            </a:fld>
            <a:endParaRPr lang="en-US" altLang="en-US">
              <a:solidFill>
                <a:srgbClr val="000000"/>
              </a:solidFill>
            </a:endParaRPr>
          </a:p>
        </p:txBody>
      </p:sp>
    </p:spTree>
    <p:extLst>
      <p:ext uri="{BB962C8B-B14F-4D97-AF65-F5344CB8AC3E}">
        <p14:creationId xmlns:p14="http://schemas.microsoft.com/office/powerpoint/2010/main" val="2477323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14350">
              <a:defRPr/>
            </a:pPr>
            <a:fld id="{FBF20297-BA05-430D-9ED4-51EEDEF2B082}" type="slidenum">
              <a:rPr lang="en-US" altLang="en-US">
                <a:solidFill>
                  <a:srgbClr val="000000"/>
                </a:solidFill>
              </a:rPr>
              <a:pPr defTabSz="914350">
                <a:defRPr/>
              </a:pPr>
              <a:t>9</a:t>
            </a:fld>
            <a:endParaRPr lang="en-US" altLang="en-US">
              <a:solidFill>
                <a:srgbClr val="000000"/>
              </a:solidFill>
            </a:endParaRPr>
          </a:p>
        </p:txBody>
      </p:sp>
    </p:spTree>
    <p:extLst>
      <p:ext uri="{BB962C8B-B14F-4D97-AF65-F5344CB8AC3E}">
        <p14:creationId xmlns:p14="http://schemas.microsoft.com/office/powerpoint/2010/main" val="22128577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3" name="Picture 6" descr="5229_GDFK_powerpoint_Screened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7938"/>
            <a:ext cx="9144000" cy="687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3"/>
          <p:cNvSpPr>
            <a:spLocks noGrp="1" noChangeArrowheads="1"/>
          </p:cNvSpPr>
          <p:nvPr>
            <p:ph type="subTitle" idx="1"/>
          </p:nvPr>
        </p:nvSpPr>
        <p:spPr>
          <a:xfrm>
            <a:off x="1474788" y="3124200"/>
            <a:ext cx="6040437" cy="519113"/>
          </a:xfrm>
        </p:spPr>
        <p:txBody>
          <a:bodyPr wrap="none">
            <a:spAutoFit/>
          </a:bodyPr>
          <a:lstStyle>
            <a:lvl1pPr marL="0" indent="0" algn="ctr">
              <a:defRPr sz="2400" b="1"/>
            </a:lvl1pPr>
          </a:lstStyle>
          <a:p>
            <a:pPr lvl="0"/>
            <a:r>
              <a:rPr lang="en-US" altLang="en-US" noProof="0"/>
              <a:t>Click to edit Title Master subtitle style</a:t>
            </a:r>
          </a:p>
        </p:txBody>
      </p:sp>
    </p:spTree>
    <p:extLst>
      <p:ext uri="{BB962C8B-B14F-4D97-AF65-F5344CB8AC3E}">
        <p14:creationId xmlns:p14="http://schemas.microsoft.com/office/powerpoint/2010/main" val="4033015424"/>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ftr" sz="quarter" idx="10"/>
          </p:nvPr>
        </p:nvSpPr>
        <p:spPr/>
        <p:txBody>
          <a:bodyPr/>
          <a:lstStyle>
            <a:lvl1pPr>
              <a:defRPr/>
            </a:lvl1pPr>
          </a:lstStyle>
          <a:p>
            <a:pPr>
              <a:defRPr/>
            </a:pPr>
            <a:endParaRPr lang="en-US" altLang="en-US"/>
          </a:p>
        </p:txBody>
      </p:sp>
      <p:sp>
        <p:nvSpPr>
          <p:cNvPr id="5" name="Rectangle 8"/>
          <p:cNvSpPr>
            <a:spLocks noGrp="1" noChangeArrowheads="1"/>
          </p:cNvSpPr>
          <p:nvPr>
            <p:ph type="sldNum" sz="quarter" idx="11"/>
          </p:nvPr>
        </p:nvSpPr>
        <p:spPr/>
        <p:txBody>
          <a:bodyPr/>
          <a:lstStyle>
            <a:lvl1pPr>
              <a:defRPr/>
            </a:lvl1pPr>
          </a:lstStyle>
          <a:p>
            <a:fld id="{52393C1B-E921-44B6-BD6C-A97758A1F0B6}" type="slidenum">
              <a:rPr lang="en-US" altLang="en-US"/>
              <a:t>‹#›</a:t>
            </a:fld>
            <a:endParaRPr lang="en-US" altLang="en-US"/>
          </a:p>
        </p:txBody>
      </p:sp>
    </p:spTree>
    <p:extLst>
      <p:ext uri="{BB962C8B-B14F-4D97-AF65-F5344CB8AC3E}">
        <p14:creationId xmlns:p14="http://schemas.microsoft.com/office/powerpoint/2010/main" val="3401672827"/>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57200"/>
            <a:ext cx="2095500" cy="56864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457200"/>
            <a:ext cx="6134100" cy="5686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ftr" sz="quarter" idx="10"/>
          </p:nvPr>
        </p:nvSpPr>
        <p:spPr/>
        <p:txBody>
          <a:bodyPr/>
          <a:lstStyle>
            <a:lvl1pPr>
              <a:defRPr/>
            </a:lvl1pPr>
          </a:lstStyle>
          <a:p>
            <a:pPr>
              <a:defRPr/>
            </a:pPr>
            <a:endParaRPr lang="en-US" altLang="en-US"/>
          </a:p>
        </p:txBody>
      </p:sp>
      <p:sp>
        <p:nvSpPr>
          <p:cNvPr id="5" name="Rectangle 8"/>
          <p:cNvSpPr>
            <a:spLocks noGrp="1" noChangeArrowheads="1"/>
          </p:cNvSpPr>
          <p:nvPr>
            <p:ph type="sldNum" sz="quarter" idx="11"/>
          </p:nvPr>
        </p:nvSpPr>
        <p:spPr/>
        <p:txBody>
          <a:bodyPr/>
          <a:lstStyle>
            <a:lvl1pPr>
              <a:defRPr/>
            </a:lvl1pPr>
          </a:lstStyle>
          <a:p>
            <a:fld id="{64171847-3D13-40C0-B2D6-C6E6AFE8E70F}" type="slidenum">
              <a:rPr lang="en-US" altLang="en-US"/>
              <a:t>‹#›</a:t>
            </a:fld>
            <a:endParaRPr lang="en-US" altLang="en-US"/>
          </a:p>
        </p:txBody>
      </p:sp>
    </p:spTree>
    <p:extLst>
      <p:ext uri="{BB962C8B-B14F-4D97-AF65-F5344CB8AC3E}">
        <p14:creationId xmlns:p14="http://schemas.microsoft.com/office/powerpoint/2010/main" val="1533937563"/>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nd Pag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6" name="Rectangle 2"/>
          <p:cNvSpPr>
            <a:spLocks noChangeArrowheads="1"/>
          </p:cNvSpPr>
          <p:nvPr/>
        </p:nvSpPr>
        <p:spPr bwMode="auto">
          <a:xfrm>
            <a:off x="800100" y="1066800"/>
            <a:ext cx="777240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1" name="Text Box 9"/>
          <p:cNvSpPr txBox="1">
            <a:spLocks noChangeArrowheads="1"/>
          </p:cNvSpPr>
          <p:nvPr/>
        </p:nvSpPr>
        <p:spPr bwMode="auto">
          <a:xfrm>
            <a:off x="419100" y="5759450"/>
            <a:ext cx="830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800" b="0" i="1" u="none" strike="noStrike" cap="none" normalizeH="0" baseline="0">
                <a:ln>
                  <a:noFill/>
                </a:ln>
                <a:solidFill>
                  <a:srgbClr val="002D62"/>
                </a:solidFill>
                <a:effectLst/>
                <a:latin typeface="Arial" panose="020B0604020202020204" pitchFamily="34" charset="0"/>
                <a:cs typeface="Arial" panose="020B0604020202020204" pitchFamily="34" charset="0"/>
              </a:rPr>
              <a:t>The presentation and materials are intended to provide information on legal issues and should not be construed as legal advice.  In addition, attendance at a Godfrey &amp; Kahn, S.C. presentation does not create an attorney-client relationship.  Please consult the speaker if you have any questions concerning the information discussed during this seminar.</a:t>
            </a:r>
            <a:endParaRPr kumimoji="0" lang="en-US" sz="1800" b="0" i="1"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7" name="Text Placeholder 16"/>
          <p:cNvSpPr>
            <a:spLocks noGrp="1"/>
          </p:cNvSpPr>
          <p:nvPr>
            <p:ph type="body" sz="quarter" idx="12" hasCustomPrompt="1"/>
          </p:nvPr>
        </p:nvSpPr>
        <p:spPr>
          <a:xfrm>
            <a:off x="2133600" y="1577926"/>
            <a:ext cx="4800600" cy="523220"/>
          </a:xfrm>
        </p:spPr>
        <p:txBody>
          <a:bodyPr>
            <a:spAutoFit/>
          </a:bodyPr>
          <a:lstStyle>
            <a:lvl1pPr marL="0" indent="0" algn="ctr">
              <a:buNone/>
              <a:defRPr baseline="0"/>
            </a:lvl1pPr>
          </a:lstStyle>
          <a:p>
            <a:pPr lvl="0"/>
            <a:r>
              <a:rPr lang="en-US"/>
              <a:t>Click to add subtitle</a:t>
            </a:r>
          </a:p>
        </p:txBody>
      </p:sp>
      <p:sp>
        <p:nvSpPr>
          <p:cNvPr id="21" name="Slide Number Placeholder 6"/>
          <p:cNvSpPr>
            <a:spLocks noGrp="1"/>
          </p:cNvSpPr>
          <p:nvPr>
            <p:ph type="sldNum" sz="quarter" idx="13"/>
          </p:nvPr>
        </p:nvSpPr>
        <p:spPr>
          <a:xfrm>
            <a:off x="6705600" y="6416675"/>
            <a:ext cx="2133600" cy="365125"/>
          </a:xfrm>
          <a:prstGeom prst="rect">
            <a:avLst/>
          </a:prstGeom>
        </p:spPr>
        <p:txBody>
          <a:bodyPr/>
          <a:lstStyle>
            <a:lvl1pPr algn="r">
              <a:defRPr sz="1400" b="1">
                <a:solidFill>
                  <a:schemeClr val="bg1"/>
                </a:solidFill>
                <a:latin typeface="Arial" panose="020B0604020202020204" pitchFamily="34" charset="0"/>
                <a:cs typeface="Arial" panose="020B0604020202020204" pitchFamily="34" charset="0"/>
              </a:defRPr>
            </a:lvl1pPr>
          </a:lstStyle>
          <a:p>
            <a:fld id="{12AB46C1-1C17-4331-A96C-4AA65ACA8AA3}" type="slidenum">
              <a:rPr lang="en-US" smtClean="0"/>
              <a:t>‹#›</a:t>
            </a:fld>
            <a:endParaRPr lang="en-US"/>
          </a:p>
        </p:txBody>
      </p:sp>
      <p:sp>
        <p:nvSpPr>
          <p:cNvPr id="13" name="Rectangle 2"/>
          <p:cNvSpPr>
            <a:spLocks noChangeArrowheads="1"/>
          </p:cNvSpPr>
          <p:nvPr userDrawn="1"/>
        </p:nvSpPr>
        <p:spPr bwMode="auto">
          <a:xfrm>
            <a:off x="609600" y="1066800"/>
            <a:ext cx="777240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pSp>
        <p:nvGrpSpPr>
          <p:cNvPr id="14" name="Group 4"/>
          <p:cNvGrpSpPr/>
          <p:nvPr userDrawn="1"/>
        </p:nvGrpSpPr>
        <p:grpSpPr>
          <a:xfrm>
            <a:off x="952500" y="4000498"/>
            <a:ext cx="7239000" cy="1943102"/>
            <a:chOff x="720" y="2136"/>
            <a:chExt cx="4560" cy="1235"/>
          </a:xfrm>
        </p:grpSpPr>
        <p:pic>
          <p:nvPicPr>
            <p:cNvPr id="15" name="Picture 5" descr="5773_GDFK_Logo_CMYK_SingleLin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20" y="2136"/>
              <a:ext cx="2064" cy="1032"/>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6"/>
            <p:cNvSpPr txBox="1">
              <a:spLocks noChangeArrowheads="1"/>
            </p:cNvSpPr>
            <p:nvPr/>
          </p:nvSpPr>
          <p:spPr bwMode="auto">
            <a:xfrm>
              <a:off x="720" y="2964"/>
              <a:ext cx="4560"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900" b="1" i="0" u="none" strike="noStrike" cap="none" normalizeH="0" baseline="0">
                  <a:ln>
                    <a:noFill/>
                  </a:ln>
                  <a:solidFill>
                    <a:srgbClr val="002D62"/>
                  </a:solidFill>
                  <a:effectLst/>
                  <a:latin typeface="Arial" panose="020B0604020202020204" pitchFamily="34" charset="0"/>
                  <a:cs typeface="Arial" panose="020B0604020202020204" pitchFamily="34" charset="0"/>
                </a:rPr>
                <a:t>OFFICES IN MILWAUKEE, MADISON, WAUKESHA, GREEN BAY AND APPLETON, WISCONSIN</a:t>
              </a:r>
              <a:br>
                <a:rPr kumimoji="0" lang="en-US" sz="900" b="1" i="0" u="none" strike="noStrike" cap="none" normalizeH="0" baseline="0">
                  <a:ln>
                    <a:noFill/>
                  </a:ln>
                  <a:solidFill>
                    <a:srgbClr val="002D62"/>
                  </a:solidFill>
                  <a:effectLst/>
                  <a:latin typeface="Arial" panose="020B0604020202020204" pitchFamily="34" charset="0"/>
                  <a:cs typeface="Arial" panose="020B0604020202020204" pitchFamily="34" charset="0"/>
                </a:rPr>
              </a:br>
              <a:r>
                <a:rPr kumimoji="0" lang="en-US" sz="900" b="1" i="0" u="none" strike="noStrike" cap="none" normalizeH="0" baseline="0">
                  <a:ln>
                    <a:noFill/>
                  </a:ln>
                  <a:solidFill>
                    <a:srgbClr val="002D62"/>
                  </a:solidFill>
                  <a:effectLst/>
                  <a:latin typeface="Arial" panose="020B0604020202020204" pitchFamily="34" charset="0"/>
                  <a:cs typeface="Arial" panose="020B0604020202020204" pitchFamily="34" charset="0"/>
                </a:rPr>
                <a:t>AND WASHINGTON, D.C.</a:t>
              </a:r>
              <a:r>
                <a:rPr kumimoji="0" lang="en-US" sz="900" b="0" i="0" u="none" strike="noStrike" cap="none" normalizeH="0" baseline="0">
                  <a:ln>
                    <a:noFill/>
                  </a:ln>
                  <a:solidFill>
                    <a:srgbClr val="002D62"/>
                  </a:solidFill>
                  <a:effectLst/>
                  <a:latin typeface="Arial" panose="020B0604020202020204" pitchFamily="34" charset="0"/>
                  <a:cs typeface="Arial" panose="020B0604020202020204" pitchFamily="34" charset="0"/>
                </a:rPr>
                <a:t> </a:t>
              </a:r>
              <a:br>
                <a:rPr kumimoji="0" lang="en-US" sz="900" b="0" i="0" u="none" strike="noStrike" cap="none" normalizeH="0" baseline="0">
                  <a:ln>
                    <a:noFill/>
                  </a:ln>
                  <a:solidFill>
                    <a:srgbClr val="002D62"/>
                  </a:solidFill>
                  <a:effectLst/>
                  <a:latin typeface="Arial" panose="020B0604020202020204" pitchFamily="34" charset="0"/>
                  <a:cs typeface="Arial" panose="020B0604020202020204" pitchFamily="34" charset="0"/>
                </a:rPr>
              </a:br>
              <a:endParaRPr kumimoji="0" 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pic>
          <p:nvPicPr>
            <p:cNvPr id="19" name="Picture 8" descr="WEB ADDRESS"/>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92" y="2832"/>
              <a:ext cx="720" cy="54"/>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Rectangle 2"/>
          <p:cNvSpPr>
            <a:spLocks noChangeArrowheads="1"/>
          </p:cNvSpPr>
          <p:nvPr userDrawn="1"/>
        </p:nvSpPr>
        <p:spPr bwMode="auto">
          <a:xfrm>
            <a:off x="1790700" y="636270"/>
            <a:ext cx="533400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4000" b="1" i="0" u="none" strike="noStrike" cap="none" normalizeH="0" baseline="0">
                <a:ln>
                  <a:noFill/>
                </a:ln>
                <a:solidFill>
                  <a:srgbClr val="002D62"/>
                </a:solidFill>
                <a:effectLst/>
                <a:latin typeface="Arial" panose="020B0604020202020204" pitchFamily="34" charset="0"/>
                <a:cs typeface="Arial" panose="020B0604020202020204" pitchFamily="34" charset="0"/>
              </a:rPr>
              <a:t>Thank You</a:t>
            </a:r>
            <a:endParaRPr kumimoji="0" 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351287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ftr" sz="quarter" idx="10"/>
          </p:nvPr>
        </p:nvSpPr>
        <p:spPr/>
        <p:txBody>
          <a:bodyPr/>
          <a:lstStyle>
            <a:lvl1pPr>
              <a:defRPr/>
            </a:lvl1pPr>
          </a:lstStyle>
          <a:p>
            <a:pPr>
              <a:defRPr/>
            </a:pPr>
            <a:endParaRPr lang="en-US" altLang="en-US"/>
          </a:p>
        </p:txBody>
      </p:sp>
      <p:sp>
        <p:nvSpPr>
          <p:cNvPr id="5" name="Rectangle 8"/>
          <p:cNvSpPr>
            <a:spLocks noGrp="1" noChangeArrowheads="1"/>
          </p:cNvSpPr>
          <p:nvPr>
            <p:ph type="sldNum" sz="quarter" idx="11"/>
          </p:nvPr>
        </p:nvSpPr>
        <p:spPr/>
        <p:txBody>
          <a:bodyPr/>
          <a:lstStyle>
            <a:lvl1pPr>
              <a:defRPr/>
            </a:lvl1pPr>
          </a:lstStyle>
          <a:p>
            <a:fld id="{589F93C5-89AD-4187-8FD6-FCA76AE3702E}" type="slidenum">
              <a:rPr lang="en-US" altLang="en-US"/>
              <a:t>‹#›</a:t>
            </a:fld>
            <a:endParaRPr lang="en-US" altLang="en-US"/>
          </a:p>
        </p:txBody>
      </p:sp>
    </p:spTree>
    <p:extLst>
      <p:ext uri="{BB962C8B-B14F-4D97-AF65-F5344CB8AC3E}">
        <p14:creationId xmlns:p14="http://schemas.microsoft.com/office/powerpoint/2010/main" val="3395657823"/>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ftr" sz="quarter" idx="10"/>
          </p:nvPr>
        </p:nvSpPr>
        <p:spPr/>
        <p:txBody>
          <a:bodyPr/>
          <a:lstStyle>
            <a:lvl1pPr>
              <a:defRPr/>
            </a:lvl1pPr>
          </a:lstStyle>
          <a:p>
            <a:pPr>
              <a:defRPr/>
            </a:pPr>
            <a:endParaRPr lang="en-US" altLang="en-US"/>
          </a:p>
        </p:txBody>
      </p:sp>
      <p:sp>
        <p:nvSpPr>
          <p:cNvPr id="5" name="Rectangle 8"/>
          <p:cNvSpPr>
            <a:spLocks noGrp="1" noChangeArrowheads="1"/>
          </p:cNvSpPr>
          <p:nvPr>
            <p:ph type="sldNum" sz="quarter" idx="11"/>
          </p:nvPr>
        </p:nvSpPr>
        <p:spPr/>
        <p:txBody>
          <a:bodyPr/>
          <a:lstStyle>
            <a:lvl1pPr>
              <a:defRPr/>
            </a:lvl1pPr>
          </a:lstStyle>
          <a:p>
            <a:fld id="{6CB1EB0C-1370-450C-8DED-5EF7D4D97474}" type="slidenum">
              <a:rPr lang="en-US" altLang="en-US"/>
              <a:t>‹#›</a:t>
            </a:fld>
            <a:endParaRPr lang="en-US" altLang="en-US"/>
          </a:p>
        </p:txBody>
      </p:sp>
    </p:spTree>
    <p:extLst>
      <p:ext uri="{BB962C8B-B14F-4D97-AF65-F5344CB8AC3E}">
        <p14:creationId xmlns:p14="http://schemas.microsoft.com/office/powerpoint/2010/main" val="2305200487"/>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571625"/>
            <a:ext cx="3886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571625"/>
            <a:ext cx="3886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ftr" sz="quarter" idx="10"/>
          </p:nvPr>
        </p:nvSpPr>
        <p:spPr/>
        <p:txBody>
          <a:bodyPr/>
          <a:lstStyle>
            <a:lvl1pPr>
              <a:defRPr/>
            </a:lvl1pPr>
          </a:lstStyle>
          <a:p>
            <a:pPr>
              <a:defRPr/>
            </a:pPr>
            <a:endParaRPr lang="en-US" altLang="en-US"/>
          </a:p>
        </p:txBody>
      </p:sp>
      <p:sp>
        <p:nvSpPr>
          <p:cNvPr id="6" name="Rectangle 8"/>
          <p:cNvSpPr>
            <a:spLocks noGrp="1" noChangeArrowheads="1"/>
          </p:cNvSpPr>
          <p:nvPr>
            <p:ph type="sldNum" sz="quarter" idx="11"/>
          </p:nvPr>
        </p:nvSpPr>
        <p:spPr/>
        <p:txBody>
          <a:bodyPr/>
          <a:lstStyle>
            <a:lvl1pPr>
              <a:defRPr/>
            </a:lvl1pPr>
          </a:lstStyle>
          <a:p>
            <a:fld id="{D9F24EA7-8EFF-4E15-A8BE-6DBCEF9302E4}" type="slidenum">
              <a:rPr lang="en-US" altLang="en-US"/>
              <a:t>‹#›</a:t>
            </a:fld>
            <a:endParaRPr lang="en-US" altLang="en-US"/>
          </a:p>
        </p:txBody>
      </p:sp>
    </p:spTree>
    <p:extLst>
      <p:ext uri="{BB962C8B-B14F-4D97-AF65-F5344CB8AC3E}">
        <p14:creationId xmlns:p14="http://schemas.microsoft.com/office/powerpoint/2010/main" val="923811280"/>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ftr" sz="quarter" idx="10"/>
          </p:nvPr>
        </p:nvSpPr>
        <p:spPr/>
        <p:txBody>
          <a:bodyPr/>
          <a:lstStyle>
            <a:lvl1pPr>
              <a:defRPr/>
            </a:lvl1pPr>
          </a:lstStyle>
          <a:p>
            <a:pPr>
              <a:defRPr/>
            </a:pPr>
            <a:endParaRPr lang="en-US" altLang="en-US"/>
          </a:p>
        </p:txBody>
      </p:sp>
      <p:sp>
        <p:nvSpPr>
          <p:cNvPr id="8" name="Rectangle 8"/>
          <p:cNvSpPr>
            <a:spLocks noGrp="1" noChangeArrowheads="1"/>
          </p:cNvSpPr>
          <p:nvPr>
            <p:ph type="sldNum" sz="quarter" idx="11"/>
          </p:nvPr>
        </p:nvSpPr>
        <p:spPr/>
        <p:txBody>
          <a:bodyPr/>
          <a:lstStyle>
            <a:lvl1pPr>
              <a:defRPr/>
            </a:lvl1pPr>
          </a:lstStyle>
          <a:p>
            <a:fld id="{A159521C-5AA0-4280-8319-F0DD76657905}" type="slidenum">
              <a:rPr lang="en-US" altLang="en-US"/>
              <a:t>‹#›</a:t>
            </a:fld>
            <a:endParaRPr lang="en-US" altLang="en-US"/>
          </a:p>
        </p:txBody>
      </p:sp>
    </p:spTree>
    <p:extLst>
      <p:ext uri="{BB962C8B-B14F-4D97-AF65-F5344CB8AC3E}">
        <p14:creationId xmlns:p14="http://schemas.microsoft.com/office/powerpoint/2010/main" val="4220245117"/>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ftr" sz="quarter" idx="10"/>
          </p:nvPr>
        </p:nvSpPr>
        <p:spPr/>
        <p:txBody>
          <a:bodyPr/>
          <a:lstStyle>
            <a:lvl1pPr>
              <a:defRPr/>
            </a:lvl1pPr>
          </a:lstStyle>
          <a:p>
            <a:pPr>
              <a:defRPr/>
            </a:pPr>
            <a:endParaRPr lang="en-US" altLang="en-US"/>
          </a:p>
        </p:txBody>
      </p:sp>
      <p:sp>
        <p:nvSpPr>
          <p:cNvPr id="4" name="Rectangle 8"/>
          <p:cNvSpPr>
            <a:spLocks noGrp="1" noChangeArrowheads="1"/>
          </p:cNvSpPr>
          <p:nvPr>
            <p:ph type="sldNum" sz="quarter" idx="11"/>
          </p:nvPr>
        </p:nvSpPr>
        <p:spPr/>
        <p:txBody>
          <a:bodyPr/>
          <a:lstStyle>
            <a:lvl1pPr>
              <a:defRPr/>
            </a:lvl1pPr>
          </a:lstStyle>
          <a:p>
            <a:fld id="{004E46A5-A69A-4B67-82F5-E7693FE9CA5F}" type="slidenum">
              <a:rPr lang="en-US" altLang="en-US"/>
              <a:t>‹#›</a:t>
            </a:fld>
            <a:endParaRPr lang="en-US" altLang="en-US"/>
          </a:p>
        </p:txBody>
      </p:sp>
    </p:spTree>
    <p:extLst>
      <p:ext uri="{BB962C8B-B14F-4D97-AF65-F5344CB8AC3E}">
        <p14:creationId xmlns:p14="http://schemas.microsoft.com/office/powerpoint/2010/main" val="1165077634"/>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p:txBody>
          <a:bodyPr/>
          <a:lstStyle>
            <a:lvl1pPr>
              <a:defRPr/>
            </a:lvl1pPr>
          </a:lstStyle>
          <a:p>
            <a:pPr>
              <a:defRPr/>
            </a:pPr>
            <a:endParaRPr lang="en-US" altLang="en-US"/>
          </a:p>
        </p:txBody>
      </p:sp>
      <p:sp>
        <p:nvSpPr>
          <p:cNvPr id="3" name="Rectangle 8"/>
          <p:cNvSpPr>
            <a:spLocks noGrp="1" noChangeArrowheads="1"/>
          </p:cNvSpPr>
          <p:nvPr>
            <p:ph type="sldNum" sz="quarter" idx="11"/>
          </p:nvPr>
        </p:nvSpPr>
        <p:spPr/>
        <p:txBody>
          <a:bodyPr/>
          <a:lstStyle>
            <a:lvl1pPr>
              <a:defRPr/>
            </a:lvl1pPr>
          </a:lstStyle>
          <a:p>
            <a:fld id="{F6860F51-61E5-4D6F-8282-6723200FC0B0}" type="slidenum">
              <a:rPr lang="en-US" altLang="en-US"/>
              <a:t>‹#›</a:t>
            </a:fld>
            <a:endParaRPr lang="en-US" altLang="en-US"/>
          </a:p>
        </p:txBody>
      </p:sp>
    </p:spTree>
    <p:extLst>
      <p:ext uri="{BB962C8B-B14F-4D97-AF65-F5344CB8AC3E}">
        <p14:creationId xmlns:p14="http://schemas.microsoft.com/office/powerpoint/2010/main" val="505822677"/>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ftr" sz="quarter" idx="10"/>
          </p:nvPr>
        </p:nvSpPr>
        <p:spPr/>
        <p:txBody>
          <a:bodyPr/>
          <a:lstStyle>
            <a:lvl1pPr>
              <a:defRPr/>
            </a:lvl1pPr>
          </a:lstStyle>
          <a:p>
            <a:pPr>
              <a:defRPr/>
            </a:pPr>
            <a:endParaRPr lang="en-US" altLang="en-US"/>
          </a:p>
        </p:txBody>
      </p:sp>
      <p:sp>
        <p:nvSpPr>
          <p:cNvPr id="6" name="Rectangle 8"/>
          <p:cNvSpPr>
            <a:spLocks noGrp="1" noChangeArrowheads="1"/>
          </p:cNvSpPr>
          <p:nvPr>
            <p:ph type="sldNum" sz="quarter" idx="11"/>
          </p:nvPr>
        </p:nvSpPr>
        <p:spPr/>
        <p:txBody>
          <a:bodyPr/>
          <a:lstStyle>
            <a:lvl1pPr>
              <a:defRPr/>
            </a:lvl1pPr>
          </a:lstStyle>
          <a:p>
            <a:fld id="{6C51A8CB-1F33-4A67-9C1F-5A60600E7C68}" type="slidenum">
              <a:rPr lang="en-US" altLang="en-US"/>
              <a:t>‹#›</a:t>
            </a:fld>
            <a:endParaRPr lang="en-US" altLang="en-US"/>
          </a:p>
        </p:txBody>
      </p:sp>
    </p:spTree>
    <p:extLst>
      <p:ext uri="{BB962C8B-B14F-4D97-AF65-F5344CB8AC3E}">
        <p14:creationId xmlns:p14="http://schemas.microsoft.com/office/powerpoint/2010/main" val="1969405995"/>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ftr" sz="quarter" idx="10"/>
          </p:nvPr>
        </p:nvSpPr>
        <p:spPr/>
        <p:txBody>
          <a:bodyPr/>
          <a:lstStyle>
            <a:lvl1pPr>
              <a:defRPr/>
            </a:lvl1pPr>
          </a:lstStyle>
          <a:p>
            <a:pPr>
              <a:defRPr/>
            </a:pPr>
            <a:endParaRPr lang="en-US" altLang="en-US"/>
          </a:p>
        </p:txBody>
      </p:sp>
      <p:sp>
        <p:nvSpPr>
          <p:cNvPr id="6" name="Rectangle 8"/>
          <p:cNvSpPr>
            <a:spLocks noGrp="1" noChangeArrowheads="1"/>
          </p:cNvSpPr>
          <p:nvPr>
            <p:ph type="sldNum" sz="quarter" idx="11"/>
          </p:nvPr>
        </p:nvSpPr>
        <p:spPr/>
        <p:txBody>
          <a:bodyPr/>
          <a:lstStyle>
            <a:lvl1pPr>
              <a:defRPr/>
            </a:lvl1pPr>
          </a:lstStyle>
          <a:p>
            <a:fld id="{1ACD5409-8728-4EE3-9A72-797696EFCE10}" type="slidenum">
              <a:rPr lang="en-US" altLang="en-US"/>
              <a:t>‹#›</a:t>
            </a:fld>
            <a:endParaRPr lang="en-US" altLang="en-US"/>
          </a:p>
        </p:txBody>
      </p:sp>
    </p:spTree>
    <p:extLst>
      <p:ext uri="{BB962C8B-B14F-4D97-AF65-F5344CB8AC3E}">
        <p14:creationId xmlns:p14="http://schemas.microsoft.com/office/powerpoint/2010/main" val="657924956"/>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5229_GDFK_powerpoint_ScreenedLogo.jpg"/>
          <p:cNvPicPr>
            <a:picLocks noChangeAspect="1"/>
          </p:cNvPicPr>
          <p:nvPr/>
        </p:nvPicPr>
        <p:blipFill>
          <a:blip r:embed="rId14">
            <a:extLst>
              <a:ext uri="{28A0092B-C50C-407E-A947-70E740481C1C}">
                <a14:useLocalDpi xmlns:a14="http://schemas.microsoft.com/office/drawing/2010/main" val="0"/>
              </a:ext>
            </a:extLst>
          </a:blip>
          <a:stretch>
            <a:fillRect/>
          </a:stretch>
        </p:blipFill>
        <p:spPr bwMode="auto">
          <a:xfrm>
            <a:off x="0" y="0"/>
            <a:ext cx="91440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381000" y="457200"/>
            <a:ext cx="8382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4276" name="Rectangle 4"/>
          <p:cNvSpPr>
            <a:spLocks noGrp="1" noChangeArrowheads="1"/>
          </p:cNvSpPr>
          <p:nvPr>
            <p:ph type="body" idx="1"/>
          </p:nvPr>
        </p:nvSpPr>
        <p:spPr bwMode="auto">
          <a:xfrm>
            <a:off x="762000" y="1571625"/>
            <a:ext cx="7924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Line 5"/>
          <p:cNvSpPr>
            <a:spLocks noChangeShapeType="1"/>
          </p:cNvSpPr>
          <p:nvPr/>
        </p:nvSpPr>
        <p:spPr bwMode="auto">
          <a:xfrm>
            <a:off x="381000" y="1371600"/>
            <a:ext cx="8305800" cy="0"/>
          </a:xfrm>
          <a:prstGeom prst="line">
            <a:avLst/>
          </a:prstGeom>
          <a:noFill/>
          <a:ln w="38100">
            <a:solidFill>
              <a:srgbClr val="AA9C8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0" name="Line 6"/>
          <p:cNvSpPr>
            <a:spLocks noChangeShapeType="1"/>
          </p:cNvSpPr>
          <p:nvPr/>
        </p:nvSpPr>
        <p:spPr bwMode="auto">
          <a:xfrm>
            <a:off x="381000" y="1447800"/>
            <a:ext cx="8305800" cy="0"/>
          </a:xfrm>
          <a:prstGeom prst="line">
            <a:avLst/>
          </a:prstGeom>
          <a:noFill/>
          <a:ln w="9525">
            <a:solidFill>
              <a:srgbClr val="002D6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79"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solidFill>
                  <a:schemeClr val="bg1"/>
                </a:solidFill>
                <a:latin typeface="Arial"/>
              </a:defRPr>
            </a:lvl1pPr>
          </a:lstStyle>
          <a:p>
            <a:pPr>
              <a:defRPr/>
            </a:pPr>
            <a:endParaRPr lang="en-US" altLang="en-US"/>
          </a:p>
        </p:txBody>
      </p:sp>
      <p:sp>
        <p:nvSpPr>
          <p:cNvPr id="54280" name="Rectangle 8"/>
          <p:cNvSpPr>
            <a:spLocks noGrp="1" noChangeArrowheads="1"/>
          </p:cNvSpPr>
          <p:nvPr>
            <p:ph type="sldNum" sz="quarter" idx="4"/>
          </p:nvPr>
        </p:nvSpPr>
        <p:spPr bwMode="auto">
          <a:xfrm>
            <a:off x="7391400" y="6400800"/>
            <a:ext cx="1143000" cy="3048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r" eaLnBrk="1" hangingPunct="1">
              <a:defRPr sz="1400">
                <a:solidFill>
                  <a:schemeClr val="bg1"/>
                </a:solidFill>
              </a:defRPr>
            </a:lvl1pPr>
          </a:lstStyle>
          <a:p>
            <a:fld id="{74E53C0C-AE4A-46F5-B9F4-66626AD18817}"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771"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2" r:id="rId12"/>
  </p:sldLayoutIdLst>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5" presetClass="entr" presetSubtype="0" fill="hold" grpId="0" nodeType="afterEffect">
                                  <p:stCondLst>
                                    <p:cond delay="1000"/>
                                  </p:stCondLst>
                                  <p:childTnLst>
                                    <p:set>
                                      <p:cBhvr>
                                        <p:cTn id="6" dur="1" fill="hold">
                                          <p:stCondLst>
                                            <p:cond delay="0"/>
                                          </p:stCondLst>
                                        </p:cTn>
                                        <p:tgtEl>
                                          <p:spTgt spid="54276">
                                            <p:txEl>
                                              <p:pRg st="0" end="0"/>
                                            </p:txEl>
                                          </p:spTgt>
                                        </p:tgtEl>
                                        <p:attrNameLst>
                                          <p:attrName>style.visibility</p:attrName>
                                        </p:attrNameLst>
                                      </p:cBhvr>
                                      <p:to>
                                        <p:strVal val="visible"/>
                                      </p:to>
                                    </p:set>
                                    <p:anim calcmode="lin" valueType="num">
                                      <p:cBhvr>
                                        <p:cTn id="7" dur="1000" fill="hold"/>
                                        <p:tgtEl>
                                          <p:spTgt spid="5427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427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4276">
                                            <p:txEl>
                                              <p:pRg st="0" end="0"/>
                                            </p:txEl>
                                          </p:spTgt>
                                        </p:tgtEl>
                                      </p:cBhvr>
                                    </p:animEffect>
                                  </p:childTnLst>
                                </p:cTn>
                              </p:par>
                            </p:childTnLst>
                          </p:cTn>
                        </p:par>
                        <p:par>
                          <p:cTn id="10" fill="hold" nodeType="afterGroup">
                            <p:stCondLst>
                              <p:cond delay="2000"/>
                            </p:stCondLst>
                            <p:childTnLst>
                              <p:par>
                                <p:cTn id="11" presetID="55" presetClass="entr" presetSubtype="0" fill="hold" grpId="0" nodeType="afterEffect">
                                  <p:stCondLst>
                                    <p:cond delay="1000"/>
                                  </p:stCondLst>
                                  <p:childTnLst>
                                    <p:set>
                                      <p:cBhvr>
                                        <p:cTn id="12" dur="1" fill="hold">
                                          <p:stCondLst>
                                            <p:cond delay="0"/>
                                          </p:stCondLst>
                                        </p:cTn>
                                        <p:tgtEl>
                                          <p:spTgt spid="54276">
                                            <p:txEl>
                                              <p:pRg st="1" end="1"/>
                                            </p:txEl>
                                          </p:spTgt>
                                        </p:tgtEl>
                                        <p:attrNameLst>
                                          <p:attrName>style.visibility</p:attrName>
                                        </p:attrNameLst>
                                      </p:cBhvr>
                                      <p:to>
                                        <p:strVal val="visible"/>
                                      </p:to>
                                    </p:set>
                                    <p:anim calcmode="lin" valueType="num">
                                      <p:cBhvr>
                                        <p:cTn id="13" dur="1000" fill="hold"/>
                                        <p:tgtEl>
                                          <p:spTgt spid="54276">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54276">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54276">
                                            <p:txEl>
                                              <p:pRg st="1" end="1"/>
                                            </p:txEl>
                                          </p:spTgt>
                                        </p:tgtEl>
                                      </p:cBhvr>
                                    </p:animEffect>
                                  </p:childTnLst>
                                </p:cTn>
                              </p:par>
                            </p:childTnLst>
                          </p:cTn>
                        </p:par>
                        <p:par>
                          <p:cTn id="16" fill="hold" nodeType="afterGroup">
                            <p:stCondLst>
                              <p:cond delay="4000"/>
                            </p:stCondLst>
                            <p:childTnLst>
                              <p:par>
                                <p:cTn id="17" presetID="55" presetClass="entr" presetSubtype="0" fill="hold" grpId="0" nodeType="afterEffect">
                                  <p:stCondLst>
                                    <p:cond delay="1000"/>
                                  </p:stCondLst>
                                  <p:childTnLst>
                                    <p:set>
                                      <p:cBhvr>
                                        <p:cTn id="18" dur="1" fill="hold">
                                          <p:stCondLst>
                                            <p:cond delay="0"/>
                                          </p:stCondLst>
                                        </p:cTn>
                                        <p:tgtEl>
                                          <p:spTgt spid="54276">
                                            <p:txEl>
                                              <p:pRg st="2" end="2"/>
                                            </p:txEl>
                                          </p:spTgt>
                                        </p:tgtEl>
                                        <p:attrNameLst>
                                          <p:attrName>style.visibility</p:attrName>
                                        </p:attrNameLst>
                                      </p:cBhvr>
                                      <p:to>
                                        <p:strVal val="visible"/>
                                      </p:to>
                                    </p:set>
                                    <p:anim calcmode="lin" valueType="num">
                                      <p:cBhvr>
                                        <p:cTn id="19" dur="1000" fill="hold"/>
                                        <p:tgtEl>
                                          <p:spTgt spid="54276">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54276">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54276">
                                            <p:txEl>
                                              <p:pRg st="2" end="2"/>
                                            </p:txEl>
                                          </p:spTgt>
                                        </p:tgtEl>
                                      </p:cBhvr>
                                    </p:animEffect>
                                  </p:childTnLst>
                                </p:cTn>
                              </p:par>
                            </p:childTnLst>
                          </p:cTn>
                        </p:par>
                        <p:par>
                          <p:cTn id="22" fill="hold" nodeType="afterGroup">
                            <p:stCondLst>
                              <p:cond delay="6000"/>
                            </p:stCondLst>
                            <p:childTnLst>
                              <p:par>
                                <p:cTn id="23" presetID="55" presetClass="entr" presetSubtype="0" fill="hold" grpId="0" nodeType="afterEffect">
                                  <p:stCondLst>
                                    <p:cond delay="1000"/>
                                  </p:stCondLst>
                                  <p:childTnLst>
                                    <p:set>
                                      <p:cBhvr>
                                        <p:cTn id="24" dur="1" fill="hold">
                                          <p:stCondLst>
                                            <p:cond delay="0"/>
                                          </p:stCondLst>
                                        </p:cTn>
                                        <p:tgtEl>
                                          <p:spTgt spid="54276">
                                            <p:txEl>
                                              <p:pRg st="3" end="3"/>
                                            </p:txEl>
                                          </p:spTgt>
                                        </p:tgtEl>
                                        <p:attrNameLst>
                                          <p:attrName>style.visibility</p:attrName>
                                        </p:attrNameLst>
                                      </p:cBhvr>
                                      <p:to>
                                        <p:strVal val="visible"/>
                                      </p:to>
                                    </p:set>
                                    <p:anim calcmode="lin" valueType="num">
                                      <p:cBhvr>
                                        <p:cTn id="25" dur="1000" fill="hold"/>
                                        <p:tgtEl>
                                          <p:spTgt spid="54276">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54276">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54276">
                                            <p:txEl>
                                              <p:pRg st="3" end="3"/>
                                            </p:txEl>
                                          </p:spTgt>
                                        </p:tgtEl>
                                      </p:cBhvr>
                                    </p:animEffect>
                                  </p:childTnLst>
                                </p:cTn>
                              </p:par>
                            </p:childTnLst>
                          </p:cTn>
                        </p:par>
                        <p:par>
                          <p:cTn id="28" fill="hold" nodeType="afterGroup">
                            <p:stCondLst>
                              <p:cond delay="8000"/>
                            </p:stCondLst>
                            <p:childTnLst>
                              <p:par>
                                <p:cTn id="29" presetID="55" presetClass="entr" presetSubtype="0" fill="hold" grpId="0" nodeType="afterEffect">
                                  <p:stCondLst>
                                    <p:cond delay="1000"/>
                                  </p:stCondLst>
                                  <p:childTnLst>
                                    <p:set>
                                      <p:cBhvr>
                                        <p:cTn id="30" dur="1" fill="hold">
                                          <p:stCondLst>
                                            <p:cond delay="0"/>
                                          </p:stCondLst>
                                        </p:cTn>
                                        <p:tgtEl>
                                          <p:spTgt spid="54276">
                                            <p:txEl>
                                              <p:pRg st="4" end="4"/>
                                            </p:txEl>
                                          </p:spTgt>
                                        </p:tgtEl>
                                        <p:attrNameLst>
                                          <p:attrName>style.visibility</p:attrName>
                                        </p:attrNameLst>
                                      </p:cBhvr>
                                      <p:to>
                                        <p:strVal val="visible"/>
                                      </p:to>
                                    </p:set>
                                    <p:anim calcmode="lin" valueType="num">
                                      <p:cBhvr>
                                        <p:cTn id="31" dur="1000" fill="hold"/>
                                        <p:tgtEl>
                                          <p:spTgt spid="54276">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54276">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5427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uiExpand="1" build="p" bldLvl="4"/>
    </p:bldLst>
  </p:timing>
  <p:hf hdr="0" ftr="0" dt="0"/>
  <p:txStyles>
    <p:titleStyle>
      <a:lvl1pPr algn="l" rtl="0" eaLnBrk="0" fontAlgn="base" hangingPunct="0">
        <a:spcBef>
          <a:spcPct val="0"/>
        </a:spcBef>
        <a:spcAft>
          <a:spcPct val="0"/>
        </a:spcAft>
        <a:defRPr sz="4000" b="1">
          <a:solidFill>
            <a:srgbClr val="002D62"/>
          </a:solidFill>
          <a:latin typeface="+mj-lt"/>
          <a:ea typeface="+mj-ea"/>
          <a:cs typeface="+mj-cs"/>
        </a:defRPr>
      </a:lvl1pPr>
      <a:lvl2pPr algn="l" rtl="0" eaLnBrk="0" fontAlgn="base" hangingPunct="0">
        <a:spcBef>
          <a:spcPct val="0"/>
        </a:spcBef>
        <a:spcAft>
          <a:spcPct val="0"/>
        </a:spcAft>
        <a:defRPr sz="4000" b="1">
          <a:solidFill>
            <a:srgbClr val="002D62"/>
          </a:solidFill>
          <a:latin typeface="Arial"/>
        </a:defRPr>
      </a:lvl2pPr>
      <a:lvl3pPr algn="l" rtl="0" eaLnBrk="0" fontAlgn="base" hangingPunct="0">
        <a:spcBef>
          <a:spcPct val="0"/>
        </a:spcBef>
        <a:spcAft>
          <a:spcPct val="0"/>
        </a:spcAft>
        <a:defRPr sz="4000" b="1">
          <a:solidFill>
            <a:srgbClr val="002D62"/>
          </a:solidFill>
          <a:latin typeface="Arial"/>
        </a:defRPr>
      </a:lvl3pPr>
      <a:lvl4pPr algn="l" rtl="0" eaLnBrk="0" fontAlgn="base" hangingPunct="0">
        <a:spcBef>
          <a:spcPct val="0"/>
        </a:spcBef>
        <a:spcAft>
          <a:spcPct val="0"/>
        </a:spcAft>
        <a:defRPr sz="4000" b="1">
          <a:solidFill>
            <a:srgbClr val="002D62"/>
          </a:solidFill>
          <a:latin typeface="Arial"/>
        </a:defRPr>
      </a:lvl4pPr>
      <a:lvl5pPr algn="l" rtl="0" eaLnBrk="0" fontAlgn="base" hangingPunct="0">
        <a:spcBef>
          <a:spcPct val="0"/>
        </a:spcBef>
        <a:spcAft>
          <a:spcPct val="0"/>
        </a:spcAft>
        <a:defRPr sz="4000" b="1">
          <a:solidFill>
            <a:srgbClr val="002D62"/>
          </a:solidFill>
          <a:latin typeface="Arial"/>
        </a:defRPr>
      </a:lvl5pPr>
      <a:lvl6pPr marL="457200" algn="l" rtl="0" fontAlgn="base">
        <a:spcBef>
          <a:spcPct val="0"/>
        </a:spcBef>
        <a:spcAft>
          <a:spcPct val="0"/>
        </a:spcAft>
        <a:defRPr sz="4000" b="1">
          <a:solidFill>
            <a:srgbClr val="002D62"/>
          </a:solidFill>
          <a:latin typeface="Arial"/>
        </a:defRPr>
      </a:lvl6pPr>
      <a:lvl7pPr marL="914400" algn="l" rtl="0" fontAlgn="base">
        <a:spcBef>
          <a:spcPct val="0"/>
        </a:spcBef>
        <a:spcAft>
          <a:spcPct val="0"/>
        </a:spcAft>
        <a:defRPr sz="4000" b="1">
          <a:solidFill>
            <a:srgbClr val="002D62"/>
          </a:solidFill>
          <a:latin typeface="Arial"/>
        </a:defRPr>
      </a:lvl7pPr>
      <a:lvl8pPr marL="1371600" algn="l" rtl="0" fontAlgn="base">
        <a:spcBef>
          <a:spcPct val="0"/>
        </a:spcBef>
        <a:spcAft>
          <a:spcPct val="0"/>
        </a:spcAft>
        <a:defRPr sz="4000" b="1">
          <a:solidFill>
            <a:srgbClr val="002D62"/>
          </a:solidFill>
          <a:latin typeface="Arial"/>
        </a:defRPr>
      </a:lvl8pPr>
      <a:lvl9pPr marL="1828800" algn="l" rtl="0" fontAlgn="base">
        <a:spcBef>
          <a:spcPct val="0"/>
        </a:spcBef>
        <a:spcAft>
          <a:spcPct val="0"/>
        </a:spcAft>
        <a:defRPr sz="4000" b="1">
          <a:solidFill>
            <a:srgbClr val="002D62"/>
          </a:solidFill>
          <a:latin typeface="Arial"/>
        </a:defRPr>
      </a:lvl9pPr>
    </p:titleStyle>
    <p:bodyStyle>
      <a:lvl1pPr marL="228600" indent="-228600" algn="l" rtl="0" eaLnBrk="0" fontAlgn="base" hangingPunct="0">
        <a:spcBef>
          <a:spcPts val="600"/>
        </a:spcBef>
        <a:spcAft>
          <a:spcPct val="0"/>
        </a:spcAft>
        <a:buClr>
          <a:srgbClr val="002D62"/>
        </a:buClr>
        <a:tabLst>
          <a:tab pos="2286000" algn="l"/>
        </a:tabLst>
        <a:defRPr sz="2800">
          <a:solidFill>
            <a:srgbClr val="002D62"/>
          </a:solidFill>
          <a:latin typeface="+mn-lt"/>
          <a:ea typeface="+mn-ea"/>
          <a:cs typeface="+mn-cs"/>
        </a:defRPr>
      </a:lvl1pPr>
      <a:lvl2pPr marL="576263" indent="-233363" algn="l" rtl="0" eaLnBrk="0" fontAlgn="base" hangingPunct="0">
        <a:spcBef>
          <a:spcPts val="600"/>
        </a:spcBef>
        <a:spcAft>
          <a:spcPct val="0"/>
        </a:spcAft>
        <a:buClr>
          <a:srgbClr val="AA9C8F"/>
        </a:buClr>
        <a:buFont typeface="Arial" panose="020B0604020202020204" pitchFamily="34" charset="0"/>
        <a:tabLst>
          <a:tab pos="2286000" algn="l"/>
        </a:tabLst>
        <a:defRPr sz="2400">
          <a:solidFill>
            <a:srgbClr val="002D62"/>
          </a:solidFill>
          <a:latin typeface="+mn-lt"/>
        </a:defRPr>
      </a:lvl2pPr>
      <a:lvl3pPr marL="914400" indent="-168275" algn="l" rtl="0" eaLnBrk="0" fontAlgn="base" hangingPunct="0">
        <a:spcBef>
          <a:spcPts val="600"/>
        </a:spcBef>
        <a:spcAft>
          <a:spcPct val="0"/>
        </a:spcAft>
        <a:buClr>
          <a:srgbClr val="002D62"/>
        </a:buClr>
        <a:tabLst>
          <a:tab pos="2286000" algn="l"/>
        </a:tabLst>
        <a:defRPr sz="2000">
          <a:solidFill>
            <a:srgbClr val="002D62"/>
          </a:solidFill>
          <a:latin typeface="+mn-lt"/>
        </a:defRPr>
      </a:lvl3pPr>
      <a:lvl4pPr marL="1257300" indent="-228600" algn="l" rtl="0" eaLnBrk="0" fontAlgn="base" hangingPunct="0">
        <a:spcBef>
          <a:spcPts val="600"/>
        </a:spcBef>
        <a:spcAft>
          <a:spcPct val="0"/>
        </a:spcAft>
        <a:buClr>
          <a:srgbClr val="AA9C8F"/>
        </a:buClr>
        <a:buFont typeface="Arial" panose="020B0604020202020204" pitchFamily="34" charset="0"/>
        <a:tabLst>
          <a:tab pos="2286000" algn="l"/>
        </a:tabLst>
        <a:defRPr>
          <a:solidFill>
            <a:srgbClr val="002D62"/>
          </a:solidFill>
          <a:latin typeface="+mn-lt"/>
        </a:defRPr>
      </a:lvl4pPr>
      <a:lvl5pPr marL="1600200" indent="-228600" algn="l" rtl="0" eaLnBrk="0" fontAlgn="base" hangingPunct="0">
        <a:spcBef>
          <a:spcPts val="600"/>
        </a:spcBef>
        <a:spcAft>
          <a:spcPct val="0"/>
        </a:spcAft>
        <a:buClr>
          <a:srgbClr val="002D62"/>
        </a:buClr>
        <a:tabLst>
          <a:tab pos="2286000" algn="l"/>
        </a:tabLst>
        <a:defRPr sz="1600">
          <a:solidFill>
            <a:srgbClr val="002D62"/>
          </a:solidFill>
          <a:latin typeface="+mn-lt"/>
        </a:defRPr>
      </a:lvl5pPr>
      <a:lvl6pPr marL="2057400" indent="-228600" algn="l" rtl="0" fontAlgn="base">
        <a:spcBef>
          <a:spcPts val="600"/>
        </a:spcBef>
        <a:spcAft>
          <a:spcPct val="0"/>
        </a:spcAft>
        <a:buClr>
          <a:srgbClr val="002D62"/>
        </a:buClr>
        <a:tabLst>
          <a:tab pos="2286000" algn="l"/>
        </a:tabLst>
        <a:defRPr sz="1600">
          <a:solidFill>
            <a:srgbClr val="002D62"/>
          </a:solidFill>
          <a:latin typeface="+mn-lt"/>
        </a:defRPr>
      </a:lvl6pPr>
      <a:lvl7pPr marL="2514600" indent="-228600" algn="l" rtl="0" fontAlgn="base">
        <a:spcBef>
          <a:spcPts val="600"/>
        </a:spcBef>
        <a:spcAft>
          <a:spcPct val="0"/>
        </a:spcAft>
        <a:buClr>
          <a:srgbClr val="002D62"/>
        </a:buClr>
        <a:tabLst>
          <a:tab pos="2286000" algn="l"/>
        </a:tabLst>
        <a:defRPr sz="1600">
          <a:solidFill>
            <a:srgbClr val="002D62"/>
          </a:solidFill>
          <a:latin typeface="+mn-lt"/>
        </a:defRPr>
      </a:lvl7pPr>
      <a:lvl8pPr marL="2971800" indent="-228600" algn="l" rtl="0" fontAlgn="base">
        <a:spcBef>
          <a:spcPts val="600"/>
        </a:spcBef>
        <a:spcAft>
          <a:spcPct val="0"/>
        </a:spcAft>
        <a:buClr>
          <a:srgbClr val="002D62"/>
        </a:buClr>
        <a:tabLst>
          <a:tab pos="2286000" algn="l"/>
        </a:tabLst>
        <a:defRPr sz="1600">
          <a:solidFill>
            <a:srgbClr val="002D62"/>
          </a:solidFill>
          <a:latin typeface="+mn-lt"/>
        </a:defRPr>
      </a:lvl8pPr>
      <a:lvl9pPr marL="3429000" indent="-228600" algn="l" rtl="0" fontAlgn="base">
        <a:spcBef>
          <a:spcPts val="600"/>
        </a:spcBef>
        <a:spcAft>
          <a:spcPct val="0"/>
        </a:spcAft>
        <a:buClr>
          <a:srgbClr val="002D62"/>
        </a:buClr>
        <a:tabLst>
          <a:tab pos="2286000" algn="l"/>
        </a:tabLst>
        <a:defRPr sz="1600">
          <a:solidFill>
            <a:srgbClr val="002D6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mailto:jbillings@gklaw.com" TargetMode="External"/><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7"/>
          <p:cNvSpPr txBox="1">
            <a:spLocks noChangeArrowheads="1"/>
          </p:cNvSpPr>
          <p:nvPr/>
        </p:nvSpPr>
        <p:spPr bwMode="auto">
          <a:xfrm>
            <a:off x="762000" y="457200"/>
            <a:ext cx="75438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600"/>
              </a:spcBef>
              <a:buClr>
                <a:srgbClr val="002D62"/>
              </a:buClr>
              <a:defRPr sz="2800">
                <a:solidFill>
                  <a:srgbClr val="002D62"/>
                </a:solidFill>
                <a:latin typeface="Arial" panose="020B0604020202020204" pitchFamily="34" charset="0"/>
              </a:defRPr>
            </a:lvl1pPr>
            <a:lvl2pPr marL="742950" indent="-285750">
              <a:spcBef>
                <a:spcPts val="600"/>
              </a:spcBef>
              <a:buClr>
                <a:srgbClr val="AA9C8F"/>
              </a:buClr>
              <a:buFont typeface="Arial" panose="020B0604020202020204" pitchFamily="34" charset="0"/>
              <a:defRPr sz="2400">
                <a:solidFill>
                  <a:srgbClr val="002D62"/>
                </a:solidFill>
                <a:latin typeface="Arial" panose="020B0604020202020204" pitchFamily="34" charset="0"/>
              </a:defRPr>
            </a:lvl2pPr>
            <a:lvl3pPr marL="1143000" indent="-228600">
              <a:spcBef>
                <a:spcPts val="600"/>
              </a:spcBef>
              <a:buClr>
                <a:srgbClr val="002D62"/>
              </a:buClr>
              <a:defRPr sz="2000">
                <a:solidFill>
                  <a:srgbClr val="002D62"/>
                </a:solidFill>
                <a:latin typeface="Arial" panose="020B0604020202020204" pitchFamily="34" charset="0"/>
              </a:defRPr>
            </a:lvl3pPr>
            <a:lvl4pPr marL="1600200" indent="-228600">
              <a:spcBef>
                <a:spcPts val="600"/>
              </a:spcBef>
              <a:buClr>
                <a:srgbClr val="AA9C8F"/>
              </a:buClr>
              <a:buFont typeface="Arial" panose="020B0604020202020204" pitchFamily="34" charset="0"/>
              <a:defRPr>
                <a:solidFill>
                  <a:srgbClr val="002D62"/>
                </a:solidFill>
                <a:latin typeface="Arial" panose="020B0604020202020204" pitchFamily="34" charset="0"/>
              </a:defRPr>
            </a:lvl4pPr>
            <a:lvl5pPr marL="2057400" indent="-228600">
              <a:spcBef>
                <a:spcPts val="600"/>
              </a:spcBef>
              <a:buClr>
                <a:srgbClr val="002D62"/>
              </a:buClr>
              <a:defRPr sz="1600">
                <a:solidFill>
                  <a:srgbClr val="002D62"/>
                </a:solidFill>
                <a:latin typeface="Arial" panose="020B0604020202020204" pitchFamily="34" charset="0"/>
              </a:defRPr>
            </a:lvl5pPr>
            <a:lvl6pPr marL="25146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6pPr>
            <a:lvl7pPr marL="29718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7pPr>
            <a:lvl8pPr marL="34290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8pPr>
            <a:lvl9pPr marL="38862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9pPr>
          </a:lstStyle>
          <a:p>
            <a:pPr algn="ctr" eaLnBrk="1" hangingPunct="1">
              <a:spcBef>
                <a:spcPct val="0"/>
              </a:spcBef>
              <a:buClrTx/>
            </a:pPr>
            <a:endParaRPr lang="en-US" altLang="en-US" sz="2400"/>
          </a:p>
          <a:p>
            <a:pPr algn="ctr" eaLnBrk="1" hangingPunct="1">
              <a:spcBef>
                <a:spcPct val="0"/>
              </a:spcBef>
              <a:buClrTx/>
            </a:pPr>
            <a:endParaRPr lang="en-US" altLang="en-US" sz="2400"/>
          </a:p>
          <a:p>
            <a:pPr algn="ctr" eaLnBrk="1" hangingPunct="1">
              <a:spcBef>
                <a:spcPct val="0"/>
              </a:spcBef>
              <a:buClrTx/>
            </a:pPr>
            <a:endParaRPr lang="en-US" altLang="en-US" sz="2400"/>
          </a:p>
          <a:p>
            <a:pPr algn="ctr" eaLnBrk="1" hangingPunct="1">
              <a:spcBef>
                <a:spcPct val="50000"/>
              </a:spcBef>
              <a:buClrTx/>
            </a:pPr>
            <a:endParaRPr lang="en-US" altLang="en-US" sz="2400"/>
          </a:p>
        </p:txBody>
      </p:sp>
      <p:sp>
        <p:nvSpPr>
          <p:cNvPr id="5" name="Title 4"/>
          <p:cNvSpPr txBox="1"/>
          <p:nvPr/>
        </p:nvSpPr>
        <p:spPr>
          <a:xfrm>
            <a:off x="685800" y="1752600"/>
            <a:ext cx="7772400" cy="4191000"/>
          </a:xfrm>
          <a:prstGeom prst="rect">
            <a:avLst/>
          </a:prstGeom>
        </p:spPr>
        <p:txBody>
          <a:bodyPr/>
          <a:lstStyle>
            <a:lvl1pPr algn="l" rtl="0" eaLnBrk="0" fontAlgn="base" hangingPunct="0">
              <a:spcBef>
                <a:spcPct val="0"/>
              </a:spcBef>
              <a:spcAft>
                <a:spcPct val="0"/>
              </a:spcAft>
              <a:defRPr sz="4000" b="1">
                <a:solidFill>
                  <a:srgbClr val="002D62"/>
                </a:solidFill>
                <a:latin typeface="+mj-lt"/>
                <a:ea typeface="+mj-ea"/>
                <a:cs typeface="+mj-cs"/>
              </a:defRPr>
            </a:lvl1pPr>
            <a:lvl2pPr algn="l" rtl="0" eaLnBrk="0" fontAlgn="base" hangingPunct="0">
              <a:spcBef>
                <a:spcPct val="0"/>
              </a:spcBef>
              <a:spcAft>
                <a:spcPct val="0"/>
              </a:spcAft>
              <a:defRPr sz="4000" b="1">
                <a:solidFill>
                  <a:srgbClr val="002D62"/>
                </a:solidFill>
                <a:latin typeface="Arial"/>
              </a:defRPr>
            </a:lvl2pPr>
            <a:lvl3pPr algn="l" rtl="0" eaLnBrk="0" fontAlgn="base" hangingPunct="0">
              <a:spcBef>
                <a:spcPct val="0"/>
              </a:spcBef>
              <a:spcAft>
                <a:spcPct val="0"/>
              </a:spcAft>
              <a:defRPr sz="4000" b="1">
                <a:solidFill>
                  <a:srgbClr val="002D62"/>
                </a:solidFill>
                <a:latin typeface="Arial"/>
              </a:defRPr>
            </a:lvl3pPr>
            <a:lvl4pPr algn="l" rtl="0" eaLnBrk="0" fontAlgn="base" hangingPunct="0">
              <a:spcBef>
                <a:spcPct val="0"/>
              </a:spcBef>
              <a:spcAft>
                <a:spcPct val="0"/>
              </a:spcAft>
              <a:defRPr sz="4000" b="1">
                <a:solidFill>
                  <a:srgbClr val="002D62"/>
                </a:solidFill>
                <a:latin typeface="Arial"/>
              </a:defRPr>
            </a:lvl4pPr>
            <a:lvl5pPr algn="l" rtl="0" eaLnBrk="0" fontAlgn="base" hangingPunct="0">
              <a:spcBef>
                <a:spcPct val="0"/>
              </a:spcBef>
              <a:spcAft>
                <a:spcPct val="0"/>
              </a:spcAft>
              <a:defRPr sz="4000" b="1">
                <a:solidFill>
                  <a:srgbClr val="002D62"/>
                </a:solidFill>
                <a:latin typeface="Arial"/>
              </a:defRPr>
            </a:lvl5pPr>
            <a:lvl6pPr marL="457200" algn="l" rtl="0" fontAlgn="base">
              <a:spcBef>
                <a:spcPct val="0"/>
              </a:spcBef>
              <a:spcAft>
                <a:spcPct val="0"/>
              </a:spcAft>
              <a:defRPr sz="4000" b="1">
                <a:solidFill>
                  <a:srgbClr val="002D62"/>
                </a:solidFill>
                <a:latin typeface="Arial"/>
              </a:defRPr>
            </a:lvl6pPr>
            <a:lvl7pPr marL="914400" algn="l" rtl="0" fontAlgn="base">
              <a:spcBef>
                <a:spcPct val="0"/>
              </a:spcBef>
              <a:spcAft>
                <a:spcPct val="0"/>
              </a:spcAft>
              <a:defRPr sz="4000" b="1">
                <a:solidFill>
                  <a:srgbClr val="002D62"/>
                </a:solidFill>
                <a:latin typeface="Arial"/>
              </a:defRPr>
            </a:lvl7pPr>
            <a:lvl8pPr marL="1371600" algn="l" rtl="0" fontAlgn="base">
              <a:spcBef>
                <a:spcPct val="0"/>
              </a:spcBef>
              <a:spcAft>
                <a:spcPct val="0"/>
              </a:spcAft>
              <a:defRPr sz="4000" b="1">
                <a:solidFill>
                  <a:srgbClr val="002D62"/>
                </a:solidFill>
                <a:latin typeface="Arial"/>
              </a:defRPr>
            </a:lvl8pPr>
            <a:lvl9pPr marL="1828800" algn="l" rtl="0" fontAlgn="base">
              <a:spcBef>
                <a:spcPct val="0"/>
              </a:spcBef>
              <a:spcAft>
                <a:spcPct val="0"/>
              </a:spcAft>
              <a:defRPr sz="4000" b="1">
                <a:solidFill>
                  <a:srgbClr val="002D62"/>
                </a:solidFill>
                <a:latin typeface="Arial"/>
              </a:defRPr>
            </a:lvl9pPr>
          </a:lstStyle>
          <a:p>
            <a:pPr algn="ctr"/>
            <a:r>
              <a:rPr lang="en-US" sz="2800" u="sng" kern="0"/>
              <a:t>SO, YOU WANT TO GET OUT OF WISCONSIN? </a:t>
            </a:r>
          </a:p>
          <a:p>
            <a:pPr algn="ctr"/>
            <a:endParaRPr lang="en-US" sz="2800" kern="0"/>
          </a:p>
          <a:p>
            <a:pPr algn="ctr"/>
            <a:r>
              <a:rPr lang="en-US" sz="2800" kern="0"/>
              <a:t>TIPS, TRENDS AND PITFALLS FOR STATE INCOME TAXATION OF TRUSTS</a:t>
            </a:r>
          </a:p>
          <a:p>
            <a:pPr algn="ctr"/>
            <a:endParaRPr lang="en-US" sz="2800" kern="0"/>
          </a:p>
          <a:p>
            <a:pPr algn="ctr"/>
            <a:r>
              <a:rPr lang="en-US" sz="2000" kern="0"/>
              <a:t>Fox Valley Estate Planning Council</a:t>
            </a:r>
          </a:p>
          <a:p>
            <a:pPr algn="ctr"/>
            <a:endParaRPr lang="en-US" sz="2000" kern="0"/>
          </a:p>
          <a:p>
            <a:pPr algn="ctr"/>
            <a:r>
              <a:rPr lang="en-US" sz="2000" kern="0"/>
              <a:t>May 9, 2024</a:t>
            </a:r>
          </a:p>
        </p:txBody>
      </p:sp>
      <p:pic>
        <p:nvPicPr>
          <p:cNvPr id="7" name="Picture 6" descr="New GK Logo"/>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05000" y="685800"/>
            <a:ext cx="5246049" cy="60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p15="http://schemas.microsoft.com/office/powerpoint/2012/main"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18943" y="762000"/>
            <a:ext cx="5477057" cy="5105400"/>
          </a:xfrm>
          <a:prstGeom prst="rect">
            <a:avLst/>
          </a:prstGeom>
        </p:spPr>
      </p:pic>
      <p:sp>
        <p:nvSpPr>
          <p:cNvPr id="7" name="TextBox 6"/>
          <p:cNvSpPr txBox="1"/>
          <p:nvPr/>
        </p:nvSpPr>
        <p:spPr>
          <a:xfrm>
            <a:off x="6400800" y="1981200"/>
            <a:ext cx="2133600" cy="195438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1100" b="1" i="0" u="sng" strike="noStrike" kern="1200" cap="none" spc="0" normalizeH="0" baseline="0" noProof="0">
                <a:ln>
                  <a:noFill/>
                </a:ln>
                <a:solidFill>
                  <a:srgbClr val="FFCC00"/>
                </a:solidFill>
                <a:effectLst/>
                <a:uLnTx/>
                <a:uFillTx/>
              </a:rPr>
              <a:t>Yellow</a:t>
            </a:r>
            <a:r>
              <a:rPr kumimoji="0" lang="en-US" sz="1100" b="0" i="0" u="none" strike="noStrike" kern="1200" cap="none" spc="0" normalizeH="0" baseline="0" noProof="0">
                <a:ln>
                  <a:noFill/>
                </a:ln>
                <a:solidFill>
                  <a:srgbClr val="002D62"/>
                </a:solidFill>
                <a:effectLst/>
                <a:uLnTx/>
                <a:uFillTx/>
              </a:rPr>
              <a:t>: If the trustee is a resident of the state, the trust is subject to income tax. </a:t>
            </a: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100" b="0" i="0" u="none" strike="noStrike" kern="1200" cap="none" spc="0" normalizeH="0" baseline="0" noProof="0">
              <a:ln>
                <a:noFill/>
              </a:ln>
              <a:solidFill>
                <a:srgbClr val="002D62"/>
              </a:solidFill>
              <a:effectLst/>
              <a:uLnTx/>
              <a:uFillTx/>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1100" b="1" i="0" u="sng" strike="noStrike" kern="1200" cap="none" spc="0" normalizeH="0" baseline="0" noProof="0">
                <a:ln>
                  <a:noFill/>
                </a:ln>
                <a:solidFill>
                  <a:srgbClr val="EE6F10"/>
                </a:solidFill>
                <a:effectLst/>
                <a:uLnTx/>
                <a:uFillTx/>
              </a:rPr>
              <a:t>Orange</a:t>
            </a:r>
            <a:r>
              <a:rPr kumimoji="0" lang="en-US" sz="1100" b="0" i="0" u="none" strike="noStrike" kern="1200" cap="none" spc="0" normalizeH="0" baseline="0" noProof="0">
                <a:ln>
                  <a:noFill/>
                </a:ln>
                <a:solidFill>
                  <a:srgbClr val="002D62"/>
                </a:solidFill>
                <a:effectLst/>
                <a:uLnTx/>
                <a:uFillTx/>
              </a:rPr>
              <a:t>: If the trustee is a resident of </a:t>
            </a:r>
            <a:r>
              <a:rPr lang="en-US" sz="1100" b="0"/>
              <a:t>the </a:t>
            </a:r>
            <a:r>
              <a:rPr kumimoji="0" lang="en-US" sz="1100" b="0" i="0" u="none" strike="noStrike" kern="1200" cap="none" spc="0" normalizeH="0" baseline="0" noProof="0">
                <a:ln>
                  <a:noFill/>
                </a:ln>
                <a:solidFill>
                  <a:srgbClr val="002D62"/>
                </a:solidFill>
                <a:effectLst/>
                <a:uLnTx/>
                <a:uFillTx/>
              </a:rPr>
              <a:t>state and other requirements are satisfied (for example, a beneficiary of trust also is resident of the state (DE and HI)),</a:t>
            </a:r>
            <a:r>
              <a:rPr kumimoji="0" lang="en-US" sz="1100" b="0" i="0" u="none" strike="noStrike" kern="1200" cap="none" spc="0" normalizeH="0" noProof="0">
                <a:ln>
                  <a:noFill/>
                </a:ln>
                <a:solidFill>
                  <a:srgbClr val="002D62"/>
                </a:solidFill>
                <a:effectLst/>
                <a:uLnTx/>
                <a:uFillTx/>
              </a:rPr>
              <a:t> </a:t>
            </a:r>
            <a:r>
              <a:rPr kumimoji="0" lang="en-US" sz="1100" b="0" i="0" u="none" strike="noStrike" kern="1200" cap="none" spc="0" normalizeH="0" baseline="0" noProof="0">
                <a:ln>
                  <a:noFill/>
                </a:ln>
                <a:solidFill>
                  <a:srgbClr val="002D62"/>
                </a:solidFill>
                <a:effectLst/>
                <a:uLnTx/>
                <a:uFillTx/>
              </a:rPr>
              <a:t>then the trust is subject to income tax. </a:t>
            </a:r>
            <a:endParaRPr kumimoji="0" lang="en-US" sz="1100" b="1" i="0" u="none" strike="noStrike" kern="1200" cap="none" spc="0" normalizeH="0" baseline="0" noProof="0">
              <a:ln>
                <a:noFill/>
              </a:ln>
              <a:solidFill>
                <a:srgbClr val="002D62"/>
              </a:solidFill>
              <a:effectLst/>
              <a:uLnTx/>
              <a:uFillTx/>
            </a:endParaRPr>
          </a:p>
        </p:txBody>
      </p:sp>
    </p:spTree>
    <p:extLst>
      <p:ext uri="{BB962C8B-B14F-4D97-AF65-F5344CB8AC3E}">
        <p14:creationId xmlns:p14="http://schemas.microsoft.com/office/powerpoint/2010/main" val="24373527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p15="http://schemas.microsoft.com/office/powerpoint/2012/main"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A75FB10-7EC1-F59D-9824-1290F6AD947E}"/>
              </a:ext>
            </a:extLst>
          </p:cNvPr>
          <p:cNvPicPr>
            <a:picLocks noChangeAspect="1"/>
          </p:cNvPicPr>
          <p:nvPr/>
        </p:nvPicPr>
        <p:blipFill>
          <a:blip r:embed="rId3"/>
          <a:stretch>
            <a:fillRect/>
          </a:stretch>
        </p:blipFill>
        <p:spPr>
          <a:xfrm>
            <a:off x="971550" y="781050"/>
            <a:ext cx="7200900" cy="5010150"/>
          </a:xfrm>
          <a:prstGeom prst="rect">
            <a:avLst/>
          </a:prstGeom>
        </p:spPr>
      </p:pic>
      <p:sp>
        <p:nvSpPr>
          <p:cNvPr id="9" name="TextBox 8">
            <a:extLst>
              <a:ext uri="{FF2B5EF4-FFF2-40B4-BE49-F238E27FC236}">
                <a16:creationId xmlns:a16="http://schemas.microsoft.com/office/drawing/2014/main" id="{7B22348A-583A-D4C7-C54E-53ABEE33B34A}"/>
              </a:ext>
            </a:extLst>
          </p:cNvPr>
          <p:cNvSpPr txBox="1"/>
          <p:nvPr/>
        </p:nvSpPr>
        <p:spPr>
          <a:xfrm>
            <a:off x="1752600" y="533400"/>
            <a:ext cx="5467907" cy="276999"/>
          </a:xfrm>
          <a:prstGeom prst="rect">
            <a:avLst/>
          </a:prstGeom>
          <a:noFill/>
        </p:spPr>
        <p:txBody>
          <a:bodyPr wrap="none" rtlCol="0">
            <a:spAutoFit/>
          </a:bodyPr>
          <a:lstStyle/>
          <a:p>
            <a:r>
              <a:rPr lang="en-US" sz="1200" b="0" u="sng">
                <a:solidFill>
                  <a:srgbClr val="422F20"/>
                </a:solidFill>
              </a:rPr>
              <a:t>STATES THAT IMPOSE A TAX BASED ON RESIDENCE OF BENEFICIARY</a:t>
            </a:r>
          </a:p>
        </p:txBody>
      </p:sp>
      <p:sp>
        <p:nvSpPr>
          <p:cNvPr id="10" name="TextBox 9">
            <a:extLst>
              <a:ext uri="{FF2B5EF4-FFF2-40B4-BE49-F238E27FC236}">
                <a16:creationId xmlns:a16="http://schemas.microsoft.com/office/drawing/2014/main" id="{F7C688AC-93B2-110F-ADBD-16D21C525AAA}"/>
              </a:ext>
            </a:extLst>
          </p:cNvPr>
          <p:cNvSpPr txBox="1"/>
          <p:nvPr/>
        </p:nvSpPr>
        <p:spPr>
          <a:xfrm>
            <a:off x="396607" y="5867400"/>
            <a:ext cx="7853432" cy="276999"/>
          </a:xfrm>
          <a:prstGeom prst="rect">
            <a:avLst/>
          </a:prstGeom>
          <a:noFill/>
        </p:spPr>
        <p:txBody>
          <a:bodyPr wrap="none" rtlCol="0">
            <a:spAutoFit/>
          </a:bodyPr>
          <a:lstStyle/>
          <a:p>
            <a:r>
              <a:rPr lang="en-US" sz="1200" i="1">
                <a:solidFill>
                  <a:srgbClr val="422F20"/>
                </a:solidFill>
              </a:rPr>
              <a:t>States</a:t>
            </a:r>
            <a:r>
              <a:rPr lang="en-US" sz="1200" b="0">
                <a:solidFill>
                  <a:srgbClr val="422F20"/>
                </a:solidFill>
              </a:rPr>
              <a:t>  California, Georgia, Montana, North Carolina, and North Dakota (states in </a:t>
            </a:r>
            <a:r>
              <a:rPr lang="en-US" sz="1200" b="0">
                <a:solidFill>
                  <a:srgbClr val="422F20"/>
                </a:solidFill>
                <a:highlight>
                  <a:srgbClr val="00CCFF"/>
                </a:highlight>
              </a:rPr>
              <a:t>aqua</a:t>
            </a:r>
            <a:r>
              <a:rPr lang="en-US" sz="1200" b="0">
                <a:solidFill>
                  <a:srgbClr val="422F20"/>
                </a:solidFill>
              </a:rPr>
              <a:t> require additional factors)</a:t>
            </a:r>
          </a:p>
        </p:txBody>
      </p:sp>
    </p:spTree>
    <p:extLst>
      <p:ext uri="{BB962C8B-B14F-4D97-AF65-F5344CB8AC3E}">
        <p14:creationId xmlns:p14="http://schemas.microsoft.com/office/powerpoint/2010/main" val="6796914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p15="http://schemas.microsoft.com/office/powerpoint/2012/main"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51071" y="658905"/>
            <a:ext cx="5240129" cy="5056095"/>
          </a:xfrm>
          <a:prstGeom prst="rect">
            <a:avLst/>
          </a:prstGeom>
        </p:spPr>
      </p:pic>
      <p:sp>
        <p:nvSpPr>
          <p:cNvPr id="3" name="TextBox 2"/>
          <p:cNvSpPr txBox="1"/>
          <p:nvPr/>
        </p:nvSpPr>
        <p:spPr>
          <a:xfrm>
            <a:off x="6172200" y="990600"/>
            <a:ext cx="2590800" cy="381642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1100" b="1" i="0" u="sng" strike="noStrike" kern="1200" cap="none" spc="0" normalizeH="0" baseline="0" noProof="0">
                <a:ln>
                  <a:noFill/>
                </a:ln>
                <a:solidFill>
                  <a:srgbClr val="422F20"/>
                </a:solidFill>
                <a:effectLst/>
                <a:uLnTx/>
                <a:uFillTx/>
                <a:latin typeface="Arial" panose="020B0604020202020204" pitchFamily="34" charset="0"/>
                <a:ea typeface="+mn-ea"/>
                <a:cs typeface="+mn-cs"/>
              </a:rPr>
              <a:t>Brown</a:t>
            </a:r>
            <a:r>
              <a:rPr kumimoji="0" lang="en-US" sz="1100" b="0" i="0" u="none" strike="noStrike" kern="1200" cap="none" spc="0" normalizeH="0" baseline="0" noProof="0">
                <a:ln>
                  <a:noFill/>
                </a:ln>
                <a:solidFill>
                  <a:srgbClr val="002D62"/>
                </a:solidFill>
                <a:effectLst/>
                <a:uLnTx/>
                <a:uFillTx/>
                <a:latin typeface="Arial" panose="020B0604020202020204" pitchFamily="34" charset="0"/>
                <a:ea typeface="+mn-ea"/>
                <a:cs typeface="+mn-cs"/>
              </a:rPr>
              <a:t>: If the trust is administered in the state, the trust is subject to income tax. </a:t>
            </a: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100" b="0" i="0" u="none" strike="noStrike" kern="1200" cap="none" spc="0" normalizeH="0" baseline="0" noProof="0">
              <a:ln>
                <a:noFill/>
              </a:ln>
              <a:solidFill>
                <a:srgbClr val="002D62"/>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1100" b="1" i="0" u="sng" strike="noStrike" kern="1200" cap="none" spc="0" normalizeH="0" baseline="0" noProof="0">
                <a:ln>
                  <a:noFill/>
                </a:ln>
                <a:solidFill>
                  <a:srgbClr val="FF0000"/>
                </a:solidFill>
                <a:effectLst/>
                <a:uLnTx/>
                <a:uFillTx/>
                <a:latin typeface="Arial" panose="020B0604020202020204" pitchFamily="34" charset="0"/>
                <a:ea typeface="+mn-ea"/>
                <a:cs typeface="+mn-cs"/>
              </a:rPr>
              <a:t>Red</a:t>
            </a:r>
            <a:r>
              <a:rPr kumimoji="0" lang="en-US" sz="1100" b="0" i="0" u="none" strike="noStrike" kern="1200" cap="none" spc="0" normalizeH="0" baseline="0" noProof="0">
                <a:ln>
                  <a:noFill/>
                </a:ln>
                <a:solidFill>
                  <a:srgbClr val="002D62"/>
                </a:solidFill>
                <a:effectLst/>
                <a:uLnTx/>
                <a:uFillTx/>
                <a:latin typeface="Arial" panose="020B0604020202020204" pitchFamily="34" charset="0"/>
                <a:ea typeface="+mn-ea"/>
                <a:cs typeface="+mn-cs"/>
              </a:rPr>
              <a:t>: Only if other factors apply or only certain trusts based on date of creation.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kumimoji="0" lang="en-US" sz="1100" b="0" i="0" u="none" strike="noStrike" kern="1200" cap="none" spc="0" normalizeH="0" baseline="0" noProof="0">
                <a:ln>
                  <a:noFill/>
                </a:ln>
                <a:solidFill>
                  <a:srgbClr val="002D62"/>
                </a:solidFill>
                <a:effectLst/>
                <a:uLnTx/>
                <a:uFillTx/>
                <a:latin typeface="Arial" panose="020B0604020202020204" pitchFamily="34" charset="0"/>
                <a:ea typeface="+mn-ea"/>
                <a:cs typeface="+mn-cs"/>
              </a:rPr>
              <a:t>If the</a:t>
            </a:r>
            <a:r>
              <a:rPr kumimoji="0" lang="en-US" sz="1100" b="0" i="0" u="none" strike="noStrike" kern="1200" cap="none" spc="0" normalizeH="0" noProof="0">
                <a:ln>
                  <a:noFill/>
                </a:ln>
                <a:solidFill>
                  <a:srgbClr val="002D62"/>
                </a:solidFill>
                <a:effectLst/>
                <a:uLnTx/>
                <a:uFillTx/>
                <a:latin typeface="Arial" panose="020B0604020202020204" pitchFamily="34" charset="0"/>
                <a:ea typeface="+mn-ea"/>
                <a:cs typeface="+mn-cs"/>
              </a:rPr>
              <a:t> </a:t>
            </a:r>
            <a:r>
              <a:rPr kumimoji="0" lang="en-US" sz="1100" b="0" i="0" u="none" strike="noStrike" kern="1200" cap="none" spc="0" normalizeH="0" baseline="0" noProof="0">
                <a:ln>
                  <a:noFill/>
                </a:ln>
                <a:solidFill>
                  <a:srgbClr val="002D62"/>
                </a:solidFill>
                <a:effectLst/>
                <a:uLnTx/>
                <a:uFillTx/>
                <a:latin typeface="Arial" panose="020B0604020202020204" pitchFamily="34" charset="0"/>
                <a:ea typeface="+mn-ea"/>
                <a:cs typeface="+mn-cs"/>
              </a:rPr>
              <a:t>trust is administered in the state and other requirements are satisfied (for example, a beneficiary of trust also is resident of the state (HI) or the trust provides for governing law of state (LA)),</a:t>
            </a:r>
            <a:r>
              <a:rPr kumimoji="0" lang="en-US" sz="1100" b="0" i="0" u="none" strike="noStrike" kern="1200" cap="none" spc="0" normalizeH="0" noProof="0">
                <a:ln>
                  <a:noFill/>
                </a:ln>
                <a:solidFill>
                  <a:srgbClr val="002D62"/>
                </a:solidFill>
                <a:effectLst/>
                <a:uLnTx/>
                <a:uFillTx/>
                <a:latin typeface="Arial" panose="020B0604020202020204" pitchFamily="34" charset="0"/>
                <a:ea typeface="+mn-ea"/>
                <a:cs typeface="+mn-cs"/>
              </a:rPr>
              <a:t> </a:t>
            </a:r>
            <a:r>
              <a:rPr kumimoji="0" lang="en-US" sz="1100" b="0" i="0" u="none" strike="noStrike" kern="1200" cap="none" spc="0" normalizeH="0" baseline="0" noProof="0">
                <a:ln>
                  <a:noFill/>
                </a:ln>
                <a:solidFill>
                  <a:srgbClr val="002D62"/>
                </a:solidFill>
                <a:effectLst/>
                <a:uLnTx/>
                <a:uFillTx/>
                <a:latin typeface="Arial" panose="020B0604020202020204" pitchFamily="34" charset="0"/>
                <a:ea typeface="+mn-ea"/>
                <a:cs typeface="+mn-cs"/>
              </a:rPr>
              <a:t>then the trust is subject to income tax.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kumimoji="0" lang="en-US" sz="1100" b="1" i="0" u="none" strike="noStrike" kern="1200" cap="none" spc="0" normalizeH="0" baseline="0" noProof="0">
                <a:ln>
                  <a:noFill/>
                </a:ln>
                <a:solidFill>
                  <a:srgbClr val="002D62"/>
                </a:solidFill>
                <a:effectLst/>
                <a:uLnTx/>
                <a:uFillTx/>
                <a:latin typeface="Arial" panose="020B0604020202020204" pitchFamily="34" charset="0"/>
                <a:ea typeface="+mn-ea"/>
                <a:cs typeface="+mn-cs"/>
              </a:rPr>
              <a:t>Minnesota </a:t>
            </a:r>
            <a:r>
              <a:rPr kumimoji="0" lang="en-US" sz="1100" b="0" i="0" u="none" strike="noStrike" kern="1200" cap="none" spc="0" normalizeH="0" baseline="0" noProof="0">
                <a:ln>
                  <a:noFill/>
                </a:ln>
                <a:solidFill>
                  <a:srgbClr val="002D62"/>
                </a:solidFill>
                <a:effectLst/>
                <a:uLnTx/>
                <a:uFillTx/>
                <a:latin typeface="Arial" panose="020B0604020202020204" pitchFamily="34" charset="0"/>
                <a:ea typeface="+mn-ea"/>
                <a:cs typeface="+mn-cs"/>
              </a:rPr>
              <a:t>taxes only trusts created before 1996.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kumimoji="0" lang="en-US" sz="1100" b="1" i="0" u="none" strike="noStrike" kern="1200" cap="none" spc="0" normalizeH="0" baseline="0" noProof="0">
                <a:ln>
                  <a:noFill/>
                </a:ln>
                <a:solidFill>
                  <a:srgbClr val="002D62"/>
                </a:solidFill>
                <a:effectLst/>
                <a:uLnTx/>
                <a:uFillTx/>
                <a:latin typeface="Arial" panose="020B0604020202020204" pitchFamily="34" charset="0"/>
                <a:ea typeface="+mn-ea"/>
                <a:cs typeface="+mn-cs"/>
              </a:rPr>
              <a:t>Utah </a:t>
            </a:r>
            <a:r>
              <a:rPr kumimoji="0" lang="en-US" sz="1100" b="0" i="0" u="none" strike="noStrike" kern="1200" cap="none" spc="0" normalizeH="0" baseline="0" noProof="0">
                <a:ln>
                  <a:noFill/>
                </a:ln>
                <a:solidFill>
                  <a:srgbClr val="002D62"/>
                </a:solidFill>
                <a:effectLst/>
                <a:uLnTx/>
                <a:uFillTx/>
                <a:latin typeface="Arial" panose="020B0604020202020204" pitchFamily="34" charset="0"/>
                <a:ea typeface="+mn-ea"/>
                <a:cs typeface="+mn-cs"/>
              </a:rPr>
              <a:t>taxes only trusts under Will and inter vivos</a:t>
            </a:r>
            <a:r>
              <a:rPr kumimoji="0" lang="en-US" sz="1100" b="0" i="0" u="none" strike="noStrike" kern="1200" cap="none" spc="0" normalizeH="0" noProof="0">
                <a:ln>
                  <a:noFill/>
                </a:ln>
                <a:solidFill>
                  <a:srgbClr val="002D62"/>
                </a:solidFill>
                <a:effectLst/>
                <a:uLnTx/>
                <a:uFillTx/>
                <a:latin typeface="Arial" panose="020B0604020202020204" pitchFamily="34" charset="0"/>
                <a:ea typeface="+mn-ea"/>
                <a:cs typeface="+mn-cs"/>
              </a:rPr>
              <a:t> </a:t>
            </a:r>
            <a:r>
              <a:rPr kumimoji="0" lang="en-US" sz="1100" b="0" i="0" u="none" strike="noStrike" kern="1200" cap="none" spc="0" normalizeH="0" baseline="0" noProof="0">
                <a:ln>
                  <a:noFill/>
                </a:ln>
                <a:solidFill>
                  <a:srgbClr val="002D62"/>
                </a:solidFill>
                <a:effectLst/>
                <a:uLnTx/>
                <a:uFillTx/>
                <a:latin typeface="Arial" panose="020B0604020202020204" pitchFamily="34" charset="0"/>
                <a:ea typeface="+mn-ea"/>
                <a:cs typeface="+mn-cs"/>
              </a:rPr>
              <a:t>trusts created before 2003.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kumimoji="0" lang="en-US" sz="1100" b="1" i="0" u="none" strike="noStrike" kern="1200" cap="none" spc="0" normalizeH="0" baseline="0" noProof="0">
                <a:ln>
                  <a:noFill/>
                </a:ln>
                <a:solidFill>
                  <a:srgbClr val="002D62"/>
                </a:solidFill>
                <a:effectLst/>
                <a:uLnTx/>
                <a:uFillTx/>
                <a:latin typeface="Arial" panose="020B0604020202020204" pitchFamily="34" charset="0"/>
                <a:ea typeface="+mn-ea"/>
                <a:cs typeface="+mn-cs"/>
              </a:rPr>
              <a:t>Wisconsin </a:t>
            </a:r>
            <a:r>
              <a:rPr kumimoji="0" lang="en-US" sz="1100" b="0" i="0" u="none" strike="noStrike" kern="1200" cap="none" spc="0" normalizeH="0" baseline="0" noProof="0">
                <a:ln>
                  <a:noFill/>
                </a:ln>
                <a:solidFill>
                  <a:srgbClr val="002D62"/>
                </a:solidFill>
                <a:effectLst/>
                <a:uLnTx/>
                <a:uFillTx/>
                <a:latin typeface="Arial" panose="020B0604020202020204" pitchFamily="34" charset="0"/>
                <a:ea typeface="+mn-ea"/>
                <a:cs typeface="+mn-cs"/>
              </a:rPr>
              <a:t>taxes inter vivos trusts administered in state before October 29, 1999. </a:t>
            </a:r>
            <a:endParaRPr kumimoji="0" lang="en-US" sz="1100" b="1" i="0" u="none" strike="noStrike" kern="1200" cap="none" spc="0" normalizeH="0" baseline="0" noProof="0">
              <a:ln>
                <a:noFill/>
              </a:ln>
              <a:solidFill>
                <a:srgbClr val="002D62"/>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168837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p15="http://schemas.microsoft.com/office/powerpoint/2012/main"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1"/>
          </p:nvPr>
        </p:nvSpPr>
        <p:spPr>
          <a:noFill/>
        </p:spPr>
        <p:txBody>
          <a:bodyPr/>
          <a:lstStyle>
            <a:lvl1pPr>
              <a:spcBef>
                <a:spcPts val="600"/>
              </a:spcBef>
              <a:buClr>
                <a:srgbClr val="002D62"/>
              </a:buClr>
              <a:defRPr sz="2800">
                <a:solidFill>
                  <a:srgbClr val="002D62"/>
                </a:solidFill>
                <a:latin typeface="Arial" panose="020B0604020202020204" pitchFamily="34" charset="0"/>
              </a:defRPr>
            </a:lvl1pPr>
            <a:lvl2pPr marL="742950" indent="-285750">
              <a:spcBef>
                <a:spcPts val="600"/>
              </a:spcBef>
              <a:buClr>
                <a:srgbClr val="AA9C8F"/>
              </a:buClr>
              <a:buFont typeface="Arial" panose="020B0604020202020204" pitchFamily="34" charset="0"/>
              <a:defRPr sz="2400">
                <a:solidFill>
                  <a:srgbClr val="002D62"/>
                </a:solidFill>
                <a:latin typeface="Arial" panose="020B0604020202020204" pitchFamily="34" charset="0"/>
              </a:defRPr>
            </a:lvl2pPr>
            <a:lvl3pPr marL="1143000" indent="-228600">
              <a:spcBef>
                <a:spcPts val="600"/>
              </a:spcBef>
              <a:buClr>
                <a:srgbClr val="002D62"/>
              </a:buClr>
              <a:defRPr sz="2000">
                <a:solidFill>
                  <a:srgbClr val="002D62"/>
                </a:solidFill>
                <a:latin typeface="Arial" panose="020B0604020202020204" pitchFamily="34" charset="0"/>
              </a:defRPr>
            </a:lvl3pPr>
            <a:lvl4pPr marL="1600200" indent="-228600">
              <a:spcBef>
                <a:spcPts val="600"/>
              </a:spcBef>
              <a:buClr>
                <a:srgbClr val="AA9C8F"/>
              </a:buClr>
              <a:buFont typeface="Arial" panose="020B0604020202020204" pitchFamily="34" charset="0"/>
              <a:defRPr>
                <a:solidFill>
                  <a:srgbClr val="002D62"/>
                </a:solidFill>
                <a:latin typeface="Arial" panose="020B0604020202020204" pitchFamily="34" charset="0"/>
              </a:defRPr>
            </a:lvl4pPr>
            <a:lvl5pPr marL="2057400" indent="-228600">
              <a:spcBef>
                <a:spcPts val="600"/>
              </a:spcBef>
              <a:buClr>
                <a:srgbClr val="002D62"/>
              </a:buClr>
              <a:defRPr sz="1600">
                <a:solidFill>
                  <a:srgbClr val="002D62"/>
                </a:solidFill>
                <a:latin typeface="Arial" panose="020B0604020202020204" pitchFamily="34" charset="0"/>
              </a:defRPr>
            </a:lvl5pPr>
            <a:lvl6pPr marL="25146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6pPr>
            <a:lvl7pPr marL="29718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7pPr>
            <a:lvl8pPr marL="34290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8pPr>
            <a:lvl9pPr marL="38862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9pPr>
          </a:lstStyle>
          <a:p>
            <a:pPr>
              <a:spcBef>
                <a:spcPct val="0"/>
              </a:spcBef>
              <a:buClrTx/>
            </a:pPr>
            <a:fld id="{66678C7F-0F36-46FE-9BAB-1E6672A0E79B}" type="slidenum">
              <a:rPr lang="en-US" altLang="en-US" sz="1400">
                <a:solidFill>
                  <a:schemeClr val="bg1"/>
                </a:solidFill>
              </a:rPr>
              <a:pPr>
                <a:spcBef>
                  <a:spcPct val="0"/>
                </a:spcBef>
                <a:buClrTx/>
              </a:pPr>
              <a:t>13</a:t>
            </a:fld>
            <a:endParaRPr lang="en-US" altLang="en-US" sz="1400">
              <a:solidFill>
                <a:schemeClr val="bg1"/>
              </a:solidFill>
            </a:endParaRPr>
          </a:p>
        </p:txBody>
      </p:sp>
      <p:sp>
        <p:nvSpPr>
          <p:cNvPr id="4099" name="Rectangle 4"/>
          <p:cNvSpPr>
            <a:spLocks noGrp="1" noChangeArrowheads="1"/>
          </p:cNvSpPr>
          <p:nvPr>
            <p:ph type="title"/>
          </p:nvPr>
        </p:nvSpPr>
        <p:spPr>
          <a:xfrm>
            <a:off x="381000" y="457200"/>
            <a:ext cx="8229600" cy="701675"/>
          </a:xfrm>
        </p:spPr>
        <p:txBody>
          <a:bodyPr/>
          <a:lstStyle/>
          <a:p>
            <a:pPr eaLnBrk="1" hangingPunct="1"/>
            <a:r>
              <a:rPr lang="en-US" altLang="en-US" sz="3200"/>
              <a:t>State Taxation of Trusts</a:t>
            </a:r>
          </a:p>
        </p:txBody>
      </p:sp>
      <p:sp>
        <p:nvSpPr>
          <p:cNvPr id="5" name="Rectangle 4"/>
          <p:cNvSpPr/>
          <p:nvPr/>
        </p:nvSpPr>
        <p:spPr>
          <a:xfrm>
            <a:off x="381000" y="1623298"/>
            <a:ext cx="8305800" cy="4708981"/>
          </a:xfrm>
          <a:prstGeom prst="rect">
            <a:avLst/>
          </a:prstGeom>
        </p:spPr>
        <p:txBody>
          <a:bodyPr wrap="square">
            <a:spAutoFit/>
          </a:bodyPr>
          <a:lstStyle/>
          <a:p>
            <a:pPr marL="274320" indent="-274320">
              <a:spcAft>
                <a:spcPts val="1200"/>
              </a:spcAft>
              <a:buFont typeface="Wingdings" panose="05000000000000000000" pitchFamily="2" charset="2"/>
              <a:buChar char="§"/>
            </a:pPr>
            <a:r>
              <a:rPr lang="en-US" sz="2800" b="0"/>
              <a:t>Keep in mind that grantor trusts will always end up paying state income tax based on the grantor’s domicile for state tax purposes</a:t>
            </a:r>
          </a:p>
          <a:p>
            <a:pPr marL="274320" indent="-274320">
              <a:spcAft>
                <a:spcPts val="1200"/>
              </a:spcAft>
              <a:buFont typeface="Wingdings" panose="05000000000000000000" pitchFamily="2" charset="2"/>
              <a:buChar char="§"/>
            </a:pPr>
            <a:r>
              <a:rPr lang="en-US" sz="2800" b="0"/>
              <a:t>Keep in mind that non-grantor trusts who distribute all of their income will cause the beneficiary to pay state income tax based on the beneficiary’s domicile for state tax purposes</a:t>
            </a:r>
          </a:p>
          <a:p>
            <a:pPr marL="274320" indent="-274320">
              <a:spcAft>
                <a:spcPts val="1200"/>
              </a:spcAft>
              <a:buFont typeface="Wingdings" panose="05000000000000000000" pitchFamily="2" charset="2"/>
              <a:buChar char="§"/>
            </a:pPr>
            <a:r>
              <a:rPr lang="en-US" sz="2800" b="0"/>
              <a:t>Keep in mind that source income in a given state will always be taxed in that state</a:t>
            </a:r>
          </a:p>
          <a:p>
            <a:pPr marL="548640" lvl="2" indent="-274320">
              <a:spcAft>
                <a:spcPts val="1200"/>
              </a:spcAft>
              <a:buFont typeface="Arial" panose="020B0604020202020204" pitchFamily="34" charset="0"/>
              <a:buChar char="‒"/>
            </a:pPr>
            <a:endParaRPr lang="en-US" sz="1800" b="0"/>
          </a:p>
        </p:txBody>
      </p:sp>
    </p:spTree>
    <p:extLst>
      <p:ext uri="{BB962C8B-B14F-4D97-AF65-F5344CB8AC3E}">
        <p14:creationId xmlns:p14="http://schemas.microsoft.com/office/powerpoint/2010/main" val="12387840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p15="http://schemas.microsoft.com/office/powerpoint/2012/main"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1"/>
          </p:nvPr>
        </p:nvSpPr>
        <p:spPr>
          <a:noFill/>
        </p:spPr>
        <p:txBody>
          <a:bodyPr/>
          <a:lstStyle>
            <a:lvl1pPr>
              <a:spcBef>
                <a:spcPts val="600"/>
              </a:spcBef>
              <a:buClr>
                <a:srgbClr val="002D62"/>
              </a:buClr>
              <a:defRPr sz="2800">
                <a:solidFill>
                  <a:srgbClr val="002D62"/>
                </a:solidFill>
                <a:latin typeface="Arial" panose="020B0604020202020204" pitchFamily="34" charset="0"/>
              </a:defRPr>
            </a:lvl1pPr>
            <a:lvl2pPr marL="742950" indent="-285750">
              <a:spcBef>
                <a:spcPts val="600"/>
              </a:spcBef>
              <a:buClr>
                <a:srgbClr val="AA9C8F"/>
              </a:buClr>
              <a:buFont typeface="Arial" panose="020B0604020202020204" pitchFamily="34" charset="0"/>
              <a:defRPr sz="2400">
                <a:solidFill>
                  <a:srgbClr val="002D62"/>
                </a:solidFill>
                <a:latin typeface="Arial" panose="020B0604020202020204" pitchFamily="34" charset="0"/>
              </a:defRPr>
            </a:lvl2pPr>
            <a:lvl3pPr marL="1143000" indent="-228600">
              <a:spcBef>
                <a:spcPts val="600"/>
              </a:spcBef>
              <a:buClr>
                <a:srgbClr val="002D62"/>
              </a:buClr>
              <a:defRPr sz="2000">
                <a:solidFill>
                  <a:srgbClr val="002D62"/>
                </a:solidFill>
                <a:latin typeface="Arial" panose="020B0604020202020204" pitchFamily="34" charset="0"/>
              </a:defRPr>
            </a:lvl3pPr>
            <a:lvl4pPr marL="1600200" indent="-228600">
              <a:spcBef>
                <a:spcPts val="600"/>
              </a:spcBef>
              <a:buClr>
                <a:srgbClr val="AA9C8F"/>
              </a:buClr>
              <a:buFont typeface="Arial" panose="020B0604020202020204" pitchFamily="34" charset="0"/>
              <a:defRPr>
                <a:solidFill>
                  <a:srgbClr val="002D62"/>
                </a:solidFill>
                <a:latin typeface="Arial" panose="020B0604020202020204" pitchFamily="34" charset="0"/>
              </a:defRPr>
            </a:lvl4pPr>
            <a:lvl5pPr marL="2057400" indent="-228600">
              <a:spcBef>
                <a:spcPts val="600"/>
              </a:spcBef>
              <a:buClr>
                <a:srgbClr val="002D62"/>
              </a:buClr>
              <a:defRPr sz="1600">
                <a:solidFill>
                  <a:srgbClr val="002D62"/>
                </a:solidFill>
                <a:latin typeface="Arial" panose="020B0604020202020204" pitchFamily="34" charset="0"/>
              </a:defRPr>
            </a:lvl5pPr>
            <a:lvl6pPr marL="25146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6pPr>
            <a:lvl7pPr marL="29718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7pPr>
            <a:lvl8pPr marL="34290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8pPr>
            <a:lvl9pPr marL="38862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9pPr>
          </a:lstStyle>
          <a:p>
            <a:pPr>
              <a:spcBef>
                <a:spcPct val="0"/>
              </a:spcBef>
              <a:buClrTx/>
            </a:pPr>
            <a:fld id="{66678C7F-0F36-46FE-9BAB-1E6672A0E79B}" type="slidenum">
              <a:rPr lang="en-US" altLang="en-US" sz="1400">
                <a:solidFill>
                  <a:schemeClr val="bg1"/>
                </a:solidFill>
              </a:rPr>
              <a:pPr>
                <a:spcBef>
                  <a:spcPct val="0"/>
                </a:spcBef>
                <a:buClrTx/>
              </a:pPr>
              <a:t>14</a:t>
            </a:fld>
            <a:endParaRPr lang="en-US" altLang="en-US" sz="1400">
              <a:solidFill>
                <a:schemeClr val="bg1"/>
              </a:solidFill>
            </a:endParaRPr>
          </a:p>
        </p:txBody>
      </p:sp>
      <p:sp>
        <p:nvSpPr>
          <p:cNvPr id="4099" name="Rectangle 4"/>
          <p:cNvSpPr>
            <a:spLocks noGrp="1" noChangeArrowheads="1"/>
          </p:cNvSpPr>
          <p:nvPr>
            <p:ph type="title"/>
          </p:nvPr>
        </p:nvSpPr>
        <p:spPr>
          <a:xfrm>
            <a:off x="381000" y="457200"/>
            <a:ext cx="8229600" cy="701675"/>
          </a:xfrm>
        </p:spPr>
        <p:txBody>
          <a:bodyPr/>
          <a:lstStyle/>
          <a:p>
            <a:pPr eaLnBrk="1" hangingPunct="1"/>
            <a:r>
              <a:rPr lang="en-US" altLang="en-US" sz="3200"/>
              <a:t>State Taxation of Trusts</a:t>
            </a:r>
          </a:p>
        </p:txBody>
      </p:sp>
      <p:sp>
        <p:nvSpPr>
          <p:cNvPr id="5" name="Rectangle 4"/>
          <p:cNvSpPr/>
          <p:nvPr/>
        </p:nvSpPr>
        <p:spPr>
          <a:xfrm>
            <a:off x="381000" y="1623298"/>
            <a:ext cx="8305800" cy="1538883"/>
          </a:xfrm>
          <a:prstGeom prst="rect">
            <a:avLst/>
          </a:prstGeom>
        </p:spPr>
        <p:txBody>
          <a:bodyPr wrap="square">
            <a:spAutoFit/>
          </a:bodyPr>
          <a:lstStyle/>
          <a:p>
            <a:pPr marL="274320" indent="-274320">
              <a:spcAft>
                <a:spcPts val="1200"/>
              </a:spcAft>
              <a:buFont typeface="Wingdings" panose="05000000000000000000" pitchFamily="2" charset="2"/>
              <a:buChar char="§"/>
            </a:pPr>
            <a:r>
              <a:rPr lang="en-US" sz="2800" b="0"/>
              <a:t>Starting Point – the Trust Agreement</a:t>
            </a:r>
          </a:p>
          <a:p>
            <a:pPr marL="274320" indent="-274320">
              <a:spcAft>
                <a:spcPts val="1200"/>
              </a:spcAft>
              <a:buFont typeface="Wingdings" panose="05000000000000000000" pitchFamily="2" charset="2"/>
              <a:buChar char="§"/>
            </a:pPr>
            <a:r>
              <a:rPr lang="en-US" sz="2800" b="0"/>
              <a:t>Typical Choice of Law Provision(s):</a:t>
            </a:r>
          </a:p>
          <a:p>
            <a:pPr marL="548640" lvl="2" indent="-274320">
              <a:spcAft>
                <a:spcPts val="1200"/>
              </a:spcAft>
              <a:buFont typeface="Arial" panose="020B0604020202020204" pitchFamily="34" charset="0"/>
              <a:buChar char="‒"/>
            </a:pPr>
            <a:endParaRPr lang="en-US" sz="1800" b="0"/>
          </a:p>
        </p:txBody>
      </p:sp>
      <p:pic>
        <p:nvPicPr>
          <p:cNvPr id="6" name="Picture 5">
            <a:extLst>
              <a:ext uri="{FF2B5EF4-FFF2-40B4-BE49-F238E27FC236}">
                <a16:creationId xmlns:a16="http://schemas.microsoft.com/office/drawing/2014/main" id="{9B3E0E6C-B88E-9C30-1720-A06DFDB78416}"/>
              </a:ext>
            </a:extLst>
          </p:cNvPr>
          <p:cNvPicPr>
            <a:picLocks noChangeAspect="1"/>
          </p:cNvPicPr>
          <p:nvPr/>
        </p:nvPicPr>
        <p:blipFill>
          <a:blip r:embed="rId3"/>
          <a:stretch>
            <a:fillRect/>
          </a:stretch>
        </p:blipFill>
        <p:spPr>
          <a:xfrm>
            <a:off x="255935" y="4419600"/>
            <a:ext cx="8583265" cy="1571844"/>
          </a:xfrm>
          <a:prstGeom prst="rect">
            <a:avLst/>
          </a:prstGeom>
        </p:spPr>
      </p:pic>
      <p:pic>
        <p:nvPicPr>
          <p:cNvPr id="8" name="Picture 7">
            <a:extLst>
              <a:ext uri="{FF2B5EF4-FFF2-40B4-BE49-F238E27FC236}">
                <a16:creationId xmlns:a16="http://schemas.microsoft.com/office/drawing/2014/main" id="{9C37ECEF-6709-B5DE-2426-E39674D92D1B}"/>
              </a:ext>
            </a:extLst>
          </p:cNvPr>
          <p:cNvPicPr>
            <a:picLocks noChangeAspect="1"/>
          </p:cNvPicPr>
          <p:nvPr/>
        </p:nvPicPr>
        <p:blipFill>
          <a:blip r:embed="rId4"/>
          <a:stretch>
            <a:fillRect/>
          </a:stretch>
        </p:blipFill>
        <p:spPr>
          <a:xfrm>
            <a:off x="256020" y="2819198"/>
            <a:ext cx="8278380" cy="1448002"/>
          </a:xfrm>
          <a:prstGeom prst="rect">
            <a:avLst/>
          </a:prstGeom>
        </p:spPr>
      </p:pic>
    </p:spTree>
    <p:extLst>
      <p:ext uri="{BB962C8B-B14F-4D97-AF65-F5344CB8AC3E}">
        <p14:creationId xmlns:p14="http://schemas.microsoft.com/office/powerpoint/2010/main" val="27366915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p15="http://schemas.microsoft.com/office/powerpoint/2012/main"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1"/>
          </p:nvPr>
        </p:nvSpPr>
        <p:spPr>
          <a:noFill/>
        </p:spPr>
        <p:txBody>
          <a:bodyPr/>
          <a:lstStyle>
            <a:lvl1pPr>
              <a:spcBef>
                <a:spcPts val="600"/>
              </a:spcBef>
              <a:buClr>
                <a:srgbClr val="002D62"/>
              </a:buClr>
              <a:defRPr sz="2800">
                <a:solidFill>
                  <a:srgbClr val="002D62"/>
                </a:solidFill>
                <a:latin typeface="Arial" panose="020B0604020202020204" pitchFamily="34" charset="0"/>
              </a:defRPr>
            </a:lvl1pPr>
            <a:lvl2pPr marL="742950" indent="-285750">
              <a:spcBef>
                <a:spcPts val="600"/>
              </a:spcBef>
              <a:buClr>
                <a:srgbClr val="AA9C8F"/>
              </a:buClr>
              <a:buFont typeface="Arial" panose="020B0604020202020204" pitchFamily="34" charset="0"/>
              <a:defRPr sz="2400">
                <a:solidFill>
                  <a:srgbClr val="002D62"/>
                </a:solidFill>
                <a:latin typeface="Arial" panose="020B0604020202020204" pitchFamily="34" charset="0"/>
              </a:defRPr>
            </a:lvl2pPr>
            <a:lvl3pPr marL="1143000" indent="-228600">
              <a:spcBef>
                <a:spcPts val="600"/>
              </a:spcBef>
              <a:buClr>
                <a:srgbClr val="002D62"/>
              </a:buClr>
              <a:defRPr sz="2000">
                <a:solidFill>
                  <a:srgbClr val="002D62"/>
                </a:solidFill>
                <a:latin typeface="Arial" panose="020B0604020202020204" pitchFamily="34" charset="0"/>
              </a:defRPr>
            </a:lvl3pPr>
            <a:lvl4pPr marL="1600200" indent="-228600">
              <a:spcBef>
                <a:spcPts val="600"/>
              </a:spcBef>
              <a:buClr>
                <a:srgbClr val="AA9C8F"/>
              </a:buClr>
              <a:buFont typeface="Arial" panose="020B0604020202020204" pitchFamily="34" charset="0"/>
              <a:defRPr>
                <a:solidFill>
                  <a:srgbClr val="002D62"/>
                </a:solidFill>
                <a:latin typeface="Arial" panose="020B0604020202020204" pitchFamily="34" charset="0"/>
              </a:defRPr>
            </a:lvl4pPr>
            <a:lvl5pPr marL="2057400" indent="-228600">
              <a:spcBef>
                <a:spcPts val="600"/>
              </a:spcBef>
              <a:buClr>
                <a:srgbClr val="002D62"/>
              </a:buClr>
              <a:defRPr sz="1600">
                <a:solidFill>
                  <a:srgbClr val="002D62"/>
                </a:solidFill>
                <a:latin typeface="Arial" panose="020B0604020202020204" pitchFamily="34" charset="0"/>
              </a:defRPr>
            </a:lvl5pPr>
            <a:lvl6pPr marL="25146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6pPr>
            <a:lvl7pPr marL="29718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7pPr>
            <a:lvl8pPr marL="34290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8pPr>
            <a:lvl9pPr marL="38862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9pPr>
          </a:lstStyle>
          <a:p>
            <a:pPr>
              <a:spcBef>
                <a:spcPct val="0"/>
              </a:spcBef>
              <a:buClrTx/>
            </a:pPr>
            <a:fld id="{66678C7F-0F36-46FE-9BAB-1E6672A0E79B}" type="slidenum">
              <a:rPr lang="en-US" altLang="en-US" sz="1400">
                <a:solidFill>
                  <a:schemeClr val="bg1"/>
                </a:solidFill>
              </a:rPr>
              <a:pPr>
                <a:spcBef>
                  <a:spcPct val="0"/>
                </a:spcBef>
                <a:buClrTx/>
              </a:pPr>
              <a:t>15</a:t>
            </a:fld>
            <a:endParaRPr lang="en-US" altLang="en-US" sz="1400">
              <a:solidFill>
                <a:schemeClr val="bg1"/>
              </a:solidFill>
            </a:endParaRPr>
          </a:p>
        </p:txBody>
      </p:sp>
      <p:sp>
        <p:nvSpPr>
          <p:cNvPr id="4099" name="Rectangle 4"/>
          <p:cNvSpPr>
            <a:spLocks noGrp="1" noChangeArrowheads="1"/>
          </p:cNvSpPr>
          <p:nvPr>
            <p:ph type="title"/>
          </p:nvPr>
        </p:nvSpPr>
        <p:spPr>
          <a:xfrm>
            <a:off x="381000" y="457200"/>
            <a:ext cx="8229600" cy="701675"/>
          </a:xfrm>
        </p:spPr>
        <p:txBody>
          <a:bodyPr/>
          <a:lstStyle/>
          <a:p>
            <a:pPr eaLnBrk="1" hangingPunct="1"/>
            <a:r>
              <a:rPr lang="en-US" altLang="en-US" sz="3200"/>
              <a:t>State Taxation of Trusts</a:t>
            </a:r>
          </a:p>
        </p:txBody>
      </p:sp>
      <p:sp>
        <p:nvSpPr>
          <p:cNvPr id="5" name="Rectangle 4"/>
          <p:cNvSpPr/>
          <p:nvPr/>
        </p:nvSpPr>
        <p:spPr>
          <a:xfrm>
            <a:off x="381000" y="1623298"/>
            <a:ext cx="8305800" cy="954107"/>
          </a:xfrm>
          <a:prstGeom prst="rect">
            <a:avLst/>
          </a:prstGeom>
        </p:spPr>
        <p:txBody>
          <a:bodyPr wrap="square">
            <a:spAutoFit/>
          </a:bodyPr>
          <a:lstStyle/>
          <a:p>
            <a:pPr marL="274320" indent="-274320">
              <a:spcAft>
                <a:spcPts val="1200"/>
              </a:spcAft>
              <a:buFont typeface="Wingdings" panose="05000000000000000000" pitchFamily="2" charset="2"/>
              <a:buChar char="§"/>
            </a:pPr>
            <a:r>
              <a:rPr lang="en-US" sz="2800" b="0"/>
              <a:t>Typical Trustee Power regarding Situs:</a:t>
            </a:r>
          </a:p>
          <a:p>
            <a:pPr marL="548640" lvl="2" indent="-274320">
              <a:spcAft>
                <a:spcPts val="1200"/>
              </a:spcAft>
              <a:buFont typeface="Arial" panose="020B0604020202020204" pitchFamily="34" charset="0"/>
              <a:buChar char="‒"/>
            </a:pPr>
            <a:endParaRPr lang="en-US" sz="1800" b="0"/>
          </a:p>
        </p:txBody>
      </p:sp>
      <p:pic>
        <p:nvPicPr>
          <p:cNvPr id="3" name="Picture 2">
            <a:extLst>
              <a:ext uri="{FF2B5EF4-FFF2-40B4-BE49-F238E27FC236}">
                <a16:creationId xmlns:a16="http://schemas.microsoft.com/office/drawing/2014/main" id="{86D9FC09-8A14-3D9E-07A7-B5427DC66B7A}"/>
              </a:ext>
            </a:extLst>
          </p:cNvPr>
          <p:cNvPicPr>
            <a:picLocks noChangeAspect="1"/>
          </p:cNvPicPr>
          <p:nvPr/>
        </p:nvPicPr>
        <p:blipFill>
          <a:blip r:embed="rId3"/>
          <a:stretch>
            <a:fillRect/>
          </a:stretch>
        </p:blipFill>
        <p:spPr>
          <a:xfrm>
            <a:off x="304799" y="2624025"/>
            <a:ext cx="8229601" cy="1473308"/>
          </a:xfrm>
          <a:prstGeom prst="rect">
            <a:avLst/>
          </a:prstGeom>
        </p:spPr>
      </p:pic>
    </p:spTree>
    <p:extLst>
      <p:ext uri="{BB962C8B-B14F-4D97-AF65-F5344CB8AC3E}">
        <p14:creationId xmlns:p14="http://schemas.microsoft.com/office/powerpoint/2010/main" val="29513549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p15="http://schemas.microsoft.com/office/powerpoint/2012/main"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1"/>
          </p:nvPr>
        </p:nvSpPr>
        <p:spPr>
          <a:noFill/>
        </p:spPr>
        <p:txBody>
          <a:bodyPr/>
          <a:lstStyle>
            <a:lvl1pPr>
              <a:spcBef>
                <a:spcPts val="600"/>
              </a:spcBef>
              <a:buClr>
                <a:srgbClr val="002D62"/>
              </a:buClr>
              <a:defRPr sz="2800">
                <a:solidFill>
                  <a:srgbClr val="002D62"/>
                </a:solidFill>
                <a:latin typeface="Arial" panose="020B0604020202020204" pitchFamily="34" charset="0"/>
              </a:defRPr>
            </a:lvl1pPr>
            <a:lvl2pPr marL="742950" indent="-285750">
              <a:spcBef>
                <a:spcPts val="600"/>
              </a:spcBef>
              <a:buClr>
                <a:srgbClr val="AA9C8F"/>
              </a:buClr>
              <a:buFont typeface="Arial" panose="020B0604020202020204" pitchFamily="34" charset="0"/>
              <a:defRPr sz="2400">
                <a:solidFill>
                  <a:srgbClr val="002D62"/>
                </a:solidFill>
                <a:latin typeface="Arial" panose="020B0604020202020204" pitchFamily="34" charset="0"/>
              </a:defRPr>
            </a:lvl2pPr>
            <a:lvl3pPr marL="1143000" indent="-228600">
              <a:spcBef>
                <a:spcPts val="600"/>
              </a:spcBef>
              <a:buClr>
                <a:srgbClr val="002D62"/>
              </a:buClr>
              <a:defRPr sz="2000">
                <a:solidFill>
                  <a:srgbClr val="002D62"/>
                </a:solidFill>
                <a:latin typeface="Arial" panose="020B0604020202020204" pitchFamily="34" charset="0"/>
              </a:defRPr>
            </a:lvl3pPr>
            <a:lvl4pPr marL="1600200" indent="-228600">
              <a:spcBef>
                <a:spcPts val="600"/>
              </a:spcBef>
              <a:buClr>
                <a:srgbClr val="AA9C8F"/>
              </a:buClr>
              <a:buFont typeface="Arial" panose="020B0604020202020204" pitchFamily="34" charset="0"/>
              <a:defRPr>
                <a:solidFill>
                  <a:srgbClr val="002D62"/>
                </a:solidFill>
                <a:latin typeface="Arial" panose="020B0604020202020204" pitchFamily="34" charset="0"/>
              </a:defRPr>
            </a:lvl4pPr>
            <a:lvl5pPr marL="2057400" indent="-228600">
              <a:spcBef>
                <a:spcPts val="600"/>
              </a:spcBef>
              <a:buClr>
                <a:srgbClr val="002D62"/>
              </a:buClr>
              <a:defRPr sz="1600">
                <a:solidFill>
                  <a:srgbClr val="002D62"/>
                </a:solidFill>
                <a:latin typeface="Arial" panose="020B0604020202020204" pitchFamily="34" charset="0"/>
              </a:defRPr>
            </a:lvl5pPr>
            <a:lvl6pPr marL="25146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6pPr>
            <a:lvl7pPr marL="29718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7pPr>
            <a:lvl8pPr marL="34290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8pPr>
            <a:lvl9pPr marL="38862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9pPr>
          </a:lstStyle>
          <a:p>
            <a:pPr>
              <a:spcBef>
                <a:spcPct val="0"/>
              </a:spcBef>
              <a:buClrTx/>
            </a:pPr>
            <a:fld id="{66678C7F-0F36-46FE-9BAB-1E6672A0E79B}" type="slidenum">
              <a:rPr lang="en-US" altLang="en-US" sz="1400">
                <a:solidFill>
                  <a:schemeClr val="bg1"/>
                </a:solidFill>
              </a:rPr>
              <a:pPr>
                <a:spcBef>
                  <a:spcPct val="0"/>
                </a:spcBef>
                <a:buClrTx/>
              </a:pPr>
              <a:t>16</a:t>
            </a:fld>
            <a:endParaRPr lang="en-US" altLang="en-US" sz="1400">
              <a:solidFill>
                <a:schemeClr val="bg1"/>
              </a:solidFill>
            </a:endParaRPr>
          </a:p>
        </p:txBody>
      </p:sp>
      <p:sp>
        <p:nvSpPr>
          <p:cNvPr id="4099" name="Rectangle 4"/>
          <p:cNvSpPr>
            <a:spLocks noGrp="1" noChangeArrowheads="1"/>
          </p:cNvSpPr>
          <p:nvPr>
            <p:ph type="title"/>
          </p:nvPr>
        </p:nvSpPr>
        <p:spPr>
          <a:xfrm>
            <a:off x="381000" y="457200"/>
            <a:ext cx="8229600" cy="701675"/>
          </a:xfrm>
        </p:spPr>
        <p:txBody>
          <a:bodyPr/>
          <a:lstStyle/>
          <a:p>
            <a:pPr eaLnBrk="1" hangingPunct="1"/>
            <a:r>
              <a:rPr lang="en-US" altLang="en-US" sz="3200"/>
              <a:t>State Taxation of Trusts</a:t>
            </a:r>
          </a:p>
        </p:txBody>
      </p:sp>
      <p:sp>
        <p:nvSpPr>
          <p:cNvPr id="5" name="Rectangle 4"/>
          <p:cNvSpPr/>
          <p:nvPr/>
        </p:nvSpPr>
        <p:spPr>
          <a:xfrm>
            <a:off x="457200" y="1752600"/>
            <a:ext cx="8153400" cy="4924425"/>
          </a:xfrm>
          <a:prstGeom prst="rect">
            <a:avLst/>
          </a:prstGeom>
        </p:spPr>
        <p:txBody>
          <a:bodyPr wrap="square">
            <a:spAutoFit/>
          </a:bodyPr>
          <a:lstStyle/>
          <a:p>
            <a:pPr marL="274320" indent="-274320">
              <a:spcAft>
                <a:spcPts val="1200"/>
              </a:spcAft>
              <a:buFont typeface="Wingdings" panose="05000000000000000000" pitchFamily="2" charset="2"/>
              <a:buChar char="§"/>
            </a:pPr>
            <a:r>
              <a:rPr lang="en-US" sz="1600"/>
              <a:t>Wis. Stat. § 71.14(1):  </a:t>
            </a:r>
            <a:r>
              <a:rPr lang="en-US" sz="1600" b="0"/>
              <a:t>Estate of a decedent shall be considered resident at the domicile of the decedent at the time of the decedent’s death</a:t>
            </a:r>
          </a:p>
          <a:p>
            <a:pPr marL="274320" indent="-274320">
              <a:spcAft>
                <a:spcPts val="1200"/>
              </a:spcAft>
              <a:buFont typeface="Wingdings" panose="05000000000000000000" pitchFamily="2" charset="2"/>
              <a:buChar char="§"/>
            </a:pPr>
            <a:r>
              <a:rPr lang="en-US" sz="1600"/>
              <a:t>Wis. Stat. § 71.14(2):  </a:t>
            </a:r>
            <a:r>
              <a:rPr lang="en-US" sz="1600" b="0"/>
              <a:t>Testamentary Trust created by a decedent who at the time of death was a resident of Wisconsin shall be considered resident at the domicile of the decedent at the time of the decedent's death </a:t>
            </a:r>
            <a:r>
              <a:rPr lang="en-US" sz="1600" u="sng"/>
              <a:t>until transferred by the court </a:t>
            </a:r>
          </a:p>
          <a:p>
            <a:pPr marL="274320" indent="-274320">
              <a:spcAft>
                <a:spcPts val="1200"/>
              </a:spcAft>
              <a:buFont typeface="Wingdings" panose="05000000000000000000" pitchFamily="2" charset="2"/>
              <a:buChar char="§"/>
            </a:pPr>
            <a:r>
              <a:rPr lang="en-US" sz="1600"/>
              <a:t>Wis. Stat. § 71.14(3):  </a:t>
            </a:r>
            <a:r>
              <a:rPr lang="en-US" sz="1600" b="0"/>
              <a:t>Irrevocable Trusts administered in Wisconsin </a:t>
            </a:r>
            <a:r>
              <a:rPr lang="en-US" sz="1600" u="sng"/>
              <a:t>before October 29, 1999 </a:t>
            </a:r>
            <a:r>
              <a:rPr lang="en-US" sz="1600" b="0"/>
              <a:t>shall be considered resident at the place where the Trust is being administered</a:t>
            </a:r>
          </a:p>
          <a:p>
            <a:pPr marL="274320" indent="-274320">
              <a:spcAft>
                <a:spcPts val="1200"/>
              </a:spcAft>
              <a:buFont typeface="Wingdings" panose="05000000000000000000" pitchFamily="2" charset="2"/>
              <a:buChar char="§"/>
            </a:pPr>
            <a:r>
              <a:rPr lang="en-US" sz="1600"/>
              <a:t>Wis. Stat. § 71:14(3m):  </a:t>
            </a:r>
            <a:r>
              <a:rPr lang="en-US" sz="1600" b="0"/>
              <a:t>Wisconsin resident Trust if the Trust was funded by a Wisconsin resident and either:</a:t>
            </a:r>
          </a:p>
          <a:p>
            <a:pPr marL="548640" lvl="2" indent="-274320">
              <a:spcAft>
                <a:spcPts val="1200"/>
              </a:spcAft>
              <a:buFont typeface="Arial" panose="020B0604020202020204" pitchFamily="34" charset="0"/>
              <a:buChar char="‒"/>
            </a:pPr>
            <a:r>
              <a:rPr lang="en-US" sz="1600" b="0"/>
              <a:t>Became irrevocable on or after October 29, 1999, </a:t>
            </a:r>
            <a:r>
              <a:rPr lang="en-US" sz="1600" b="0" u="sng"/>
              <a:t>or</a:t>
            </a:r>
            <a:r>
              <a:rPr lang="en-US" sz="1600" b="0"/>
              <a:t> </a:t>
            </a:r>
          </a:p>
          <a:p>
            <a:pPr marL="548640" lvl="2" indent="-274320">
              <a:spcAft>
                <a:spcPts val="1200"/>
              </a:spcAft>
              <a:buFont typeface="Arial" panose="020B0604020202020204" pitchFamily="34" charset="0"/>
              <a:buChar char="‒"/>
            </a:pPr>
            <a:r>
              <a:rPr lang="en-US" sz="1600" b="0"/>
              <a:t>Became irrevocable before October 29, 1999 and is administered in Wisconsin on or after October 29, 1999 </a:t>
            </a:r>
          </a:p>
          <a:p>
            <a:pPr marL="1005840" lvl="3" indent="-274320">
              <a:spcAft>
                <a:spcPts val="1200"/>
              </a:spcAft>
              <a:buFont typeface="Arial" panose="020B0604020202020204" pitchFamily="34" charset="0"/>
              <a:buChar char="‒"/>
            </a:pPr>
            <a:endParaRPr lang="en-US" sz="1800" b="0"/>
          </a:p>
          <a:p>
            <a:pPr marL="1188720" lvl="2" indent="-274320">
              <a:spcAft>
                <a:spcPts val="1200"/>
              </a:spcAft>
              <a:buFont typeface="Wingdings" panose="05000000000000000000" pitchFamily="2" charset="2"/>
              <a:buChar char="§"/>
            </a:pPr>
            <a:endParaRPr lang="en-US" sz="1800" b="0"/>
          </a:p>
        </p:txBody>
      </p:sp>
    </p:spTree>
    <p:extLst>
      <p:ext uri="{BB962C8B-B14F-4D97-AF65-F5344CB8AC3E}">
        <p14:creationId xmlns:p14="http://schemas.microsoft.com/office/powerpoint/2010/main" val="39395884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p15="http://schemas.microsoft.com/office/powerpoint/2012/main"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1"/>
          </p:nvPr>
        </p:nvSpPr>
        <p:spPr>
          <a:noFill/>
        </p:spPr>
        <p:txBody>
          <a:bodyPr/>
          <a:lstStyle>
            <a:lvl1pPr>
              <a:spcBef>
                <a:spcPts val="600"/>
              </a:spcBef>
              <a:buClr>
                <a:srgbClr val="002D62"/>
              </a:buClr>
              <a:defRPr sz="2800">
                <a:solidFill>
                  <a:srgbClr val="002D62"/>
                </a:solidFill>
                <a:latin typeface="Arial" panose="020B0604020202020204" pitchFamily="34" charset="0"/>
              </a:defRPr>
            </a:lvl1pPr>
            <a:lvl2pPr marL="742950" indent="-285750">
              <a:spcBef>
                <a:spcPts val="600"/>
              </a:spcBef>
              <a:buClr>
                <a:srgbClr val="AA9C8F"/>
              </a:buClr>
              <a:buFont typeface="Arial" panose="020B0604020202020204" pitchFamily="34" charset="0"/>
              <a:defRPr sz="2400">
                <a:solidFill>
                  <a:srgbClr val="002D62"/>
                </a:solidFill>
                <a:latin typeface="Arial" panose="020B0604020202020204" pitchFamily="34" charset="0"/>
              </a:defRPr>
            </a:lvl2pPr>
            <a:lvl3pPr marL="1143000" indent="-228600">
              <a:spcBef>
                <a:spcPts val="600"/>
              </a:spcBef>
              <a:buClr>
                <a:srgbClr val="002D62"/>
              </a:buClr>
              <a:defRPr sz="2000">
                <a:solidFill>
                  <a:srgbClr val="002D62"/>
                </a:solidFill>
                <a:latin typeface="Arial" panose="020B0604020202020204" pitchFamily="34" charset="0"/>
              </a:defRPr>
            </a:lvl3pPr>
            <a:lvl4pPr marL="1600200" indent="-228600">
              <a:spcBef>
                <a:spcPts val="600"/>
              </a:spcBef>
              <a:buClr>
                <a:srgbClr val="AA9C8F"/>
              </a:buClr>
              <a:buFont typeface="Arial" panose="020B0604020202020204" pitchFamily="34" charset="0"/>
              <a:defRPr>
                <a:solidFill>
                  <a:srgbClr val="002D62"/>
                </a:solidFill>
                <a:latin typeface="Arial" panose="020B0604020202020204" pitchFamily="34" charset="0"/>
              </a:defRPr>
            </a:lvl4pPr>
            <a:lvl5pPr marL="2057400" indent="-228600">
              <a:spcBef>
                <a:spcPts val="600"/>
              </a:spcBef>
              <a:buClr>
                <a:srgbClr val="002D62"/>
              </a:buClr>
              <a:defRPr sz="1600">
                <a:solidFill>
                  <a:srgbClr val="002D62"/>
                </a:solidFill>
                <a:latin typeface="Arial" panose="020B0604020202020204" pitchFamily="34" charset="0"/>
              </a:defRPr>
            </a:lvl5pPr>
            <a:lvl6pPr marL="25146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6pPr>
            <a:lvl7pPr marL="29718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7pPr>
            <a:lvl8pPr marL="34290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8pPr>
            <a:lvl9pPr marL="38862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9pPr>
          </a:lstStyle>
          <a:p>
            <a:pPr>
              <a:spcBef>
                <a:spcPct val="0"/>
              </a:spcBef>
              <a:buClrTx/>
            </a:pPr>
            <a:fld id="{66678C7F-0F36-46FE-9BAB-1E6672A0E79B}" type="slidenum">
              <a:rPr lang="en-US" altLang="en-US" sz="1400">
                <a:solidFill>
                  <a:schemeClr val="bg1"/>
                </a:solidFill>
              </a:rPr>
              <a:pPr>
                <a:spcBef>
                  <a:spcPct val="0"/>
                </a:spcBef>
                <a:buClrTx/>
              </a:pPr>
              <a:t>17</a:t>
            </a:fld>
            <a:endParaRPr lang="en-US" altLang="en-US" sz="1400">
              <a:solidFill>
                <a:schemeClr val="bg1"/>
              </a:solidFill>
            </a:endParaRPr>
          </a:p>
        </p:txBody>
      </p:sp>
      <p:sp>
        <p:nvSpPr>
          <p:cNvPr id="4099" name="Rectangle 4"/>
          <p:cNvSpPr>
            <a:spLocks noGrp="1" noChangeArrowheads="1"/>
          </p:cNvSpPr>
          <p:nvPr>
            <p:ph type="title"/>
          </p:nvPr>
        </p:nvSpPr>
        <p:spPr>
          <a:xfrm>
            <a:off x="381000" y="457200"/>
            <a:ext cx="8229600" cy="701675"/>
          </a:xfrm>
        </p:spPr>
        <p:txBody>
          <a:bodyPr/>
          <a:lstStyle/>
          <a:p>
            <a:pPr eaLnBrk="1" hangingPunct="1"/>
            <a:r>
              <a:rPr lang="en-US" altLang="en-US" sz="2500"/>
              <a:t>Constitutionality of State Trust Taxation</a:t>
            </a:r>
          </a:p>
        </p:txBody>
      </p:sp>
      <p:sp>
        <p:nvSpPr>
          <p:cNvPr id="5" name="Rectangle 4"/>
          <p:cNvSpPr/>
          <p:nvPr/>
        </p:nvSpPr>
        <p:spPr>
          <a:xfrm>
            <a:off x="457200" y="1524000"/>
            <a:ext cx="8153400" cy="4816703"/>
          </a:xfrm>
          <a:prstGeom prst="rect">
            <a:avLst/>
          </a:prstGeom>
        </p:spPr>
        <p:txBody>
          <a:bodyPr wrap="square">
            <a:spAutoFit/>
          </a:bodyPr>
          <a:lstStyle/>
          <a:p>
            <a:pPr marL="274320" indent="-274320">
              <a:spcAft>
                <a:spcPts val="1200"/>
              </a:spcAft>
              <a:buFont typeface="Wingdings" panose="05000000000000000000" pitchFamily="2" charset="2"/>
              <a:buChar char="§"/>
            </a:pPr>
            <a:r>
              <a:rPr lang="en-US" sz="1600" b="0"/>
              <a:t>The U.S. Supreme Court has addressed the issue of the constitutionality of the states to tax taxpayers under two clauses of the U.S. Constitution – the Due Process Clause the Commerce Clause. Under both, the state must show some nexus between the taxpayer and the state imposing the tax.</a:t>
            </a:r>
          </a:p>
          <a:p>
            <a:pPr marL="274320" indent="-274320">
              <a:spcAft>
                <a:spcPts val="1200"/>
              </a:spcAft>
              <a:buFont typeface="Wingdings" panose="05000000000000000000" pitchFamily="2" charset="2"/>
              <a:buChar char="§"/>
            </a:pPr>
            <a:r>
              <a:rPr lang="en-US" sz="1600" b="0"/>
              <a:t>Due Process Clause</a:t>
            </a:r>
          </a:p>
          <a:p>
            <a:pPr marL="548640" lvl="2" indent="-274320">
              <a:spcAft>
                <a:spcPts val="1200"/>
              </a:spcAft>
              <a:buFont typeface="Arial" panose="020B0604020202020204" pitchFamily="34" charset="0"/>
              <a:buChar char="‒"/>
            </a:pPr>
            <a:r>
              <a:rPr lang="en-US" sz="1500" b="0"/>
              <a:t>“No State shall make or enforce any law which shall … deprive any person of life, liberty, or property, without due process of law.”</a:t>
            </a:r>
          </a:p>
          <a:p>
            <a:pPr marL="548640" lvl="2" indent="-274320">
              <a:spcAft>
                <a:spcPts val="1200"/>
              </a:spcAft>
              <a:buFont typeface="Arial" panose="020B0604020202020204" pitchFamily="34" charset="0"/>
              <a:buChar char="‒"/>
            </a:pPr>
            <a:r>
              <a:rPr lang="en-US" sz="1500" b="0" i="1" u="sng"/>
              <a:t>Quill Corp. v. North Dakota</a:t>
            </a:r>
            <a:r>
              <a:rPr lang="en-US" sz="1500" b="0" i="1"/>
              <a:t> </a:t>
            </a:r>
            <a:r>
              <a:rPr lang="en-US" sz="1500" b="0"/>
              <a:t>(1992):  “The Due Process Clause requires (1) </a:t>
            </a:r>
            <a:r>
              <a:rPr lang="en-US" sz="1500" b="0">
                <a:highlight>
                  <a:srgbClr val="00FFFF"/>
                </a:highlight>
              </a:rPr>
              <a:t>some definite link, some minimum connection, between a State and the person, property or transaction it seeks to tax</a:t>
            </a:r>
            <a:r>
              <a:rPr lang="en-US" sz="1500" b="0"/>
              <a:t>, and (2) that the income attributed to the State for tax purposes </a:t>
            </a:r>
            <a:r>
              <a:rPr lang="en-US" sz="1500" b="0">
                <a:highlight>
                  <a:srgbClr val="00FF00"/>
                </a:highlight>
              </a:rPr>
              <a:t>must be rationally related to values connected with the taxing State </a:t>
            </a:r>
            <a:r>
              <a:rPr lang="en-US" sz="1500" b="0"/>
              <a:t>… [w]e have framed the relevant inquiry as whether a defendant had minimum contacts with the jurisdiction such that the maintenance of the suit does not offend traditional notions of fair play and substantial justice.”</a:t>
            </a:r>
          </a:p>
          <a:p>
            <a:pPr marL="1017270" lvl="3" indent="-285750">
              <a:spcAft>
                <a:spcPts val="1200"/>
              </a:spcAft>
              <a:buFont typeface="Arial" panose="020B0604020202020204" pitchFamily="34" charset="0"/>
              <a:buChar char="•"/>
            </a:pPr>
            <a:r>
              <a:rPr lang="en-US" sz="1400" b="0"/>
              <a:t>Ask whether an individual’s connections with a state are substantial enough to legitimate the state’s exercise of power over such individual.  </a:t>
            </a:r>
          </a:p>
          <a:p>
            <a:pPr marL="1017270" lvl="3" indent="-285750">
              <a:spcAft>
                <a:spcPts val="1200"/>
              </a:spcAft>
              <a:buFont typeface="Arial" panose="020B0604020202020204" pitchFamily="34" charset="0"/>
              <a:buChar char="•"/>
            </a:pPr>
            <a:r>
              <a:rPr lang="en-US" sz="1400" b="0"/>
              <a:t>Analysis of “notice” or “fair warning” to the taxpayer</a:t>
            </a:r>
          </a:p>
        </p:txBody>
      </p:sp>
    </p:spTree>
    <p:extLst>
      <p:ext uri="{BB962C8B-B14F-4D97-AF65-F5344CB8AC3E}">
        <p14:creationId xmlns:p14="http://schemas.microsoft.com/office/powerpoint/2010/main" val="35039139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p15="http://schemas.microsoft.com/office/powerpoint/2012/main"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1"/>
          </p:nvPr>
        </p:nvSpPr>
        <p:spPr>
          <a:noFill/>
        </p:spPr>
        <p:txBody>
          <a:bodyPr/>
          <a:lstStyle>
            <a:lvl1pPr>
              <a:spcBef>
                <a:spcPts val="600"/>
              </a:spcBef>
              <a:buClr>
                <a:srgbClr val="002D62"/>
              </a:buClr>
              <a:defRPr sz="2800">
                <a:solidFill>
                  <a:srgbClr val="002D62"/>
                </a:solidFill>
                <a:latin typeface="Arial" panose="020B0604020202020204" pitchFamily="34" charset="0"/>
              </a:defRPr>
            </a:lvl1pPr>
            <a:lvl2pPr marL="742950" indent="-285750">
              <a:spcBef>
                <a:spcPts val="600"/>
              </a:spcBef>
              <a:buClr>
                <a:srgbClr val="AA9C8F"/>
              </a:buClr>
              <a:buFont typeface="Arial" panose="020B0604020202020204" pitchFamily="34" charset="0"/>
              <a:defRPr sz="2400">
                <a:solidFill>
                  <a:srgbClr val="002D62"/>
                </a:solidFill>
                <a:latin typeface="Arial" panose="020B0604020202020204" pitchFamily="34" charset="0"/>
              </a:defRPr>
            </a:lvl2pPr>
            <a:lvl3pPr marL="1143000" indent="-228600">
              <a:spcBef>
                <a:spcPts val="600"/>
              </a:spcBef>
              <a:buClr>
                <a:srgbClr val="002D62"/>
              </a:buClr>
              <a:defRPr sz="2000">
                <a:solidFill>
                  <a:srgbClr val="002D62"/>
                </a:solidFill>
                <a:latin typeface="Arial" panose="020B0604020202020204" pitchFamily="34" charset="0"/>
              </a:defRPr>
            </a:lvl3pPr>
            <a:lvl4pPr marL="1600200" indent="-228600">
              <a:spcBef>
                <a:spcPts val="600"/>
              </a:spcBef>
              <a:buClr>
                <a:srgbClr val="AA9C8F"/>
              </a:buClr>
              <a:buFont typeface="Arial" panose="020B0604020202020204" pitchFamily="34" charset="0"/>
              <a:defRPr>
                <a:solidFill>
                  <a:srgbClr val="002D62"/>
                </a:solidFill>
                <a:latin typeface="Arial" panose="020B0604020202020204" pitchFamily="34" charset="0"/>
              </a:defRPr>
            </a:lvl4pPr>
            <a:lvl5pPr marL="2057400" indent="-228600">
              <a:spcBef>
                <a:spcPts val="600"/>
              </a:spcBef>
              <a:buClr>
                <a:srgbClr val="002D62"/>
              </a:buClr>
              <a:defRPr sz="1600">
                <a:solidFill>
                  <a:srgbClr val="002D62"/>
                </a:solidFill>
                <a:latin typeface="Arial" panose="020B0604020202020204" pitchFamily="34" charset="0"/>
              </a:defRPr>
            </a:lvl5pPr>
            <a:lvl6pPr marL="25146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6pPr>
            <a:lvl7pPr marL="29718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7pPr>
            <a:lvl8pPr marL="34290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8pPr>
            <a:lvl9pPr marL="38862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9pPr>
          </a:lstStyle>
          <a:p>
            <a:pPr>
              <a:spcBef>
                <a:spcPct val="0"/>
              </a:spcBef>
              <a:buClrTx/>
            </a:pPr>
            <a:fld id="{66678C7F-0F36-46FE-9BAB-1E6672A0E79B}" type="slidenum">
              <a:rPr lang="en-US" altLang="en-US" sz="1400">
                <a:solidFill>
                  <a:schemeClr val="bg1"/>
                </a:solidFill>
              </a:rPr>
              <a:pPr>
                <a:spcBef>
                  <a:spcPct val="0"/>
                </a:spcBef>
                <a:buClrTx/>
              </a:pPr>
              <a:t>18</a:t>
            </a:fld>
            <a:endParaRPr lang="en-US" altLang="en-US" sz="1400">
              <a:solidFill>
                <a:schemeClr val="bg1"/>
              </a:solidFill>
            </a:endParaRPr>
          </a:p>
        </p:txBody>
      </p:sp>
      <p:sp>
        <p:nvSpPr>
          <p:cNvPr id="4099" name="Rectangle 4"/>
          <p:cNvSpPr>
            <a:spLocks noGrp="1" noChangeArrowheads="1"/>
          </p:cNvSpPr>
          <p:nvPr>
            <p:ph type="title"/>
          </p:nvPr>
        </p:nvSpPr>
        <p:spPr>
          <a:xfrm>
            <a:off x="381000" y="457200"/>
            <a:ext cx="8229600" cy="701675"/>
          </a:xfrm>
        </p:spPr>
        <p:txBody>
          <a:bodyPr/>
          <a:lstStyle/>
          <a:p>
            <a:pPr eaLnBrk="1" hangingPunct="1"/>
            <a:r>
              <a:rPr lang="en-US" altLang="en-US" sz="2500"/>
              <a:t>Constitutionality of State Trust Taxation</a:t>
            </a:r>
          </a:p>
        </p:txBody>
      </p:sp>
      <p:sp>
        <p:nvSpPr>
          <p:cNvPr id="5" name="Rectangle 4"/>
          <p:cNvSpPr/>
          <p:nvPr/>
        </p:nvSpPr>
        <p:spPr>
          <a:xfrm>
            <a:off x="457200" y="1676400"/>
            <a:ext cx="8153400" cy="4462760"/>
          </a:xfrm>
          <a:prstGeom prst="rect">
            <a:avLst/>
          </a:prstGeom>
        </p:spPr>
        <p:txBody>
          <a:bodyPr wrap="square">
            <a:spAutoFit/>
          </a:bodyPr>
          <a:lstStyle/>
          <a:p>
            <a:pPr marL="274320" indent="-274320">
              <a:spcAft>
                <a:spcPts val="1200"/>
              </a:spcAft>
              <a:buFont typeface="Wingdings" panose="05000000000000000000" pitchFamily="2" charset="2"/>
              <a:buChar char="§"/>
            </a:pPr>
            <a:r>
              <a:rPr lang="en-US" sz="1600" b="0"/>
              <a:t>Commerce Clause</a:t>
            </a:r>
          </a:p>
          <a:p>
            <a:pPr marL="548640" lvl="2" indent="-274320">
              <a:spcAft>
                <a:spcPts val="1200"/>
              </a:spcAft>
              <a:buFont typeface="Arial" panose="020B0604020202020204" pitchFamily="34" charset="0"/>
              <a:buChar char="‒"/>
            </a:pPr>
            <a:r>
              <a:rPr lang="en-US" sz="1500" b="0"/>
              <a:t>The statute must satisfy the following requirements: </a:t>
            </a:r>
          </a:p>
          <a:p>
            <a:pPr marL="1074420" lvl="3" indent="-342900">
              <a:spcAft>
                <a:spcPts val="1200"/>
              </a:spcAft>
              <a:buFont typeface="Arial" panose="020B0604020202020204" pitchFamily="34" charset="0"/>
              <a:buChar char="•"/>
            </a:pPr>
            <a:r>
              <a:rPr lang="en-US" sz="1400" b="0"/>
              <a:t>The taxpayer must have a </a:t>
            </a:r>
            <a:r>
              <a:rPr lang="en-US" sz="1400" b="0" i="1">
                <a:highlight>
                  <a:srgbClr val="00FFFF"/>
                </a:highlight>
              </a:rPr>
              <a:t>substantial nexus </a:t>
            </a:r>
            <a:r>
              <a:rPr lang="en-US" sz="1400" b="0"/>
              <a:t>to the taxing jurisdiction;</a:t>
            </a:r>
          </a:p>
          <a:p>
            <a:pPr marL="1074420" lvl="3" indent="-342900">
              <a:spcAft>
                <a:spcPts val="1200"/>
              </a:spcAft>
              <a:buFont typeface="Arial" panose="020B0604020202020204" pitchFamily="34" charset="0"/>
              <a:buChar char="•"/>
            </a:pPr>
            <a:r>
              <a:rPr lang="en-US" sz="1400" b="0"/>
              <a:t>The tax must be </a:t>
            </a:r>
            <a:r>
              <a:rPr lang="en-US" sz="1400" b="0" i="1">
                <a:highlight>
                  <a:srgbClr val="00FFFF"/>
                </a:highlight>
              </a:rPr>
              <a:t>fairly apportioned</a:t>
            </a:r>
            <a:r>
              <a:rPr lang="en-US" sz="1400" b="0"/>
              <a:t>;</a:t>
            </a:r>
          </a:p>
          <a:p>
            <a:pPr marL="1074420" lvl="3" indent="-342900">
              <a:spcAft>
                <a:spcPts val="1200"/>
              </a:spcAft>
              <a:buFont typeface="Arial" panose="020B0604020202020204" pitchFamily="34" charset="0"/>
              <a:buChar char="•"/>
            </a:pPr>
            <a:r>
              <a:rPr lang="en-US" sz="1400" b="0"/>
              <a:t>The tax must be </a:t>
            </a:r>
            <a:r>
              <a:rPr lang="en-US" sz="1400" b="0" i="1">
                <a:highlight>
                  <a:srgbClr val="00FFFF"/>
                </a:highlight>
              </a:rPr>
              <a:t>fairly related to the benefits being conferred by the taxing jurisdiction</a:t>
            </a:r>
            <a:r>
              <a:rPr lang="en-US" sz="1400" b="0"/>
              <a:t>; and </a:t>
            </a:r>
          </a:p>
          <a:p>
            <a:pPr marL="1074420" lvl="3" indent="-342900">
              <a:spcAft>
                <a:spcPts val="1200"/>
              </a:spcAft>
              <a:buFont typeface="Arial" panose="020B0604020202020204" pitchFamily="34" charset="0"/>
              <a:buChar char="•"/>
            </a:pPr>
            <a:r>
              <a:rPr lang="en-US" sz="1400" b="0"/>
              <a:t>The tax must not discriminate against interstate commerce.</a:t>
            </a:r>
          </a:p>
          <a:p>
            <a:pPr marL="548640" lvl="2" indent="-274320">
              <a:spcAft>
                <a:spcPts val="1200"/>
              </a:spcAft>
              <a:buFont typeface="Arial" panose="020B0604020202020204" pitchFamily="34" charset="0"/>
              <a:buChar char="‒"/>
            </a:pPr>
            <a:r>
              <a:rPr lang="en-US" sz="1500" b="0"/>
              <a:t>More stringent than due process analysis because focus is on structural concerns about the effect of state regulation on the national economy</a:t>
            </a:r>
          </a:p>
          <a:p>
            <a:pPr marL="548640" lvl="2" indent="-274320">
              <a:spcAft>
                <a:spcPts val="1200"/>
              </a:spcAft>
              <a:buFont typeface="Arial" panose="020B0604020202020204" pitchFamily="34" charset="0"/>
              <a:buChar char="‒"/>
            </a:pPr>
            <a:r>
              <a:rPr lang="en-US" sz="1500" b="0"/>
              <a:t>Goal to prevent discrimination against interstate commerce and prevent burdens on interstate commerce that are excessive in relation to supposed local benefits</a:t>
            </a:r>
          </a:p>
          <a:p>
            <a:pPr marL="548640" lvl="2" indent="-274320">
              <a:spcAft>
                <a:spcPts val="1200"/>
              </a:spcAft>
              <a:buFont typeface="Arial" panose="020B0604020202020204" pitchFamily="34" charset="0"/>
              <a:buChar char="‒"/>
            </a:pPr>
            <a:r>
              <a:rPr lang="en-US" sz="1500" b="0" i="1"/>
              <a:t>Wayfair</a:t>
            </a:r>
            <a:r>
              <a:rPr lang="en-US" sz="1500" b="0"/>
              <a:t> held that “substantial nexus” does not require physical presence</a:t>
            </a:r>
          </a:p>
          <a:p>
            <a:pPr marL="274320" lvl="2">
              <a:spcAft>
                <a:spcPts val="1200"/>
              </a:spcAft>
            </a:pPr>
            <a:endParaRPr lang="en-US" sz="1800" b="0"/>
          </a:p>
        </p:txBody>
      </p:sp>
    </p:spTree>
    <p:extLst>
      <p:ext uri="{BB962C8B-B14F-4D97-AF65-F5344CB8AC3E}">
        <p14:creationId xmlns:p14="http://schemas.microsoft.com/office/powerpoint/2010/main" val="18832923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p15="http://schemas.microsoft.com/office/powerpoint/2012/main"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1"/>
          </p:nvPr>
        </p:nvSpPr>
        <p:spPr>
          <a:noFill/>
        </p:spPr>
        <p:txBody>
          <a:bodyPr/>
          <a:lstStyle>
            <a:lvl1pPr>
              <a:spcBef>
                <a:spcPts val="600"/>
              </a:spcBef>
              <a:buClr>
                <a:srgbClr val="002D62"/>
              </a:buClr>
              <a:defRPr sz="2800">
                <a:solidFill>
                  <a:srgbClr val="002D62"/>
                </a:solidFill>
                <a:latin typeface="Arial" panose="020B0604020202020204" pitchFamily="34" charset="0"/>
              </a:defRPr>
            </a:lvl1pPr>
            <a:lvl2pPr marL="742950" indent="-285750">
              <a:spcBef>
                <a:spcPts val="600"/>
              </a:spcBef>
              <a:buClr>
                <a:srgbClr val="AA9C8F"/>
              </a:buClr>
              <a:buFont typeface="Arial" panose="020B0604020202020204" pitchFamily="34" charset="0"/>
              <a:defRPr sz="2400">
                <a:solidFill>
                  <a:srgbClr val="002D62"/>
                </a:solidFill>
                <a:latin typeface="Arial" panose="020B0604020202020204" pitchFamily="34" charset="0"/>
              </a:defRPr>
            </a:lvl2pPr>
            <a:lvl3pPr marL="1143000" indent="-228600">
              <a:spcBef>
                <a:spcPts val="600"/>
              </a:spcBef>
              <a:buClr>
                <a:srgbClr val="002D62"/>
              </a:buClr>
              <a:defRPr sz="2000">
                <a:solidFill>
                  <a:srgbClr val="002D62"/>
                </a:solidFill>
                <a:latin typeface="Arial" panose="020B0604020202020204" pitchFamily="34" charset="0"/>
              </a:defRPr>
            </a:lvl3pPr>
            <a:lvl4pPr marL="1600200" indent="-228600">
              <a:spcBef>
                <a:spcPts val="600"/>
              </a:spcBef>
              <a:buClr>
                <a:srgbClr val="AA9C8F"/>
              </a:buClr>
              <a:buFont typeface="Arial" panose="020B0604020202020204" pitchFamily="34" charset="0"/>
              <a:defRPr>
                <a:solidFill>
                  <a:srgbClr val="002D62"/>
                </a:solidFill>
                <a:latin typeface="Arial" panose="020B0604020202020204" pitchFamily="34" charset="0"/>
              </a:defRPr>
            </a:lvl4pPr>
            <a:lvl5pPr marL="2057400" indent="-228600">
              <a:spcBef>
                <a:spcPts val="600"/>
              </a:spcBef>
              <a:buClr>
                <a:srgbClr val="002D62"/>
              </a:buClr>
              <a:defRPr sz="1600">
                <a:solidFill>
                  <a:srgbClr val="002D62"/>
                </a:solidFill>
                <a:latin typeface="Arial" panose="020B0604020202020204" pitchFamily="34" charset="0"/>
              </a:defRPr>
            </a:lvl5pPr>
            <a:lvl6pPr marL="25146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6pPr>
            <a:lvl7pPr marL="29718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7pPr>
            <a:lvl8pPr marL="34290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8pPr>
            <a:lvl9pPr marL="38862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9pPr>
          </a:lstStyle>
          <a:p>
            <a:pPr>
              <a:spcBef>
                <a:spcPct val="0"/>
              </a:spcBef>
              <a:buClrTx/>
            </a:pPr>
            <a:fld id="{66678C7F-0F36-46FE-9BAB-1E6672A0E79B}" type="slidenum">
              <a:rPr lang="en-US" altLang="en-US" sz="1400">
                <a:solidFill>
                  <a:schemeClr val="bg1"/>
                </a:solidFill>
              </a:rPr>
              <a:pPr>
                <a:spcBef>
                  <a:spcPct val="0"/>
                </a:spcBef>
                <a:buClrTx/>
              </a:pPr>
              <a:t>19</a:t>
            </a:fld>
            <a:endParaRPr lang="en-US" altLang="en-US" sz="1400">
              <a:solidFill>
                <a:schemeClr val="bg1"/>
              </a:solidFill>
            </a:endParaRPr>
          </a:p>
        </p:txBody>
      </p:sp>
      <p:sp>
        <p:nvSpPr>
          <p:cNvPr id="4099" name="Rectangle 4"/>
          <p:cNvSpPr>
            <a:spLocks noGrp="1" noChangeArrowheads="1"/>
          </p:cNvSpPr>
          <p:nvPr>
            <p:ph type="title"/>
          </p:nvPr>
        </p:nvSpPr>
        <p:spPr>
          <a:xfrm>
            <a:off x="381000" y="457200"/>
            <a:ext cx="8229600" cy="701675"/>
          </a:xfrm>
        </p:spPr>
        <p:txBody>
          <a:bodyPr/>
          <a:lstStyle/>
          <a:p>
            <a:pPr eaLnBrk="1" hangingPunct="1"/>
            <a:r>
              <a:rPr lang="en-US" altLang="en-US" sz="2000"/>
              <a:t>Constitutionality of State Trust Taxation: Grantor Residency</a:t>
            </a:r>
          </a:p>
        </p:txBody>
      </p:sp>
      <p:sp>
        <p:nvSpPr>
          <p:cNvPr id="5" name="Rectangle 4"/>
          <p:cNvSpPr/>
          <p:nvPr/>
        </p:nvSpPr>
        <p:spPr>
          <a:xfrm>
            <a:off x="457200" y="1558528"/>
            <a:ext cx="8153400" cy="4308872"/>
          </a:xfrm>
          <a:prstGeom prst="rect">
            <a:avLst/>
          </a:prstGeom>
        </p:spPr>
        <p:txBody>
          <a:bodyPr wrap="square">
            <a:spAutoFit/>
          </a:bodyPr>
          <a:lstStyle/>
          <a:p>
            <a:pPr marL="274320" indent="-274320">
              <a:spcAft>
                <a:spcPts val="1200"/>
              </a:spcAft>
              <a:buFont typeface="Wingdings" panose="05000000000000000000" pitchFamily="2" charset="2"/>
              <a:buChar char="§"/>
            </a:pPr>
            <a:r>
              <a:rPr lang="en-US" sz="1600" b="0"/>
              <a:t>Although a nongrantor trust is a separate taxpayer, it is not the equivalent of an entity for state law purposes. A trust is created by virtue of a relationship between a trustee and the beneficiaries, created by a grantor. Once created, the grantor, in that sole capacity, has no actual activity with regard to the trust or its administration. Thus, basing taxation of a trust solely on the state of residence of a grantor seems insufficient to meet the Commerce Clause standard. However, several cases have found statutes taxing a trust on the basis of the state of residence of the grantor as constitutional.</a:t>
            </a:r>
          </a:p>
          <a:p>
            <a:pPr marL="731520" lvl="1" indent="-274320">
              <a:spcAft>
                <a:spcPts val="1200"/>
              </a:spcAft>
              <a:buFont typeface="Wingdings" panose="05000000000000000000" pitchFamily="2" charset="2"/>
              <a:buChar char="§"/>
            </a:pPr>
            <a:r>
              <a:rPr lang="en-US" sz="1800" b="0" i="1" u="sng"/>
              <a:t>District of Columbia v. Chase Manhattan Bank</a:t>
            </a:r>
            <a:r>
              <a:rPr lang="en-US" sz="1800" b="0"/>
              <a:t>, 689 A2d 539 (DC, 1997) – Trust created under Will of resident decedent, subject to taxation in District of Columbia, despite non-resident trustee and beneficiary.</a:t>
            </a:r>
          </a:p>
          <a:p>
            <a:pPr marL="731520" lvl="1" indent="-274320">
              <a:spcAft>
                <a:spcPts val="1200"/>
              </a:spcAft>
              <a:buFont typeface="Wingdings" panose="05000000000000000000" pitchFamily="2" charset="2"/>
              <a:buChar char="§"/>
            </a:pPr>
            <a:r>
              <a:rPr lang="en-US" sz="1800" b="0" i="1" u="sng"/>
              <a:t>Chase Manhattan Bank v. Gavin</a:t>
            </a:r>
            <a:r>
              <a:rPr lang="en-US" sz="1800" b="0"/>
              <a:t>, 733 A2d 782 (CT, 1999) – Inter vivos trust created by Connecticut resident held resident trust under Connecticut statute.</a:t>
            </a:r>
          </a:p>
        </p:txBody>
      </p:sp>
    </p:spTree>
    <p:extLst>
      <p:ext uri="{BB962C8B-B14F-4D97-AF65-F5344CB8AC3E}">
        <p14:creationId xmlns:p14="http://schemas.microsoft.com/office/powerpoint/2010/main" val="26337120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p15="http://schemas.microsoft.com/office/powerpoint/2012/main"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a:t>Topics</a:t>
            </a:r>
          </a:p>
        </p:txBody>
      </p:sp>
      <p:sp>
        <p:nvSpPr>
          <p:cNvPr id="3" name="Content Placeholder 2"/>
          <p:cNvSpPr>
            <a:spLocks noGrp="1"/>
          </p:cNvSpPr>
          <p:nvPr>
            <p:ph idx="1"/>
          </p:nvPr>
        </p:nvSpPr>
        <p:spPr>
          <a:xfrm>
            <a:off x="533400" y="1571625"/>
            <a:ext cx="8153400" cy="4572000"/>
          </a:xfrm>
        </p:spPr>
        <p:txBody>
          <a:bodyPr/>
          <a:lstStyle/>
          <a:p>
            <a:pPr marL="571500" indent="-571500">
              <a:buAutoNum type="romanUcPeriod"/>
            </a:pPr>
            <a:r>
              <a:rPr lang="en-US" sz="2000"/>
              <a:t>Fiduciary Income Tax Basics</a:t>
            </a:r>
          </a:p>
          <a:p>
            <a:pPr marL="571500" indent="-571500">
              <a:buAutoNum type="romanUcPeriod"/>
            </a:pPr>
            <a:r>
              <a:rPr lang="en-US" sz="2000"/>
              <a:t>State Taxation of Trusts</a:t>
            </a:r>
          </a:p>
          <a:p>
            <a:pPr marL="571500" indent="-571500">
              <a:buAutoNum type="romanUcPeriod"/>
            </a:pPr>
            <a:r>
              <a:rPr lang="en-US" sz="2000"/>
              <a:t>Constitutionality of State Trust Taxation </a:t>
            </a:r>
          </a:p>
          <a:p>
            <a:pPr marL="571500" indent="-571500">
              <a:buAutoNum type="romanUcPeriod"/>
            </a:pPr>
            <a:r>
              <a:rPr lang="en-US" sz="2000"/>
              <a:t>Pitfalls - Challenges to State Taxation of Trusts</a:t>
            </a:r>
          </a:p>
          <a:p>
            <a:pPr marL="571500" indent="-571500">
              <a:buAutoNum type="romanUcPeriod"/>
            </a:pPr>
            <a:r>
              <a:rPr lang="en-US" sz="2000"/>
              <a:t>Tips and Trends – What are we Seeing out There?</a:t>
            </a:r>
          </a:p>
          <a:p>
            <a:pPr marL="571500" indent="-571500">
              <a:buAutoNum type="romanUcPeriod"/>
            </a:pPr>
            <a:r>
              <a:rPr lang="en-US" sz="2000"/>
              <a:t>Questions</a:t>
            </a:r>
          </a:p>
        </p:txBody>
      </p:sp>
      <p:sp>
        <p:nvSpPr>
          <p:cNvPr id="4" name="Slide Number Placeholder 3"/>
          <p:cNvSpPr>
            <a:spLocks noGrp="1"/>
          </p:cNvSpPr>
          <p:nvPr>
            <p:ph type="sldNum" sz="quarter" idx="11"/>
          </p:nvPr>
        </p:nvSpPr>
        <p:spPr/>
        <p:txBody>
          <a:bodyPr/>
          <a:lstStyle/>
          <a:p>
            <a:fld id="{589F93C5-89AD-4187-8FD6-FCA76AE3702E}" type="slidenum">
              <a:rPr lang="en-US" altLang="en-US" smtClean="0"/>
              <a:t>2</a:t>
            </a:fld>
            <a:endParaRPr lang="en-US" altLang="en-US"/>
          </a:p>
        </p:txBody>
      </p:sp>
    </p:spTree>
    <p:extLst>
      <p:ext uri="{BB962C8B-B14F-4D97-AF65-F5344CB8AC3E}">
        <p14:creationId xmlns:p14="http://schemas.microsoft.com/office/powerpoint/2010/main" val="5145847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p15="http://schemas.microsoft.com/office/powerpoint/2012/main"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1"/>
          </p:nvPr>
        </p:nvSpPr>
        <p:spPr>
          <a:noFill/>
        </p:spPr>
        <p:txBody>
          <a:bodyPr/>
          <a:lstStyle>
            <a:lvl1pPr>
              <a:spcBef>
                <a:spcPts val="600"/>
              </a:spcBef>
              <a:buClr>
                <a:srgbClr val="002D62"/>
              </a:buClr>
              <a:defRPr sz="2800">
                <a:solidFill>
                  <a:srgbClr val="002D62"/>
                </a:solidFill>
                <a:latin typeface="Arial" panose="020B0604020202020204" pitchFamily="34" charset="0"/>
              </a:defRPr>
            </a:lvl1pPr>
            <a:lvl2pPr marL="742950" indent="-285750">
              <a:spcBef>
                <a:spcPts val="600"/>
              </a:spcBef>
              <a:buClr>
                <a:srgbClr val="AA9C8F"/>
              </a:buClr>
              <a:buFont typeface="Arial" panose="020B0604020202020204" pitchFamily="34" charset="0"/>
              <a:defRPr sz="2400">
                <a:solidFill>
                  <a:srgbClr val="002D62"/>
                </a:solidFill>
                <a:latin typeface="Arial" panose="020B0604020202020204" pitchFamily="34" charset="0"/>
              </a:defRPr>
            </a:lvl2pPr>
            <a:lvl3pPr marL="1143000" indent="-228600">
              <a:spcBef>
                <a:spcPts val="600"/>
              </a:spcBef>
              <a:buClr>
                <a:srgbClr val="002D62"/>
              </a:buClr>
              <a:defRPr sz="2000">
                <a:solidFill>
                  <a:srgbClr val="002D62"/>
                </a:solidFill>
                <a:latin typeface="Arial" panose="020B0604020202020204" pitchFamily="34" charset="0"/>
              </a:defRPr>
            </a:lvl3pPr>
            <a:lvl4pPr marL="1600200" indent="-228600">
              <a:spcBef>
                <a:spcPts val="600"/>
              </a:spcBef>
              <a:buClr>
                <a:srgbClr val="AA9C8F"/>
              </a:buClr>
              <a:buFont typeface="Arial" panose="020B0604020202020204" pitchFamily="34" charset="0"/>
              <a:defRPr>
                <a:solidFill>
                  <a:srgbClr val="002D62"/>
                </a:solidFill>
                <a:latin typeface="Arial" panose="020B0604020202020204" pitchFamily="34" charset="0"/>
              </a:defRPr>
            </a:lvl4pPr>
            <a:lvl5pPr marL="2057400" indent="-228600">
              <a:spcBef>
                <a:spcPts val="600"/>
              </a:spcBef>
              <a:buClr>
                <a:srgbClr val="002D62"/>
              </a:buClr>
              <a:defRPr sz="1600">
                <a:solidFill>
                  <a:srgbClr val="002D62"/>
                </a:solidFill>
                <a:latin typeface="Arial" panose="020B0604020202020204" pitchFamily="34" charset="0"/>
              </a:defRPr>
            </a:lvl5pPr>
            <a:lvl6pPr marL="25146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6pPr>
            <a:lvl7pPr marL="29718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7pPr>
            <a:lvl8pPr marL="34290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8pPr>
            <a:lvl9pPr marL="38862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9pPr>
          </a:lstStyle>
          <a:p>
            <a:pPr>
              <a:spcBef>
                <a:spcPct val="0"/>
              </a:spcBef>
              <a:buClrTx/>
            </a:pPr>
            <a:fld id="{66678C7F-0F36-46FE-9BAB-1E6672A0E79B}" type="slidenum">
              <a:rPr lang="en-US" altLang="en-US" sz="1400">
                <a:solidFill>
                  <a:schemeClr val="bg1"/>
                </a:solidFill>
              </a:rPr>
              <a:pPr>
                <a:spcBef>
                  <a:spcPct val="0"/>
                </a:spcBef>
                <a:buClrTx/>
              </a:pPr>
              <a:t>20</a:t>
            </a:fld>
            <a:endParaRPr lang="en-US" altLang="en-US" sz="1400">
              <a:solidFill>
                <a:schemeClr val="bg1"/>
              </a:solidFill>
            </a:endParaRPr>
          </a:p>
        </p:txBody>
      </p:sp>
      <p:sp>
        <p:nvSpPr>
          <p:cNvPr id="4099" name="Rectangle 4"/>
          <p:cNvSpPr>
            <a:spLocks noGrp="1" noChangeArrowheads="1"/>
          </p:cNvSpPr>
          <p:nvPr>
            <p:ph type="title"/>
          </p:nvPr>
        </p:nvSpPr>
        <p:spPr>
          <a:xfrm>
            <a:off x="381000" y="457200"/>
            <a:ext cx="8229600" cy="701675"/>
          </a:xfrm>
        </p:spPr>
        <p:txBody>
          <a:bodyPr/>
          <a:lstStyle/>
          <a:p>
            <a:pPr eaLnBrk="1" hangingPunct="1"/>
            <a:r>
              <a:rPr lang="en-US" altLang="en-US" sz="2000"/>
              <a:t>Constitutionality of State Trust Taxation: Grantor Residency</a:t>
            </a:r>
          </a:p>
        </p:txBody>
      </p:sp>
      <p:sp>
        <p:nvSpPr>
          <p:cNvPr id="5" name="Rectangle 4"/>
          <p:cNvSpPr/>
          <p:nvPr/>
        </p:nvSpPr>
        <p:spPr>
          <a:xfrm>
            <a:off x="457200" y="1558528"/>
            <a:ext cx="8153400" cy="3816429"/>
          </a:xfrm>
          <a:prstGeom prst="rect">
            <a:avLst/>
          </a:prstGeom>
        </p:spPr>
        <p:txBody>
          <a:bodyPr wrap="square">
            <a:spAutoFit/>
          </a:bodyPr>
          <a:lstStyle/>
          <a:p>
            <a:pPr marL="274320" indent="-274320">
              <a:spcAft>
                <a:spcPts val="1200"/>
              </a:spcAft>
              <a:buFont typeface="Wingdings" panose="05000000000000000000" pitchFamily="2" charset="2"/>
              <a:buChar char="§"/>
            </a:pPr>
            <a:r>
              <a:rPr lang="en-US" sz="1600" b="0"/>
              <a:t>In more recent years, however, there have been a number of high profile cases where Courts have been siding with the taxpayer:</a:t>
            </a:r>
          </a:p>
          <a:p>
            <a:pPr marL="731520" lvl="1" indent="-274320">
              <a:spcAft>
                <a:spcPts val="1200"/>
              </a:spcAft>
              <a:buFont typeface="Wingdings" panose="05000000000000000000" pitchFamily="2" charset="2"/>
              <a:buChar char="§"/>
            </a:pPr>
            <a:r>
              <a:rPr lang="en-US" sz="1800" b="0" i="1" u="sng"/>
              <a:t>Residuary Trust A v. Director</a:t>
            </a:r>
            <a:r>
              <a:rPr lang="en-US" sz="1800" b="0"/>
              <a:t>, 27 NJ Tax 68 (Tax Ct., 2013) - Residency of grantor of testamentary trust in New Jersey insufficient to permit taxation in New Jersey under Due Process analysis.</a:t>
            </a:r>
          </a:p>
          <a:p>
            <a:pPr marL="731520" lvl="1" indent="-274320">
              <a:spcAft>
                <a:spcPts val="1200"/>
              </a:spcAft>
              <a:buFont typeface="Wingdings" panose="05000000000000000000" pitchFamily="2" charset="2"/>
              <a:buChar char="§"/>
            </a:pPr>
            <a:r>
              <a:rPr lang="en-US" sz="1800" b="0" i="1" u="sng"/>
              <a:t>Linn v. Department of Revenue</a:t>
            </a:r>
            <a:r>
              <a:rPr lang="en-US" sz="1800" b="0"/>
              <a:t>, 2 NE2d 1203 (ILL App, 2013) – Grantor of inter vivos trust domiciled in Illinois insufficient to support taxation of trust in Illinois under Due Process Clause.</a:t>
            </a:r>
          </a:p>
          <a:p>
            <a:pPr marL="731520" lvl="1" indent="-274320">
              <a:spcAft>
                <a:spcPts val="1200"/>
              </a:spcAft>
              <a:buFont typeface="Wingdings" panose="05000000000000000000" pitchFamily="2" charset="2"/>
              <a:buChar char="§"/>
            </a:pPr>
            <a:r>
              <a:rPr lang="en-US" sz="1800" b="0" i="1" u="sng"/>
              <a:t>William Fielding v. Commissioner of Revenue of State of Minnesota </a:t>
            </a:r>
            <a:r>
              <a:rPr lang="en-US" sz="1800" b="0"/>
              <a:t>(MN, 2018) – Four trusts created by a Minnesota resident and funded with stock in a Minnesota closely held business did not have sufficient nexus with Minnesota to be considered resident trusts.</a:t>
            </a:r>
          </a:p>
        </p:txBody>
      </p:sp>
    </p:spTree>
    <p:extLst>
      <p:ext uri="{BB962C8B-B14F-4D97-AF65-F5344CB8AC3E}">
        <p14:creationId xmlns:p14="http://schemas.microsoft.com/office/powerpoint/2010/main" val="9002711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p15="http://schemas.microsoft.com/office/powerpoint/2012/main" xmlns="">
      <p:transition>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1"/>
          </p:nvPr>
        </p:nvSpPr>
        <p:spPr>
          <a:noFill/>
        </p:spPr>
        <p:txBody>
          <a:bodyPr/>
          <a:lstStyle>
            <a:lvl1pPr>
              <a:spcBef>
                <a:spcPts val="600"/>
              </a:spcBef>
              <a:buClr>
                <a:srgbClr val="002D62"/>
              </a:buClr>
              <a:defRPr sz="2800">
                <a:solidFill>
                  <a:srgbClr val="002D62"/>
                </a:solidFill>
                <a:latin typeface="Arial" panose="020B0604020202020204" pitchFamily="34" charset="0"/>
              </a:defRPr>
            </a:lvl1pPr>
            <a:lvl2pPr marL="742950" indent="-285750">
              <a:spcBef>
                <a:spcPts val="600"/>
              </a:spcBef>
              <a:buClr>
                <a:srgbClr val="AA9C8F"/>
              </a:buClr>
              <a:buFont typeface="Arial" panose="020B0604020202020204" pitchFamily="34" charset="0"/>
              <a:defRPr sz="2400">
                <a:solidFill>
                  <a:srgbClr val="002D62"/>
                </a:solidFill>
                <a:latin typeface="Arial" panose="020B0604020202020204" pitchFamily="34" charset="0"/>
              </a:defRPr>
            </a:lvl2pPr>
            <a:lvl3pPr marL="1143000" indent="-228600">
              <a:spcBef>
                <a:spcPts val="600"/>
              </a:spcBef>
              <a:buClr>
                <a:srgbClr val="002D62"/>
              </a:buClr>
              <a:defRPr sz="2000">
                <a:solidFill>
                  <a:srgbClr val="002D62"/>
                </a:solidFill>
                <a:latin typeface="Arial" panose="020B0604020202020204" pitchFamily="34" charset="0"/>
              </a:defRPr>
            </a:lvl3pPr>
            <a:lvl4pPr marL="1600200" indent="-228600">
              <a:spcBef>
                <a:spcPts val="600"/>
              </a:spcBef>
              <a:buClr>
                <a:srgbClr val="AA9C8F"/>
              </a:buClr>
              <a:buFont typeface="Arial" panose="020B0604020202020204" pitchFamily="34" charset="0"/>
              <a:defRPr>
                <a:solidFill>
                  <a:srgbClr val="002D62"/>
                </a:solidFill>
                <a:latin typeface="Arial" panose="020B0604020202020204" pitchFamily="34" charset="0"/>
              </a:defRPr>
            </a:lvl4pPr>
            <a:lvl5pPr marL="2057400" indent="-228600">
              <a:spcBef>
                <a:spcPts val="600"/>
              </a:spcBef>
              <a:buClr>
                <a:srgbClr val="002D62"/>
              </a:buClr>
              <a:defRPr sz="1600">
                <a:solidFill>
                  <a:srgbClr val="002D62"/>
                </a:solidFill>
                <a:latin typeface="Arial" panose="020B0604020202020204" pitchFamily="34" charset="0"/>
              </a:defRPr>
            </a:lvl5pPr>
            <a:lvl6pPr marL="25146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6pPr>
            <a:lvl7pPr marL="29718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7pPr>
            <a:lvl8pPr marL="34290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8pPr>
            <a:lvl9pPr marL="38862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9pPr>
          </a:lstStyle>
          <a:p>
            <a:pPr>
              <a:spcBef>
                <a:spcPct val="0"/>
              </a:spcBef>
              <a:buClrTx/>
            </a:pPr>
            <a:fld id="{66678C7F-0F36-46FE-9BAB-1E6672A0E79B}" type="slidenum">
              <a:rPr lang="en-US" altLang="en-US" sz="1400">
                <a:solidFill>
                  <a:schemeClr val="bg1"/>
                </a:solidFill>
              </a:rPr>
              <a:pPr>
                <a:spcBef>
                  <a:spcPct val="0"/>
                </a:spcBef>
                <a:buClrTx/>
              </a:pPr>
              <a:t>21</a:t>
            </a:fld>
            <a:endParaRPr lang="en-US" altLang="en-US" sz="1400">
              <a:solidFill>
                <a:schemeClr val="bg1"/>
              </a:solidFill>
            </a:endParaRPr>
          </a:p>
        </p:txBody>
      </p:sp>
      <p:sp>
        <p:nvSpPr>
          <p:cNvPr id="4099" name="Rectangle 4"/>
          <p:cNvSpPr>
            <a:spLocks noGrp="1" noChangeArrowheads="1"/>
          </p:cNvSpPr>
          <p:nvPr>
            <p:ph type="title"/>
          </p:nvPr>
        </p:nvSpPr>
        <p:spPr>
          <a:xfrm>
            <a:off x="381000" y="457200"/>
            <a:ext cx="8229600" cy="701675"/>
          </a:xfrm>
        </p:spPr>
        <p:txBody>
          <a:bodyPr/>
          <a:lstStyle/>
          <a:p>
            <a:pPr eaLnBrk="1" hangingPunct="1"/>
            <a:r>
              <a:rPr lang="en-US" altLang="en-US" sz="2500" i="1"/>
              <a:t>Fielding v. Commissioner of Revenue</a:t>
            </a:r>
            <a:r>
              <a:rPr lang="en-US" altLang="en-US" sz="2500"/>
              <a:t>, </a:t>
            </a:r>
            <a:br>
              <a:rPr lang="en-US" altLang="en-US" sz="2500"/>
            </a:br>
            <a:r>
              <a:rPr lang="en-US" altLang="en-US" sz="2500"/>
              <a:t>916 N.W. 2d 323 (Minn. 2018)</a:t>
            </a:r>
          </a:p>
        </p:txBody>
      </p:sp>
      <p:sp>
        <p:nvSpPr>
          <p:cNvPr id="5" name="Rectangle 4"/>
          <p:cNvSpPr/>
          <p:nvPr/>
        </p:nvSpPr>
        <p:spPr>
          <a:xfrm>
            <a:off x="381000" y="1676400"/>
            <a:ext cx="8229600" cy="5586145"/>
          </a:xfrm>
          <a:prstGeom prst="rect">
            <a:avLst/>
          </a:prstGeom>
        </p:spPr>
        <p:txBody>
          <a:bodyPr wrap="square">
            <a:spAutoFit/>
          </a:bodyPr>
          <a:lstStyle/>
          <a:p>
            <a:pPr marL="274320" indent="-274320">
              <a:spcAft>
                <a:spcPts val="1200"/>
              </a:spcAft>
              <a:buFont typeface="Wingdings" panose="05000000000000000000" pitchFamily="2" charset="2"/>
              <a:buChar char="§"/>
            </a:pPr>
            <a:r>
              <a:rPr lang="en-US" sz="1600" b="0"/>
              <a:t>Minnesota Statute</a:t>
            </a:r>
          </a:p>
          <a:p>
            <a:pPr marL="548640" lvl="2" indent="-274320">
              <a:spcAft>
                <a:spcPts val="1200"/>
              </a:spcAft>
              <a:buFont typeface="Arial" panose="020B0604020202020204" pitchFamily="34" charset="0"/>
              <a:buChar char="‒"/>
            </a:pPr>
            <a:r>
              <a:rPr lang="en-US" sz="1500" b="0"/>
              <a:t>Resident Trust defined as an irrevocable trust, the grantor of which was domiciled in Minnesota at the time it became irrevocable</a:t>
            </a:r>
            <a:endParaRPr lang="en-US" sz="1600" b="0"/>
          </a:p>
          <a:p>
            <a:pPr marL="274320" indent="-274320">
              <a:spcAft>
                <a:spcPts val="1200"/>
              </a:spcAft>
              <a:buFont typeface="Wingdings" panose="05000000000000000000" pitchFamily="2" charset="2"/>
              <a:buChar char="§"/>
            </a:pPr>
            <a:r>
              <a:rPr lang="en-US" sz="1600" b="0"/>
              <a:t>Facts</a:t>
            </a:r>
          </a:p>
          <a:p>
            <a:pPr marL="548640" lvl="2" indent="-274320">
              <a:spcAft>
                <a:spcPts val="1200"/>
              </a:spcAft>
              <a:buFont typeface="Arial" panose="020B0604020202020204" pitchFamily="34" charset="0"/>
              <a:buChar char="‒"/>
            </a:pPr>
            <a:r>
              <a:rPr lang="en-US" sz="1500" b="0"/>
              <a:t>In 2009, Minnesota resident created four inter vivos irrevocable grantor Trusts for the benefit of his children and funded the Trusts with non-voting stock in a Minnesota S Corporation (grantor Trust until December 31, 2011)</a:t>
            </a:r>
          </a:p>
          <a:p>
            <a:pPr marL="548640" lvl="2" indent="-274320">
              <a:spcAft>
                <a:spcPts val="1200"/>
              </a:spcAft>
              <a:buFont typeface="Arial" panose="020B0604020202020204" pitchFamily="34" charset="0"/>
              <a:buChar char="‒"/>
            </a:pPr>
            <a:r>
              <a:rPr lang="en-US" sz="1500" b="0"/>
              <a:t>Location of Trustee: California, Colorado and Texas, respectively</a:t>
            </a:r>
          </a:p>
          <a:p>
            <a:pPr marL="548640" lvl="2" indent="-274320">
              <a:spcAft>
                <a:spcPts val="1200"/>
              </a:spcAft>
              <a:buFont typeface="Arial" panose="020B0604020202020204" pitchFamily="34" charset="0"/>
              <a:buChar char="‒"/>
            </a:pPr>
            <a:r>
              <a:rPr lang="en-US" sz="1500" b="0"/>
              <a:t>Location of Beneficiaries: California, New York (2) and Minnesota</a:t>
            </a:r>
          </a:p>
          <a:p>
            <a:pPr marL="548640" lvl="2" indent="-274320">
              <a:spcAft>
                <a:spcPts val="1200"/>
              </a:spcAft>
              <a:buFont typeface="Arial" panose="020B0604020202020204" pitchFamily="34" charset="0"/>
              <a:buChar char="‒"/>
            </a:pPr>
            <a:r>
              <a:rPr lang="en-US" sz="1500" b="0"/>
              <a:t>Governing Law: Minnesota</a:t>
            </a:r>
          </a:p>
          <a:p>
            <a:pPr marL="548640" lvl="2" indent="-274320">
              <a:spcAft>
                <a:spcPts val="1200"/>
              </a:spcAft>
              <a:buFont typeface="Arial" panose="020B0604020202020204" pitchFamily="34" charset="0"/>
              <a:buChar char="‒"/>
            </a:pPr>
            <a:r>
              <a:rPr lang="en-US" sz="1500" b="0"/>
              <a:t>In 2014, the Trustee sold shares of the Minnesota S Corporation</a:t>
            </a:r>
          </a:p>
          <a:p>
            <a:pPr marL="548640" lvl="2" indent="-274320">
              <a:spcAft>
                <a:spcPts val="1200"/>
              </a:spcAft>
              <a:buFont typeface="Arial" panose="020B0604020202020204" pitchFamily="34" charset="0"/>
              <a:buChar char="‒"/>
            </a:pPr>
            <a:r>
              <a:rPr lang="en-US" sz="1500" b="0"/>
              <a:t>The Trustee filed Minnesota income tax returns in 2014 under protest and sought refunds for the tax paid </a:t>
            </a:r>
          </a:p>
          <a:p>
            <a:pPr marL="274320" indent="-274320">
              <a:spcAft>
                <a:spcPts val="1200"/>
              </a:spcAft>
              <a:buFont typeface="Wingdings" panose="05000000000000000000" pitchFamily="2" charset="2"/>
              <a:buChar char="§"/>
            </a:pPr>
            <a:endParaRPr lang="en-US" sz="1600" b="0"/>
          </a:p>
          <a:p>
            <a:pPr marL="274320" indent="-274320">
              <a:spcAft>
                <a:spcPts val="1200"/>
              </a:spcAft>
              <a:buFont typeface="Wingdings" panose="05000000000000000000" pitchFamily="2" charset="2"/>
              <a:buChar char="§"/>
            </a:pPr>
            <a:endParaRPr lang="en-US" sz="1600" b="0"/>
          </a:p>
          <a:p>
            <a:pPr marL="91440" lvl="1" indent="-274320">
              <a:spcAft>
                <a:spcPts val="1200"/>
              </a:spcAft>
              <a:buFont typeface="Arial" panose="020B0604020202020204" pitchFamily="34" charset="0"/>
              <a:buChar char="‒"/>
            </a:pPr>
            <a:endParaRPr lang="en-US" sz="1800" b="0"/>
          </a:p>
        </p:txBody>
      </p:sp>
    </p:spTree>
    <p:extLst>
      <p:ext uri="{BB962C8B-B14F-4D97-AF65-F5344CB8AC3E}">
        <p14:creationId xmlns:p14="http://schemas.microsoft.com/office/powerpoint/2010/main" val="36220262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p15="http://schemas.microsoft.com/office/powerpoint/2012/main" xmlns="">
      <p:transition>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1"/>
          </p:nvPr>
        </p:nvSpPr>
        <p:spPr>
          <a:noFill/>
        </p:spPr>
        <p:txBody>
          <a:bodyPr/>
          <a:lstStyle>
            <a:lvl1pPr>
              <a:spcBef>
                <a:spcPts val="600"/>
              </a:spcBef>
              <a:buClr>
                <a:srgbClr val="002D62"/>
              </a:buClr>
              <a:defRPr sz="2800">
                <a:solidFill>
                  <a:srgbClr val="002D62"/>
                </a:solidFill>
                <a:latin typeface="Arial" panose="020B0604020202020204" pitchFamily="34" charset="0"/>
              </a:defRPr>
            </a:lvl1pPr>
            <a:lvl2pPr marL="742950" indent="-285750">
              <a:spcBef>
                <a:spcPts val="600"/>
              </a:spcBef>
              <a:buClr>
                <a:srgbClr val="AA9C8F"/>
              </a:buClr>
              <a:buFont typeface="Arial" panose="020B0604020202020204" pitchFamily="34" charset="0"/>
              <a:defRPr sz="2400">
                <a:solidFill>
                  <a:srgbClr val="002D62"/>
                </a:solidFill>
                <a:latin typeface="Arial" panose="020B0604020202020204" pitchFamily="34" charset="0"/>
              </a:defRPr>
            </a:lvl2pPr>
            <a:lvl3pPr marL="1143000" indent="-228600">
              <a:spcBef>
                <a:spcPts val="600"/>
              </a:spcBef>
              <a:buClr>
                <a:srgbClr val="002D62"/>
              </a:buClr>
              <a:defRPr sz="2000">
                <a:solidFill>
                  <a:srgbClr val="002D62"/>
                </a:solidFill>
                <a:latin typeface="Arial" panose="020B0604020202020204" pitchFamily="34" charset="0"/>
              </a:defRPr>
            </a:lvl3pPr>
            <a:lvl4pPr marL="1600200" indent="-228600">
              <a:spcBef>
                <a:spcPts val="600"/>
              </a:spcBef>
              <a:buClr>
                <a:srgbClr val="AA9C8F"/>
              </a:buClr>
              <a:buFont typeface="Arial" panose="020B0604020202020204" pitchFamily="34" charset="0"/>
              <a:defRPr>
                <a:solidFill>
                  <a:srgbClr val="002D62"/>
                </a:solidFill>
                <a:latin typeface="Arial" panose="020B0604020202020204" pitchFamily="34" charset="0"/>
              </a:defRPr>
            </a:lvl4pPr>
            <a:lvl5pPr marL="2057400" indent="-228600">
              <a:spcBef>
                <a:spcPts val="600"/>
              </a:spcBef>
              <a:buClr>
                <a:srgbClr val="002D62"/>
              </a:buClr>
              <a:defRPr sz="1600">
                <a:solidFill>
                  <a:srgbClr val="002D62"/>
                </a:solidFill>
                <a:latin typeface="Arial" panose="020B0604020202020204" pitchFamily="34" charset="0"/>
              </a:defRPr>
            </a:lvl5pPr>
            <a:lvl6pPr marL="25146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6pPr>
            <a:lvl7pPr marL="29718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7pPr>
            <a:lvl8pPr marL="34290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8pPr>
            <a:lvl9pPr marL="38862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9pPr>
          </a:lstStyle>
          <a:p>
            <a:pPr>
              <a:spcBef>
                <a:spcPct val="0"/>
              </a:spcBef>
              <a:buClrTx/>
            </a:pPr>
            <a:fld id="{66678C7F-0F36-46FE-9BAB-1E6672A0E79B}" type="slidenum">
              <a:rPr lang="en-US" altLang="en-US" sz="1400">
                <a:solidFill>
                  <a:schemeClr val="bg1"/>
                </a:solidFill>
              </a:rPr>
              <a:pPr>
                <a:spcBef>
                  <a:spcPct val="0"/>
                </a:spcBef>
                <a:buClrTx/>
              </a:pPr>
              <a:t>22</a:t>
            </a:fld>
            <a:endParaRPr lang="en-US" altLang="en-US" sz="1400">
              <a:solidFill>
                <a:schemeClr val="bg1"/>
              </a:solidFill>
            </a:endParaRPr>
          </a:p>
        </p:txBody>
      </p:sp>
      <p:sp>
        <p:nvSpPr>
          <p:cNvPr id="4099" name="Rectangle 4"/>
          <p:cNvSpPr>
            <a:spLocks noGrp="1" noChangeArrowheads="1"/>
          </p:cNvSpPr>
          <p:nvPr>
            <p:ph type="title"/>
          </p:nvPr>
        </p:nvSpPr>
        <p:spPr>
          <a:xfrm>
            <a:off x="381000" y="457200"/>
            <a:ext cx="8229600" cy="701675"/>
          </a:xfrm>
        </p:spPr>
        <p:txBody>
          <a:bodyPr/>
          <a:lstStyle/>
          <a:p>
            <a:pPr eaLnBrk="1" hangingPunct="1"/>
            <a:r>
              <a:rPr lang="en-US" altLang="en-US" sz="2500" i="1"/>
              <a:t>Fielding v. Commissioner of Revenue</a:t>
            </a:r>
            <a:r>
              <a:rPr lang="en-US" altLang="en-US" sz="2500"/>
              <a:t>, </a:t>
            </a:r>
            <a:br>
              <a:rPr lang="en-US" altLang="en-US" sz="2500"/>
            </a:br>
            <a:r>
              <a:rPr lang="en-US" altLang="en-US" sz="2500"/>
              <a:t>916 N.W. 2d 323 (Minn. 2018)</a:t>
            </a:r>
          </a:p>
        </p:txBody>
      </p:sp>
      <p:sp>
        <p:nvSpPr>
          <p:cNvPr id="5" name="Rectangle 4"/>
          <p:cNvSpPr/>
          <p:nvPr/>
        </p:nvSpPr>
        <p:spPr>
          <a:xfrm>
            <a:off x="457200" y="1518821"/>
            <a:ext cx="8153400" cy="4462760"/>
          </a:xfrm>
          <a:prstGeom prst="rect">
            <a:avLst/>
          </a:prstGeom>
        </p:spPr>
        <p:txBody>
          <a:bodyPr wrap="square">
            <a:spAutoFit/>
          </a:bodyPr>
          <a:lstStyle/>
          <a:p>
            <a:pPr marL="274320" indent="-274320">
              <a:spcAft>
                <a:spcPts val="1200"/>
              </a:spcAft>
              <a:buFont typeface="Wingdings" panose="05000000000000000000" pitchFamily="2" charset="2"/>
              <a:buChar char="§"/>
            </a:pPr>
            <a:r>
              <a:rPr lang="en-US" sz="1600" b="0"/>
              <a:t>Minnesota Supreme Court (4-2) </a:t>
            </a:r>
          </a:p>
          <a:p>
            <a:pPr marL="548640" lvl="2" indent="-274320">
              <a:spcAft>
                <a:spcPts val="1200"/>
              </a:spcAft>
              <a:buFont typeface="Arial" panose="020B0604020202020204" pitchFamily="34" charset="0"/>
              <a:buChar char="‒"/>
            </a:pPr>
            <a:r>
              <a:rPr lang="en-US" sz="1500" b="0"/>
              <a:t>The Minnesota statute, as applied, was unconstitutional because the Trustee did not have sufficient contact with Minnesota to satisfy due process requirements</a:t>
            </a:r>
          </a:p>
          <a:p>
            <a:pPr marL="548640" lvl="2" indent="-274320">
              <a:spcAft>
                <a:spcPts val="1200"/>
              </a:spcAft>
              <a:buFont typeface="Arial" panose="020B0604020202020204" pitchFamily="34" charset="0"/>
              <a:buChar char="‒"/>
            </a:pPr>
            <a:r>
              <a:rPr lang="en-US" sz="1500" b="0"/>
              <a:t>Court must analyze the connections between the Trust and Minnesota and whether the income that Minnesota seeks to tax is rationally related to the benefits being conferred on the Trust by Minnesota</a:t>
            </a:r>
          </a:p>
          <a:p>
            <a:pPr marL="1017270" lvl="3" indent="-285750">
              <a:spcAft>
                <a:spcPts val="1200"/>
              </a:spcAft>
              <a:buFont typeface="Arial" panose="020B0604020202020204" pitchFamily="34" charset="0"/>
              <a:buChar char="•"/>
            </a:pPr>
            <a:r>
              <a:rPr lang="en-US" sz="1400" b="0"/>
              <a:t>Only relevant connections are those of Trustee (i.e., location of Trustee, Trustee’s decisions, Trust administration activities, and Trust records, existing relationship with Minnesota Courts)</a:t>
            </a:r>
          </a:p>
          <a:p>
            <a:pPr marL="1017270" lvl="3" indent="-285750">
              <a:spcAft>
                <a:spcPts val="1200"/>
              </a:spcAft>
              <a:buFont typeface="Arial" panose="020B0604020202020204" pitchFamily="34" charset="0"/>
              <a:buChar char="•"/>
            </a:pPr>
            <a:r>
              <a:rPr lang="en-US" sz="1400" b="0"/>
              <a:t>Due process contacts must be evaluated year by year</a:t>
            </a:r>
          </a:p>
          <a:p>
            <a:pPr marL="1017270" lvl="3" indent="-285750">
              <a:spcAft>
                <a:spcPts val="1200"/>
              </a:spcAft>
              <a:buFont typeface="Arial" panose="020B0604020202020204" pitchFamily="34" charset="0"/>
              <a:buChar char="•"/>
            </a:pPr>
            <a:r>
              <a:rPr lang="en-US" sz="1400" b="0"/>
              <a:t>Choice of law irrelevant</a:t>
            </a:r>
          </a:p>
          <a:p>
            <a:pPr marL="548640" lvl="2" indent="-274320">
              <a:spcAft>
                <a:spcPts val="1200"/>
              </a:spcAft>
              <a:buFont typeface="Arial" panose="020B0604020202020204" pitchFamily="34" charset="0"/>
              <a:buChar char="‒"/>
            </a:pPr>
            <a:r>
              <a:rPr lang="en-US" sz="1500" b="0"/>
              <a:t>Domicile of the Grantor at the time of a Trust’s creation alone was </a:t>
            </a:r>
            <a:r>
              <a:rPr lang="en-US" sz="1500" b="0" u="sng"/>
              <a:t>not</a:t>
            </a:r>
            <a:r>
              <a:rPr lang="en-US" sz="1500" b="0"/>
              <a:t> a sufficient basis to permit Minnesota to tax all of the income of the Trust for the year in issue</a:t>
            </a:r>
          </a:p>
          <a:p>
            <a:pPr marL="274320" indent="-274320">
              <a:spcAft>
                <a:spcPts val="1200"/>
              </a:spcAft>
              <a:buFont typeface="Wingdings" panose="05000000000000000000" pitchFamily="2" charset="2"/>
              <a:buChar char="§"/>
            </a:pPr>
            <a:r>
              <a:rPr lang="en-US" sz="1600" b="0">
                <a:highlight>
                  <a:srgbClr val="00FFFF"/>
                </a:highlight>
              </a:rPr>
              <a:t>U.S. Supreme Court denied cert on June 28, 2019</a:t>
            </a:r>
          </a:p>
        </p:txBody>
      </p:sp>
    </p:spTree>
    <p:extLst>
      <p:ext uri="{BB962C8B-B14F-4D97-AF65-F5344CB8AC3E}">
        <p14:creationId xmlns:p14="http://schemas.microsoft.com/office/powerpoint/2010/main" val="42675877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p15="http://schemas.microsoft.com/office/powerpoint/2012/main" xmlns="">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1"/>
          </p:nvPr>
        </p:nvSpPr>
        <p:spPr>
          <a:noFill/>
        </p:spPr>
        <p:txBody>
          <a:bodyPr/>
          <a:lstStyle>
            <a:lvl1pPr>
              <a:spcBef>
                <a:spcPts val="600"/>
              </a:spcBef>
              <a:buClr>
                <a:srgbClr val="002D62"/>
              </a:buClr>
              <a:defRPr sz="2800">
                <a:solidFill>
                  <a:srgbClr val="002D62"/>
                </a:solidFill>
                <a:latin typeface="Arial" panose="020B0604020202020204" pitchFamily="34" charset="0"/>
              </a:defRPr>
            </a:lvl1pPr>
            <a:lvl2pPr marL="742950" indent="-285750">
              <a:spcBef>
                <a:spcPts val="600"/>
              </a:spcBef>
              <a:buClr>
                <a:srgbClr val="AA9C8F"/>
              </a:buClr>
              <a:buFont typeface="Arial" panose="020B0604020202020204" pitchFamily="34" charset="0"/>
              <a:defRPr sz="2400">
                <a:solidFill>
                  <a:srgbClr val="002D62"/>
                </a:solidFill>
                <a:latin typeface="Arial" panose="020B0604020202020204" pitchFamily="34" charset="0"/>
              </a:defRPr>
            </a:lvl2pPr>
            <a:lvl3pPr marL="1143000" indent="-228600">
              <a:spcBef>
                <a:spcPts val="600"/>
              </a:spcBef>
              <a:buClr>
                <a:srgbClr val="002D62"/>
              </a:buClr>
              <a:defRPr sz="2000">
                <a:solidFill>
                  <a:srgbClr val="002D62"/>
                </a:solidFill>
                <a:latin typeface="Arial" panose="020B0604020202020204" pitchFamily="34" charset="0"/>
              </a:defRPr>
            </a:lvl3pPr>
            <a:lvl4pPr marL="1600200" indent="-228600">
              <a:spcBef>
                <a:spcPts val="600"/>
              </a:spcBef>
              <a:buClr>
                <a:srgbClr val="AA9C8F"/>
              </a:buClr>
              <a:buFont typeface="Arial" panose="020B0604020202020204" pitchFamily="34" charset="0"/>
              <a:defRPr>
                <a:solidFill>
                  <a:srgbClr val="002D62"/>
                </a:solidFill>
                <a:latin typeface="Arial" panose="020B0604020202020204" pitchFamily="34" charset="0"/>
              </a:defRPr>
            </a:lvl4pPr>
            <a:lvl5pPr marL="2057400" indent="-228600">
              <a:spcBef>
                <a:spcPts val="600"/>
              </a:spcBef>
              <a:buClr>
                <a:srgbClr val="002D62"/>
              </a:buClr>
              <a:defRPr sz="1600">
                <a:solidFill>
                  <a:srgbClr val="002D62"/>
                </a:solidFill>
                <a:latin typeface="Arial" panose="020B0604020202020204" pitchFamily="34" charset="0"/>
              </a:defRPr>
            </a:lvl5pPr>
            <a:lvl6pPr marL="25146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6pPr>
            <a:lvl7pPr marL="29718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7pPr>
            <a:lvl8pPr marL="34290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8pPr>
            <a:lvl9pPr marL="38862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9pPr>
          </a:lstStyle>
          <a:p>
            <a:pPr>
              <a:spcBef>
                <a:spcPct val="0"/>
              </a:spcBef>
              <a:buClrTx/>
            </a:pPr>
            <a:fld id="{66678C7F-0F36-46FE-9BAB-1E6672A0E79B}" type="slidenum">
              <a:rPr lang="en-US" altLang="en-US" sz="1400">
                <a:solidFill>
                  <a:schemeClr val="bg1"/>
                </a:solidFill>
              </a:rPr>
              <a:pPr>
                <a:spcBef>
                  <a:spcPct val="0"/>
                </a:spcBef>
                <a:buClrTx/>
              </a:pPr>
              <a:t>23</a:t>
            </a:fld>
            <a:endParaRPr lang="en-US" altLang="en-US" sz="1400">
              <a:solidFill>
                <a:schemeClr val="bg1"/>
              </a:solidFill>
            </a:endParaRPr>
          </a:p>
        </p:txBody>
      </p:sp>
      <p:sp>
        <p:nvSpPr>
          <p:cNvPr id="4099" name="Rectangle 4"/>
          <p:cNvSpPr>
            <a:spLocks noGrp="1" noChangeArrowheads="1"/>
          </p:cNvSpPr>
          <p:nvPr>
            <p:ph type="title"/>
          </p:nvPr>
        </p:nvSpPr>
        <p:spPr>
          <a:xfrm>
            <a:off x="381000" y="457200"/>
            <a:ext cx="8229600" cy="701675"/>
          </a:xfrm>
        </p:spPr>
        <p:txBody>
          <a:bodyPr/>
          <a:lstStyle/>
          <a:p>
            <a:pPr eaLnBrk="1" hangingPunct="1"/>
            <a:r>
              <a:rPr lang="en-US" altLang="en-US" sz="2000"/>
              <a:t>Constitutionality of State Trust Taxation: Beneficiary Residency</a:t>
            </a:r>
          </a:p>
        </p:txBody>
      </p:sp>
      <p:sp>
        <p:nvSpPr>
          <p:cNvPr id="5" name="Rectangle 4"/>
          <p:cNvSpPr/>
          <p:nvPr/>
        </p:nvSpPr>
        <p:spPr>
          <a:xfrm>
            <a:off x="457200" y="1558528"/>
            <a:ext cx="8153400" cy="4493538"/>
          </a:xfrm>
          <a:prstGeom prst="rect">
            <a:avLst/>
          </a:prstGeom>
        </p:spPr>
        <p:txBody>
          <a:bodyPr wrap="square">
            <a:spAutoFit/>
          </a:bodyPr>
          <a:lstStyle/>
          <a:p>
            <a:pPr marL="274320" indent="-274320">
              <a:spcAft>
                <a:spcPts val="1200"/>
              </a:spcAft>
              <a:buFont typeface="Wingdings" panose="05000000000000000000" pitchFamily="2" charset="2"/>
              <a:buChar char="§"/>
            </a:pPr>
            <a:r>
              <a:rPr lang="en-US" sz="1600" b="0"/>
              <a:t>Only 5 states use the residence of a beneficiary of a trust in the determination that the trust is a “resident” trust. As a separate taxpayer, whose activities are viewed through its trustee, not beneficiary, taxation based on residence of the beneficiary would seem to be the least supported by the tenants of the Due Process and Commerce Clauses. Accordingly, several of these states, including</a:t>
            </a:r>
          </a:p>
          <a:p>
            <a:pPr marL="731520" lvl="1" indent="-274320">
              <a:spcAft>
                <a:spcPts val="1200"/>
              </a:spcAft>
              <a:buFont typeface="Wingdings" panose="05000000000000000000" pitchFamily="2" charset="2"/>
              <a:buChar char="§"/>
            </a:pPr>
            <a:r>
              <a:rPr lang="en-US" sz="1600" b="0" i="1" u="sng"/>
              <a:t>McNeill v. Commonwealth</a:t>
            </a:r>
            <a:r>
              <a:rPr lang="en-US" sz="1600" b="0"/>
              <a:t>, 67 A3d 185 (PA, 2013) – Beneficiary domiciled in Pennsylvania was insufficient, alone, to satisfy the Commerce Clause requirements to substantiate the taxation of the trust in Pennsylvania.</a:t>
            </a:r>
          </a:p>
          <a:p>
            <a:pPr marL="731520" lvl="1" indent="-274320">
              <a:spcAft>
                <a:spcPts val="1200"/>
              </a:spcAft>
              <a:buFont typeface="Wingdings" panose="05000000000000000000" pitchFamily="2" charset="2"/>
              <a:buChar char="§"/>
            </a:pPr>
            <a:r>
              <a:rPr lang="en-US" sz="1600" b="0" i="1" u="sng"/>
              <a:t>Chase Manhattan Bank v. Gavin</a:t>
            </a:r>
            <a:r>
              <a:rPr lang="en-US" sz="1600" b="0"/>
              <a:t>, 733 A2d 782 (CT, 1999) – Beneficiary resident of Connecticut insufficient to support taxation under the Due Process and Commerce Clauses.</a:t>
            </a:r>
          </a:p>
          <a:p>
            <a:pPr marL="731520" lvl="1" indent="-274320">
              <a:spcAft>
                <a:spcPts val="1200"/>
              </a:spcAft>
              <a:buFont typeface="Wingdings" panose="05000000000000000000" pitchFamily="2" charset="2"/>
              <a:buChar char="§"/>
            </a:pPr>
            <a:r>
              <a:rPr lang="en-US" sz="1600" b="0" i="1" u="sng"/>
              <a:t>Kimberly Rice Kaestner v. North Carolina Department of Revenue</a:t>
            </a:r>
            <a:r>
              <a:rPr lang="en-US" sz="1600" b="0" i="1"/>
              <a:t> 588 U.S. ___ (2019) </a:t>
            </a:r>
            <a:r>
              <a:rPr lang="en-US" sz="1600" b="0"/>
              <a:t>(NC, 2018) – presence of in-state beneficiaries alone does not empower a State to tax trust income that has not been distributed to the beneficiaries where the beneficiaries have no right to demand that income and are uncertain to ever receive it </a:t>
            </a:r>
          </a:p>
        </p:txBody>
      </p:sp>
    </p:spTree>
    <p:extLst>
      <p:ext uri="{BB962C8B-B14F-4D97-AF65-F5344CB8AC3E}">
        <p14:creationId xmlns:p14="http://schemas.microsoft.com/office/powerpoint/2010/main" val="36941120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p15="http://schemas.microsoft.com/office/powerpoint/2012/main" xmlns="">
      <p:transition>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1"/>
          </p:nvPr>
        </p:nvSpPr>
        <p:spPr>
          <a:noFill/>
        </p:spPr>
        <p:txBody>
          <a:bodyPr/>
          <a:lstStyle>
            <a:lvl1pPr>
              <a:spcBef>
                <a:spcPts val="600"/>
              </a:spcBef>
              <a:buClr>
                <a:srgbClr val="002D62"/>
              </a:buClr>
              <a:defRPr sz="2800">
                <a:solidFill>
                  <a:srgbClr val="002D62"/>
                </a:solidFill>
                <a:latin typeface="Arial" panose="020B0604020202020204" pitchFamily="34" charset="0"/>
              </a:defRPr>
            </a:lvl1pPr>
            <a:lvl2pPr marL="742950" indent="-285750">
              <a:spcBef>
                <a:spcPts val="600"/>
              </a:spcBef>
              <a:buClr>
                <a:srgbClr val="AA9C8F"/>
              </a:buClr>
              <a:buFont typeface="Arial" panose="020B0604020202020204" pitchFamily="34" charset="0"/>
              <a:defRPr sz="2400">
                <a:solidFill>
                  <a:srgbClr val="002D62"/>
                </a:solidFill>
                <a:latin typeface="Arial" panose="020B0604020202020204" pitchFamily="34" charset="0"/>
              </a:defRPr>
            </a:lvl2pPr>
            <a:lvl3pPr marL="1143000" indent="-228600">
              <a:spcBef>
                <a:spcPts val="600"/>
              </a:spcBef>
              <a:buClr>
                <a:srgbClr val="002D62"/>
              </a:buClr>
              <a:defRPr sz="2000">
                <a:solidFill>
                  <a:srgbClr val="002D62"/>
                </a:solidFill>
                <a:latin typeface="Arial" panose="020B0604020202020204" pitchFamily="34" charset="0"/>
              </a:defRPr>
            </a:lvl3pPr>
            <a:lvl4pPr marL="1600200" indent="-228600">
              <a:spcBef>
                <a:spcPts val="600"/>
              </a:spcBef>
              <a:buClr>
                <a:srgbClr val="AA9C8F"/>
              </a:buClr>
              <a:buFont typeface="Arial" panose="020B0604020202020204" pitchFamily="34" charset="0"/>
              <a:defRPr>
                <a:solidFill>
                  <a:srgbClr val="002D62"/>
                </a:solidFill>
                <a:latin typeface="Arial" panose="020B0604020202020204" pitchFamily="34" charset="0"/>
              </a:defRPr>
            </a:lvl4pPr>
            <a:lvl5pPr marL="2057400" indent="-228600">
              <a:spcBef>
                <a:spcPts val="600"/>
              </a:spcBef>
              <a:buClr>
                <a:srgbClr val="002D62"/>
              </a:buClr>
              <a:defRPr sz="1600">
                <a:solidFill>
                  <a:srgbClr val="002D62"/>
                </a:solidFill>
                <a:latin typeface="Arial" panose="020B0604020202020204" pitchFamily="34" charset="0"/>
              </a:defRPr>
            </a:lvl5pPr>
            <a:lvl6pPr marL="25146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6pPr>
            <a:lvl7pPr marL="29718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7pPr>
            <a:lvl8pPr marL="34290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8pPr>
            <a:lvl9pPr marL="38862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9pPr>
          </a:lstStyle>
          <a:p>
            <a:pPr>
              <a:spcBef>
                <a:spcPct val="0"/>
              </a:spcBef>
              <a:buClrTx/>
            </a:pPr>
            <a:fld id="{66678C7F-0F36-46FE-9BAB-1E6672A0E79B}" type="slidenum">
              <a:rPr lang="en-US" altLang="en-US" sz="1400">
                <a:solidFill>
                  <a:schemeClr val="bg1"/>
                </a:solidFill>
              </a:rPr>
              <a:pPr>
                <a:spcBef>
                  <a:spcPct val="0"/>
                </a:spcBef>
                <a:buClrTx/>
              </a:pPr>
              <a:t>24</a:t>
            </a:fld>
            <a:endParaRPr lang="en-US" altLang="en-US" sz="1400">
              <a:solidFill>
                <a:schemeClr val="bg1"/>
              </a:solidFill>
            </a:endParaRPr>
          </a:p>
        </p:txBody>
      </p:sp>
      <p:sp>
        <p:nvSpPr>
          <p:cNvPr id="4099" name="Rectangle 4"/>
          <p:cNvSpPr>
            <a:spLocks noGrp="1" noChangeArrowheads="1"/>
          </p:cNvSpPr>
          <p:nvPr>
            <p:ph type="title"/>
          </p:nvPr>
        </p:nvSpPr>
        <p:spPr>
          <a:xfrm>
            <a:off x="381000" y="457200"/>
            <a:ext cx="8229600" cy="701675"/>
          </a:xfrm>
        </p:spPr>
        <p:txBody>
          <a:bodyPr/>
          <a:lstStyle/>
          <a:p>
            <a:pPr eaLnBrk="1" hangingPunct="1"/>
            <a:r>
              <a:rPr lang="en-US" altLang="en-US" sz="2500" i="1"/>
              <a:t>North Carolina Dept. of Rev. v. The Kimberley Rice Kaestner 1992 Family Trust</a:t>
            </a:r>
            <a:r>
              <a:rPr lang="en-US" altLang="en-US" sz="2500"/>
              <a:t>, 588 U.S. ___ (2019)</a:t>
            </a:r>
          </a:p>
        </p:txBody>
      </p:sp>
      <p:sp>
        <p:nvSpPr>
          <p:cNvPr id="5" name="Rectangle 4"/>
          <p:cNvSpPr/>
          <p:nvPr/>
        </p:nvSpPr>
        <p:spPr>
          <a:xfrm>
            <a:off x="457200" y="1524000"/>
            <a:ext cx="8153400" cy="5032147"/>
          </a:xfrm>
          <a:prstGeom prst="rect">
            <a:avLst/>
          </a:prstGeom>
        </p:spPr>
        <p:txBody>
          <a:bodyPr wrap="square">
            <a:spAutoFit/>
          </a:bodyPr>
          <a:lstStyle/>
          <a:p>
            <a:pPr marL="274320" indent="-274320">
              <a:spcAft>
                <a:spcPts val="1200"/>
              </a:spcAft>
              <a:buFont typeface="Wingdings" panose="05000000000000000000" pitchFamily="2" charset="2"/>
              <a:buChar char="§"/>
            </a:pPr>
            <a:r>
              <a:rPr lang="en-US" sz="1600" b="0"/>
              <a:t>North Carolina Statute</a:t>
            </a:r>
          </a:p>
          <a:p>
            <a:pPr marL="548640" lvl="2" indent="-274320">
              <a:spcAft>
                <a:spcPts val="1200"/>
              </a:spcAft>
              <a:buFont typeface="Arial" panose="020B0604020202020204" pitchFamily="34" charset="0"/>
              <a:buChar char="‒"/>
            </a:pPr>
            <a:r>
              <a:rPr lang="en-US" sz="1500" b="0"/>
              <a:t>Taxes trust income that is for the benefit of a resident of North Carolina</a:t>
            </a:r>
          </a:p>
          <a:p>
            <a:pPr marL="274320" indent="-274320">
              <a:spcAft>
                <a:spcPts val="1200"/>
              </a:spcAft>
              <a:buFont typeface="Wingdings" panose="05000000000000000000" pitchFamily="2" charset="2"/>
              <a:buChar char="§"/>
            </a:pPr>
            <a:r>
              <a:rPr lang="en-US" sz="1600" b="0"/>
              <a:t>Facts</a:t>
            </a:r>
          </a:p>
          <a:p>
            <a:pPr marL="548640" lvl="2" indent="-274320">
              <a:spcAft>
                <a:spcPts val="1200"/>
              </a:spcAft>
              <a:buFont typeface="Arial" panose="020B0604020202020204" pitchFamily="34" charset="0"/>
              <a:buChar char="‒"/>
            </a:pPr>
            <a:r>
              <a:rPr lang="en-US" sz="1500" b="0"/>
              <a:t>In 1992, New York resident created a Trust for his children.  In 2002, the Trust was divided into separate shares and later segregated as separate Trusts in 2006.  </a:t>
            </a:r>
          </a:p>
          <a:p>
            <a:pPr marL="548640" lvl="2" indent="-274320">
              <a:spcAft>
                <a:spcPts val="1200"/>
              </a:spcAft>
              <a:buFont typeface="Arial" panose="020B0604020202020204" pitchFamily="34" charset="0"/>
              <a:buChar char="‒"/>
            </a:pPr>
            <a:r>
              <a:rPr lang="en-US" sz="1500" b="0"/>
              <a:t>Location of Trustee:  New York, Connecticut</a:t>
            </a:r>
          </a:p>
          <a:p>
            <a:pPr marL="548640" lvl="2" indent="-274320">
              <a:spcAft>
                <a:spcPts val="1200"/>
              </a:spcAft>
              <a:buFont typeface="Arial" panose="020B0604020202020204" pitchFamily="34" charset="0"/>
              <a:buChar char="‒"/>
            </a:pPr>
            <a:r>
              <a:rPr lang="en-US" sz="1500" b="0"/>
              <a:t>Location of Beneficiary:  North Carolina</a:t>
            </a:r>
          </a:p>
          <a:p>
            <a:pPr marL="548640" lvl="2" indent="-274320">
              <a:spcAft>
                <a:spcPts val="1200"/>
              </a:spcAft>
              <a:buFont typeface="Arial" panose="020B0604020202020204" pitchFamily="34" charset="0"/>
              <a:buChar char="‒"/>
            </a:pPr>
            <a:r>
              <a:rPr lang="en-US" sz="1500" b="0"/>
              <a:t>Custody of Assets:  Massachusetts</a:t>
            </a:r>
          </a:p>
          <a:p>
            <a:pPr marL="548640" lvl="2" indent="-274320">
              <a:spcAft>
                <a:spcPts val="1200"/>
              </a:spcAft>
              <a:buFont typeface="Arial" panose="020B0604020202020204" pitchFamily="34" charset="0"/>
              <a:buChar char="‒"/>
            </a:pPr>
            <a:r>
              <a:rPr lang="en-US" sz="1500" b="0"/>
              <a:t>Governing Law and Administrative Activities:  New York</a:t>
            </a:r>
          </a:p>
          <a:p>
            <a:pPr marL="548640" lvl="2" indent="-274320">
              <a:spcAft>
                <a:spcPts val="1200"/>
              </a:spcAft>
              <a:buFont typeface="Arial" panose="020B0604020202020204" pitchFamily="34" charset="0"/>
              <a:buChar char="‒"/>
            </a:pPr>
            <a:r>
              <a:rPr lang="en-US" sz="1500" b="0"/>
              <a:t>Distribution Standard:  Trustee absolute discretion</a:t>
            </a:r>
          </a:p>
          <a:p>
            <a:pPr marL="1017270" lvl="3" indent="-285750">
              <a:spcAft>
                <a:spcPts val="1200"/>
              </a:spcAft>
              <a:buFont typeface="Arial" panose="020B0604020202020204" pitchFamily="34" charset="0"/>
              <a:buChar char="•"/>
            </a:pPr>
            <a:r>
              <a:rPr lang="en-US" sz="1400" b="0"/>
              <a:t>No distributions to beneficiary in years in questions; one loan was made and repaid</a:t>
            </a:r>
          </a:p>
          <a:p>
            <a:pPr marL="548640" lvl="2" indent="-274320">
              <a:spcAft>
                <a:spcPts val="1200"/>
              </a:spcAft>
              <a:buFont typeface="Arial" panose="020B0604020202020204" pitchFamily="34" charset="0"/>
              <a:buChar char="‒"/>
            </a:pPr>
            <a:r>
              <a:rPr lang="en-US" sz="1500" b="0"/>
              <a:t>The Trustee filed North Carolina income tax returns under protest and sought refunds for the tax paid </a:t>
            </a:r>
          </a:p>
          <a:p>
            <a:pPr marL="274320" lvl="2">
              <a:spcAft>
                <a:spcPts val="1200"/>
              </a:spcAft>
            </a:pPr>
            <a:endParaRPr lang="en-US" sz="1500" b="0"/>
          </a:p>
        </p:txBody>
      </p:sp>
    </p:spTree>
    <p:extLst>
      <p:ext uri="{BB962C8B-B14F-4D97-AF65-F5344CB8AC3E}">
        <p14:creationId xmlns:p14="http://schemas.microsoft.com/office/powerpoint/2010/main" val="19549644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p15="http://schemas.microsoft.com/office/powerpoint/2012/main" xmlns="">
      <p:transition>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1"/>
          </p:nvPr>
        </p:nvSpPr>
        <p:spPr>
          <a:noFill/>
        </p:spPr>
        <p:txBody>
          <a:bodyPr/>
          <a:lstStyle>
            <a:lvl1pPr>
              <a:spcBef>
                <a:spcPts val="600"/>
              </a:spcBef>
              <a:buClr>
                <a:srgbClr val="002D62"/>
              </a:buClr>
              <a:defRPr sz="2800">
                <a:solidFill>
                  <a:srgbClr val="002D62"/>
                </a:solidFill>
                <a:latin typeface="Arial" panose="020B0604020202020204" pitchFamily="34" charset="0"/>
              </a:defRPr>
            </a:lvl1pPr>
            <a:lvl2pPr marL="742950" indent="-285750">
              <a:spcBef>
                <a:spcPts val="600"/>
              </a:spcBef>
              <a:buClr>
                <a:srgbClr val="AA9C8F"/>
              </a:buClr>
              <a:buFont typeface="Arial" panose="020B0604020202020204" pitchFamily="34" charset="0"/>
              <a:defRPr sz="2400">
                <a:solidFill>
                  <a:srgbClr val="002D62"/>
                </a:solidFill>
                <a:latin typeface="Arial" panose="020B0604020202020204" pitchFamily="34" charset="0"/>
              </a:defRPr>
            </a:lvl2pPr>
            <a:lvl3pPr marL="1143000" indent="-228600">
              <a:spcBef>
                <a:spcPts val="600"/>
              </a:spcBef>
              <a:buClr>
                <a:srgbClr val="002D62"/>
              </a:buClr>
              <a:defRPr sz="2000">
                <a:solidFill>
                  <a:srgbClr val="002D62"/>
                </a:solidFill>
                <a:latin typeface="Arial" panose="020B0604020202020204" pitchFamily="34" charset="0"/>
              </a:defRPr>
            </a:lvl3pPr>
            <a:lvl4pPr marL="1600200" indent="-228600">
              <a:spcBef>
                <a:spcPts val="600"/>
              </a:spcBef>
              <a:buClr>
                <a:srgbClr val="AA9C8F"/>
              </a:buClr>
              <a:buFont typeface="Arial" panose="020B0604020202020204" pitchFamily="34" charset="0"/>
              <a:defRPr>
                <a:solidFill>
                  <a:srgbClr val="002D62"/>
                </a:solidFill>
                <a:latin typeface="Arial" panose="020B0604020202020204" pitchFamily="34" charset="0"/>
              </a:defRPr>
            </a:lvl4pPr>
            <a:lvl5pPr marL="2057400" indent="-228600">
              <a:spcBef>
                <a:spcPts val="600"/>
              </a:spcBef>
              <a:buClr>
                <a:srgbClr val="002D62"/>
              </a:buClr>
              <a:defRPr sz="1600">
                <a:solidFill>
                  <a:srgbClr val="002D62"/>
                </a:solidFill>
                <a:latin typeface="Arial" panose="020B0604020202020204" pitchFamily="34" charset="0"/>
              </a:defRPr>
            </a:lvl5pPr>
            <a:lvl6pPr marL="25146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6pPr>
            <a:lvl7pPr marL="29718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7pPr>
            <a:lvl8pPr marL="34290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8pPr>
            <a:lvl9pPr marL="38862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9pPr>
          </a:lstStyle>
          <a:p>
            <a:pPr>
              <a:spcBef>
                <a:spcPct val="0"/>
              </a:spcBef>
              <a:buClrTx/>
            </a:pPr>
            <a:fld id="{66678C7F-0F36-46FE-9BAB-1E6672A0E79B}" type="slidenum">
              <a:rPr lang="en-US" altLang="en-US" sz="1400">
                <a:solidFill>
                  <a:schemeClr val="bg1"/>
                </a:solidFill>
              </a:rPr>
              <a:pPr>
                <a:spcBef>
                  <a:spcPct val="0"/>
                </a:spcBef>
                <a:buClrTx/>
              </a:pPr>
              <a:t>25</a:t>
            </a:fld>
            <a:endParaRPr lang="en-US" altLang="en-US" sz="1400">
              <a:solidFill>
                <a:schemeClr val="bg1"/>
              </a:solidFill>
            </a:endParaRPr>
          </a:p>
        </p:txBody>
      </p:sp>
      <p:sp>
        <p:nvSpPr>
          <p:cNvPr id="4099" name="Rectangle 4"/>
          <p:cNvSpPr>
            <a:spLocks noGrp="1" noChangeArrowheads="1"/>
          </p:cNvSpPr>
          <p:nvPr>
            <p:ph type="title"/>
          </p:nvPr>
        </p:nvSpPr>
        <p:spPr>
          <a:xfrm>
            <a:off x="381000" y="457200"/>
            <a:ext cx="8229600" cy="701675"/>
          </a:xfrm>
        </p:spPr>
        <p:txBody>
          <a:bodyPr/>
          <a:lstStyle/>
          <a:p>
            <a:pPr eaLnBrk="1" hangingPunct="1"/>
            <a:r>
              <a:rPr lang="en-US" altLang="en-US" sz="2500" i="1"/>
              <a:t>North Carolina Dept. of Rev. v. The Kimberley Rice Kaestner 1992 Family Trust</a:t>
            </a:r>
            <a:r>
              <a:rPr lang="en-US" altLang="en-US" sz="2500"/>
              <a:t>, 588 U.S. ___ (2019)</a:t>
            </a:r>
          </a:p>
        </p:txBody>
      </p:sp>
      <p:sp>
        <p:nvSpPr>
          <p:cNvPr id="5" name="Rectangle 4"/>
          <p:cNvSpPr/>
          <p:nvPr/>
        </p:nvSpPr>
        <p:spPr>
          <a:xfrm>
            <a:off x="381000" y="1552575"/>
            <a:ext cx="8305800" cy="4924425"/>
          </a:xfrm>
          <a:prstGeom prst="rect">
            <a:avLst/>
          </a:prstGeom>
        </p:spPr>
        <p:txBody>
          <a:bodyPr wrap="square">
            <a:spAutoFit/>
          </a:bodyPr>
          <a:lstStyle/>
          <a:p>
            <a:pPr marL="274320" indent="-274320">
              <a:spcAft>
                <a:spcPts val="1200"/>
              </a:spcAft>
              <a:buFont typeface="Wingdings" panose="05000000000000000000" pitchFamily="2" charset="2"/>
              <a:buChar char="§"/>
            </a:pPr>
            <a:r>
              <a:rPr lang="en-US" sz="1600" b="0"/>
              <a:t>U.S. Supreme Court (9-0)</a:t>
            </a:r>
          </a:p>
          <a:p>
            <a:pPr marL="548640" lvl="2" indent="-274320">
              <a:spcAft>
                <a:spcPts val="1200"/>
              </a:spcAft>
              <a:buFont typeface="Arial" panose="020B0604020202020204" pitchFamily="34" charset="0"/>
              <a:buChar char="‒"/>
            </a:pPr>
            <a:r>
              <a:rPr lang="en-US" sz="1500" b="0"/>
              <a:t>The North Carolina statute, as applied, was unconstitutional because the Trustee did not have sufficient contact with North Carolina to satisfy due process requirements</a:t>
            </a:r>
          </a:p>
          <a:p>
            <a:pPr marL="548640" lvl="2" indent="-274320">
              <a:spcAft>
                <a:spcPts val="1200"/>
              </a:spcAft>
              <a:buFont typeface="Arial" panose="020B0604020202020204" pitchFamily="34" charset="0"/>
              <a:buChar char="‒"/>
            </a:pPr>
            <a:r>
              <a:rPr lang="en-US" sz="1500" b="0"/>
              <a:t>Court must inquire into what exactly the beneficiary controls or possesses and how that interest relates to the object of the State’s tax</a:t>
            </a:r>
          </a:p>
          <a:p>
            <a:pPr marL="548640" lvl="2" indent="-274320">
              <a:spcAft>
                <a:spcPts val="1200"/>
              </a:spcAft>
              <a:buFont typeface="Arial" panose="020B0604020202020204" pitchFamily="34" charset="0"/>
              <a:buChar char="‒"/>
            </a:pPr>
            <a:r>
              <a:rPr lang="en-US" sz="1500" b="0"/>
              <a:t>The presence of in-state beneficiaries alone does not empower a State to tax trust income that has not been distributed to the beneficiaries where the beneficiaries have no right to demand that income and are uncertain to ever receive it  </a:t>
            </a:r>
          </a:p>
          <a:p>
            <a:pPr marL="1017270" lvl="3" indent="-285750">
              <a:spcAft>
                <a:spcPts val="1200"/>
              </a:spcAft>
              <a:buFont typeface="Arial" panose="020B0604020202020204" pitchFamily="34" charset="0"/>
              <a:buChar char="•"/>
            </a:pPr>
            <a:r>
              <a:rPr lang="en-US" sz="1400" b="0"/>
              <a:t>A taxed entity’s minimum contacts with the taxing state cannot be established by a third party’s (i.e., the beneficiary’s) minimum contacts</a:t>
            </a:r>
          </a:p>
          <a:p>
            <a:pPr marL="1017270" lvl="3" indent="-285750">
              <a:spcAft>
                <a:spcPts val="1200"/>
              </a:spcAft>
              <a:buFont typeface="Arial" panose="020B0604020202020204" pitchFamily="34" charset="0"/>
              <a:buChar char="•"/>
            </a:pPr>
            <a:r>
              <a:rPr lang="en-US" sz="1400" b="0"/>
              <a:t>As a separate legal entity in the context of taxation, the Trust would have needed to purposefully avail itself of the benefits and protections offered by the State</a:t>
            </a:r>
          </a:p>
          <a:p>
            <a:pPr marL="1017270" lvl="3" indent="-285750">
              <a:spcAft>
                <a:spcPts val="1200"/>
              </a:spcAft>
              <a:buFont typeface="Arial" panose="020B0604020202020204" pitchFamily="34" charset="0"/>
              <a:buChar char="•"/>
            </a:pPr>
            <a:r>
              <a:rPr lang="en-US" sz="1400" b="0"/>
              <a:t>Only the Trustee’s actions can provide the minimum contacts necessary under </a:t>
            </a:r>
            <a:r>
              <a:rPr lang="en-US" sz="1400" b="0" i="1"/>
              <a:t>Quill</a:t>
            </a:r>
            <a:endParaRPr lang="en-US" sz="1400" b="0"/>
          </a:p>
          <a:p>
            <a:pPr marL="548640" lvl="2" indent="-274320">
              <a:spcAft>
                <a:spcPts val="1200"/>
              </a:spcAft>
              <a:buFont typeface="Arial" panose="020B0604020202020204" pitchFamily="34" charset="0"/>
              <a:buChar char="‒"/>
            </a:pPr>
            <a:r>
              <a:rPr lang="en-US" sz="1400" b="0"/>
              <a:t>Holding limited to the specific facts presented and does not imply approval or disapproval of trust taxes that are premised on different factual circumstances</a:t>
            </a:r>
          </a:p>
          <a:p>
            <a:pPr marL="548640" lvl="2" indent="-274320">
              <a:spcAft>
                <a:spcPts val="1200"/>
              </a:spcAft>
              <a:buFont typeface="Arial" panose="020B0604020202020204" pitchFamily="34" charset="0"/>
              <a:buChar char="‒"/>
            </a:pPr>
            <a:endParaRPr lang="en-US" sz="1500" b="0"/>
          </a:p>
        </p:txBody>
      </p:sp>
    </p:spTree>
    <p:extLst>
      <p:ext uri="{BB962C8B-B14F-4D97-AF65-F5344CB8AC3E}">
        <p14:creationId xmlns:p14="http://schemas.microsoft.com/office/powerpoint/2010/main" val="22862462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p15="http://schemas.microsoft.com/office/powerpoint/2012/main" xmlns="">
      <p:transition>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1"/>
          </p:nvPr>
        </p:nvSpPr>
        <p:spPr>
          <a:noFill/>
        </p:spPr>
        <p:txBody>
          <a:bodyPr/>
          <a:lstStyle>
            <a:lvl1pPr>
              <a:spcBef>
                <a:spcPts val="600"/>
              </a:spcBef>
              <a:buClr>
                <a:srgbClr val="002D62"/>
              </a:buClr>
              <a:defRPr sz="2800">
                <a:solidFill>
                  <a:srgbClr val="002D62"/>
                </a:solidFill>
                <a:latin typeface="Arial" panose="020B0604020202020204" pitchFamily="34" charset="0"/>
              </a:defRPr>
            </a:lvl1pPr>
            <a:lvl2pPr marL="742950" indent="-285750">
              <a:spcBef>
                <a:spcPts val="600"/>
              </a:spcBef>
              <a:buClr>
                <a:srgbClr val="AA9C8F"/>
              </a:buClr>
              <a:buFont typeface="Arial" panose="020B0604020202020204" pitchFamily="34" charset="0"/>
              <a:defRPr sz="2400">
                <a:solidFill>
                  <a:srgbClr val="002D62"/>
                </a:solidFill>
                <a:latin typeface="Arial" panose="020B0604020202020204" pitchFamily="34" charset="0"/>
              </a:defRPr>
            </a:lvl2pPr>
            <a:lvl3pPr marL="1143000" indent="-228600">
              <a:spcBef>
                <a:spcPts val="600"/>
              </a:spcBef>
              <a:buClr>
                <a:srgbClr val="002D62"/>
              </a:buClr>
              <a:defRPr sz="2000">
                <a:solidFill>
                  <a:srgbClr val="002D62"/>
                </a:solidFill>
                <a:latin typeface="Arial" panose="020B0604020202020204" pitchFamily="34" charset="0"/>
              </a:defRPr>
            </a:lvl3pPr>
            <a:lvl4pPr marL="1600200" indent="-228600">
              <a:spcBef>
                <a:spcPts val="600"/>
              </a:spcBef>
              <a:buClr>
                <a:srgbClr val="AA9C8F"/>
              </a:buClr>
              <a:buFont typeface="Arial" panose="020B0604020202020204" pitchFamily="34" charset="0"/>
              <a:defRPr>
                <a:solidFill>
                  <a:srgbClr val="002D62"/>
                </a:solidFill>
                <a:latin typeface="Arial" panose="020B0604020202020204" pitchFamily="34" charset="0"/>
              </a:defRPr>
            </a:lvl4pPr>
            <a:lvl5pPr marL="2057400" indent="-228600">
              <a:spcBef>
                <a:spcPts val="600"/>
              </a:spcBef>
              <a:buClr>
                <a:srgbClr val="002D62"/>
              </a:buClr>
              <a:defRPr sz="1600">
                <a:solidFill>
                  <a:srgbClr val="002D62"/>
                </a:solidFill>
                <a:latin typeface="Arial" panose="020B0604020202020204" pitchFamily="34" charset="0"/>
              </a:defRPr>
            </a:lvl5pPr>
            <a:lvl6pPr marL="25146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6pPr>
            <a:lvl7pPr marL="29718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7pPr>
            <a:lvl8pPr marL="34290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8pPr>
            <a:lvl9pPr marL="38862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9pPr>
          </a:lstStyle>
          <a:p>
            <a:pPr>
              <a:spcBef>
                <a:spcPct val="0"/>
              </a:spcBef>
              <a:buClrTx/>
            </a:pPr>
            <a:fld id="{66678C7F-0F36-46FE-9BAB-1E6672A0E79B}" type="slidenum">
              <a:rPr lang="en-US" altLang="en-US" sz="1400">
                <a:solidFill>
                  <a:schemeClr val="bg1"/>
                </a:solidFill>
              </a:rPr>
              <a:pPr>
                <a:spcBef>
                  <a:spcPct val="0"/>
                </a:spcBef>
                <a:buClrTx/>
              </a:pPr>
              <a:t>26</a:t>
            </a:fld>
            <a:endParaRPr lang="en-US" altLang="en-US" sz="1400">
              <a:solidFill>
                <a:schemeClr val="bg1"/>
              </a:solidFill>
            </a:endParaRPr>
          </a:p>
        </p:txBody>
      </p:sp>
      <p:sp>
        <p:nvSpPr>
          <p:cNvPr id="4099" name="Rectangle 4"/>
          <p:cNvSpPr>
            <a:spLocks noGrp="1" noChangeArrowheads="1"/>
          </p:cNvSpPr>
          <p:nvPr>
            <p:ph type="title"/>
          </p:nvPr>
        </p:nvSpPr>
        <p:spPr>
          <a:xfrm>
            <a:off x="381000" y="457200"/>
            <a:ext cx="8229600" cy="701675"/>
          </a:xfrm>
        </p:spPr>
        <p:txBody>
          <a:bodyPr/>
          <a:lstStyle/>
          <a:p>
            <a:r>
              <a:rPr lang="en-US" sz="2800"/>
              <a:t>Pitfalls - Challenges to State Taxation of Trusts</a:t>
            </a:r>
          </a:p>
        </p:txBody>
      </p:sp>
      <p:sp>
        <p:nvSpPr>
          <p:cNvPr id="5" name="Rectangle 4"/>
          <p:cNvSpPr/>
          <p:nvPr/>
        </p:nvSpPr>
        <p:spPr>
          <a:xfrm>
            <a:off x="457200" y="1557040"/>
            <a:ext cx="8153400" cy="4585871"/>
          </a:xfrm>
          <a:prstGeom prst="rect">
            <a:avLst/>
          </a:prstGeom>
        </p:spPr>
        <p:txBody>
          <a:bodyPr wrap="square">
            <a:spAutoFit/>
          </a:bodyPr>
          <a:lstStyle/>
          <a:p>
            <a:pPr marL="274320" indent="-274320">
              <a:spcAft>
                <a:spcPts val="1200"/>
              </a:spcAft>
              <a:buFont typeface="Wingdings" panose="05000000000000000000" pitchFamily="2" charset="2"/>
              <a:buChar char="§"/>
            </a:pPr>
            <a:r>
              <a:rPr lang="en-US" sz="1600" b="0"/>
              <a:t>Procedural Options</a:t>
            </a:r>
          </a:p>
          <a:p>
            <a:pPr marL="548640" lvl="2" indent="-274320">
              <a:spcAft>
                <a:spcPts val="1200"/>
              </a:spcAft>
              <a:buFont typeface="Arial" panose="020B0604020202020204" pitchFamily="34" charset="0"/>
              <a:buChar char="‒"/>
            </a:pPr>
            <a:r>
              <a:rPr lang="en-US" sz="1500" b="0"/>
              <a:t>Do Nothing - Continue to file and pay taxes</a:t>
            </a:r>
          </a:p>
          <a:p>
            <a:pPr marL="548640" lvl="2" indent="-274320">
              <a:spcAft>
                <a:spcPts val="1200"/>
              </a:spcAft>
              <a:buFont typeface="Arial" panose="020B0604020202020204" pitchFamily="34" charset="0"/>
              <a:buChar char="‒"/>
            </a:pPr>
            <a:r>
              <a:rPr lang="en-US" sz="1500" b="0"/>
              <a:t>Stop filing state returns (make sure to file “final” return in relevant state)</a:t>
            </a:r>
          </a:p>
          <a:p>
            <a:pPr marL="548640" lvl="2" indent="-274320">
              <a:spcAft>
                <a:spcPts val="1200"/>
              </a:spcAft>
              <a:buFont typeface="Arial" panose="020B0604020202020204" pitchFamily="34" charset="0"/>
              <a:buChar char="‒"/>
            </a:pPr>
            <a:r>
              <a:rPr lang="en-US" sz="1500" b="0"/>
              <a:t>File annual “zero” returns </a:t>
            </a:r>
          </a:p>
          <a:p>
            <a:pPr marL="548640" lvl="2" indent="-274320">
              <a:spcAft>
                <a:spcPts val="1200"/>
              </a:spcAft>
              <a:buFont typeface="Arial" panose="020B0604020202020204" pitchFamily="34" charset="0"/>
              <a:buChar char="‒"/>
            </a:pPr>
            <a:r>
              <a:rPr lang="en-US" sz="1500" b="0"/>
              <a:t>Retain source income and file non-resident return </a:t>
            </a:r>
          </a:p>
          <a:p>
            <a:pPr marL="548640" lvl="2" indent="-274320">
              <a:spcAft>
                <a:spcPts val="1200"/>
              </a:spcAft>
              <a:buFont typeface="Arial" panose="020B0604020202020204" pitchFamily="34" charset="0"/>
              <a:buChar char="‒"/>
            </a:pPr>
            <a:r>
              <a:rPr lang="en-US" sz="1500" b="0"/>
              <a:t>Pay taxes and seek refund</a:t>
            </a:r>
          </a:p>
          <a:p>
            <a:pPr marL="274320" indent="-274320">
              <a:spcAft>
                <a:spcPts val="1200"/>
              </a:spcAft>
              <a:buFont typeface="Wingdings" panose="05000000000000000000" pitchFamily="2" charset="2"/>
              <a:buChar char="§"/>
            </a:pPr>
            <a:r>
              <a:rPr lang="en-US" sz="1600" b="0"/>
              <a:t>Considerations</a:t>
            </a:r>
          </a:p>
          <a:p>
            <a:pPr marL="548640" lvl="2" indent="-274320">
              <a:spcAft>
                <a:spcPts val="1200"/>
              </a:spcAft>
              <a:buFont typeface="Arial" panose="020B0604020202020204" pitchFamily="34" charset="0"/>
              <a:buChar char="‒"/>
            </a:pPr>
            <a:r>
              <a:rPr lang="en-US" sz="1500" b="0"/>
              <a:t>Precedential or persuasive case law regarding local tax at issue</a:t>
            </a:r>
          </a:p>
          <a:p>
            <a:pPr marL="548640" lvl="2" indent="-274320">
              <a:spcAft>
                <a:spcPts val="1200"/>
              </a:spcAft>
              <a:buFont typeface="Arial" panose="020B0604020202020204" pitchFamily="34" charset="0"/>
              <a:buChar char="‒"/>
            </a:pPr>
            <a:r>
              <a:rPr lang="en-US" sz="1500" b="0"/>
              <a:t>Amount of tax at stake, applicable interest and penalties</a:t>
            </a:r>
          </a:p>
          <a:p>
            <a:pPr marL="548640" lvl="2" indent="-274320">
              <a:spcAft>
                <a:spcPts val="1200"/>
              </a:spcAft>
              <a:buFont typeface="Arial" panose="020B0604020202020204" pitchFamily="34" charset="0"/>
              <a:buChar char="‒"/>
            </a:pPr>
            <a:r>
              <a:rPr lang="en-US" sz="1500" b="0"/>
              <a:t>Other “contacts” in state</a:t>
            </a:r>
          </a:p>
          <a:p>
            <a:pPr marL="548640" lvl="2" indent="-274320">
              <a:spcAft>
                <a:spcPts val="1200"/>
              </a:spcAft>
              <a:buFont typeface="Arial" panose="020B0604020202020204" pitchFamily="34" charset="0"/>
              <a:buChar char="‒"/>
            </a:pPr>
            <a:r>
              <a:rPr lang="en-US" sz="1500" b="0"/>
              <a:t>Beneficiaries’ appetite for uncertainty and risk</a:t>
            </a:r>
          </a:p>
          <a:p>
            <a:pPr marL="548640" lvl="2" indent="-274320">
              <a:spcAft>
                <a:spcPts val="1200"/>
              </a:spcAft>
              <a:buFont typeface="Arial" panose="020B0604020202020204" pitchFamily="34" charset="0"/>
              <a:buChar char="‒"/>
            </a:pPr>
            <a:r>
              <a:rPr lang="en-US" sz="1500" b="0"/>
              <a:t>Trustees’ liability/indemnification standard</a:t>
            </a:r>
          </a:p>
        </p:txBody>
      </p:sp>
    </p:spTree>
    <p:extLst>
      <p:ext uri="{BB962C8B-B14F-4D97-AF65-F5344CB8AC3E}">
        <p14:creationId xmlns:p14="http://schemas.microsoft.com/office/powerpoint/2010/main" val="38251157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p15="http://schemas.microsoft.com/office/powerpoint/2012/main" xmlns="">
      <p:transition>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1"/>
          </p:nvPr>
        </p:nvSpPr>
        <p:spPr>
          <a:noFill/>
        </p:spPr>
        <p:txBody>
          <a:bodyPr/>
          <a:lstStyle>
            <a:lvl1pPr>
              <a:spcBef>
                <a:spcPts val="600"/>
              </a:spcBef>
              <a:buClr>
                <a:srgbClr val="002D62"/>
              </a:buClr>
              <a:defRPr sz="2800">
                <a:solidFill>
                  <a:srgbClr val="002D62"/>
                </a:solidFill>
                <a:latin typeface="Arial" panose="020B0604020202020204" pitchFamily="34" charset="0"/>
              </a:defRPr>
            </a:lvl1pPr>
            <a:lvl2pPr marL="742950" indent="-285750">
              <a:spcBef>
                <a:spcPts val="600"/>
              </a:spcBef>
              <a:buClr>
                <a:srgbClr val="AA9C8F"/>
              </a:buClr>
              <a:buFont typeface="Arial" panose="020B0604020202020204" pitchFamily="34" charset="0"/>
              <a:defRPr sz="2400">
                <a:solidFill>
                  <a:srgbClr val="002D62"/>
                </a:solidFill>
                <a:latin typeface="Arial" panose="020B0604020202020204" pitchFamily="34" charset="0"/>
              </a:defRPr>
            </a:lvl2pPr>
            <a:lvl3pPr marL="1143000" indent="-228600">
              <a:spcBef>
                <a:spcPts val="600"/>
              </a:spcBef>
              <a:buClr>
                <a:srgbClr val="002D62"/>
              </a:buClr>
              <a:defRPr sz="2000">
                <a:solidFill>
                  <a:srgbClr val="002D62"/>
                </a:solidFill>
                <a:latin typeface="Arial" panose="020B0604020202020204" pitchFamily="34" charset="0"/>
              </a:defRPr>
            </a:lvl3pPr>
            <a:lvl4pPr marL="1600200" indent="-228600">
              <a:spcBef>
                <a:spcPts val="600"/>
              </a:spcBef>
              <a:buClr>
                <a:srgbClr val="AA9C8F"/>
              </a:buClr>
              <a:buFont typeface="Arial" panose="020B0604020202020204" pitchFamily="34" charset="0"/>
              <a:defRPr>
                <a:solidFill>
                  <a:srgbClr val="002D62"/>
                </a:solidFill>
                <a:latin typeface="Arial" panose="020B0604020202020204" pitchFamily="34" charset="0"/>
              </a:defRPr>
            </a:lvl4pPr>
            <a:lvl5pPr marL="2057400" indent="-228600">
              <a:spcBef>
                <a:spcPts val="600"/>
              </a:spcBef>
              <a:buClr>
                <a:srgbClr val="002D62"/>
              </a:buClr>
              <a:defRPr sz="1600">
                <a:solidFill>
                  <a:srgbClr val="002D62"/>
                </a:solidFill>
                <a:latin typeface="Arial" panose="020B0604020202020204" pitchFamily="34" charset="0"/>
              </a:defRPr>
            </a:lvl5pPr>
            <a:lvl6pPr marL="25146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6pPr>
            <a:lvl7pPr marL="29718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7pPr>
            <a:lvl8pPr marL="34290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8pPr>
            <a:lvl9pPr marL="38862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9pPr>
          </a:lstStyle>
          <a:p>
            <a:pPr>
              <a:spcBef>
                <a:spcPct val="0"/>
              </a:spcBef>
              <a:buClrTx/>
            </a:pPr>
            <a:fld id="{66678C7F-0F36-46FE-9BAB-1E6672A0E79B}" type="slidenum">
              <a:rPr lang="en-US" altLang="en-US" sz="1400">
                <a:solidFill>
                  <a:schemeClr val="bg1"/>
                </a:solidFill>
              </a:rPr>
              <a:pPr>
                <a:spcBef>
                  <a:spcPct val="0"/>
                </a:spcBef>
                <a:buClrTx/>
              </a:pPr>
              <a:t>27</a:t>
            </a:fld>
            <a:endParaRPr lang="en-US" altLang="en-US" sz="1400">
              <a:solidFill>
                <a:schemeClr val="bg1"/>
              </a:solidFill>
            </a:endParaRPr>
          </a:p>
        </p:txBody>
      </p:sp>
      <p:sp>
        <p:nvSpPr>
          <p:cNvPr id="4099" name="Rectangle 4"/>
          <p:cNvSpPr>
            <a:spLocks noGrp="1" noChangeArrowheads="1"/>
          </p:cNvSpPr>
          <p:nvPr>
            <p:ph type="title"/>
          </p:nvPr>
        </p:nvSpPr>
        <p:spPr>
          <a:xfrm>
            <a:off x="381000" y="457200"/>
            <a:ext cx="8229600" cy="701675"/>
          </a:xfrm>
        </p:spPr>
        <p:txBody>
          <a:bodyPr/>
          <a:lstStyle/>
          <a:p>
            <a:r>
              <a:rPr lang="en-US" sz="2800"/>
              <a:t>Pitfalls - Challenges to State Taxation of Trusts</a:t>
            </a:r>
          </a:p>
        </p:txBody>
      </p:sp>
      <p:sp>
        <p:nvSpPr>
          <p:cNvPr id="5" name="Rectangle 4"/>
          <p:cNvSpPr/>
          <p:nvPr/>
        </p:nvSpPr>
        <p:spPr>
          <a:xfrm>
            <a:off x="457200" y="1524000"/>
            <a:ext cx="8153400" cy="5447645"/>
          </a:xfrm>
          <a:prstGeom prst="rect">
            <a:avLst/>
          </a:prstGeom>
        </p:spPr>
        <p:txBody>
          <a:bodyPr wrap="square">
            <a:spAutoFit/>
          </a:bodyPr>
          <a:lstStyle/>
          <a:p>
            <a:pPr algn="ctr">
              <a:spcAft>
                <a:spcPts val="1200"/>
              </a:spcAft>
            </a:pPr>
            <a:r>
              <a:rPr lang="en-US" sz="2800" u="sng"/>
              <a:t>What could go wrong</a:t>
            </a:r>
            <a:r>
              <a:rPr lang="en-US" sz="2800"/>
              <a:t>?</a:t>
            </a:r>
          </a:p>
          <a:p>
            <a:pPr marL="274320" indent="-274320">
              <a:spcAft>
                <a:spcPts val="1200"/>
              </a:spcAft>
              <a:buFont typeface="Wingdings" panose="05000000000000000000" pitchFamily="2" charset="2"/>
              <a:buChar char="§"/>
            </a:pPr>
            <a:r>
              <a:rPr lang="en-US" sz="1600"/>
              <a:t>Wis. Stat. § 71.82(1)(a):  </a:t>
            </a:r>
            <a:r>
              <a:rPr lang="en-US" sz="1600" b="0"/>
              <a:t> In assessing taxes </a:t>
            </a:r>
            <a:r>
              <a:rPr lang="en-US" sz="1600" b="0">
                <a:highlight>
                  <a:srgbClr val="00FFFF"/>
                </a:highlight>
              </a:rPr>
              <a:t>interest</a:t>
            </a:r>
            <a:r>
              <a:rPr lang="en-US" sz="1600" b="0"/>
              <a:t> shall be added to such taxes at </a:t>
            </a:r>
            <a:r>
              <a:rPr lang="en-US" sz="1600" b="0">
                <a:highlight>
                  <a:srgbClr val="00FFFF"/>
                </a:highlight>
              </a:rPr>
              <a:t>12 percent per year</a:t>
            </a:r>
            <a:r>
              <a:rPr lang="en-US" sz="1600" b="0"/>
              <a:t> from the date on which such taxes if originally assessed would have become delinquent if unpaid, to the date on which such taxes when subsequently assessed will become delinquent if unpaid.</a:t>
            </a:r>
          </a:p>
          <a:p>
            <a:pPr marL="274320" indent="-274320">
              <a:spcAft>
                <a:spcPts val="1200"/>
              </a:spcAft>
              <a:buFont typeface="Wingdings" panose="05000000000000000000" pitchFamily="2" charset="2"/>
              <a:buChar char="§"/>
            </a:pPr>
            <a:r>
              <a:rPr lang="en-US" sz="1600"/>
              <a:t>Wis. Stat. § 71.83(1)(a)(1):  </a:t>
            </a:r>
            <a:r>
              <a:rPr lang="en-US" sz="1600" b="0"/>
              <a:t> In case of failure to file any return required under s. 71.03, 71.24, 71.44, or 71.775 on the due date prescribed therefor, including any applicable extension of time for filing, and upon a showing by the department under s. 73.16 (4), there shall be added to the amount required to be shown as tax on the return 5 percent of the amount of the tax if the failure is for not more than one month, with an additional 5 percent </a:t>
            </a:r>
            <a:r>
              <a:rPr lang="en-US" sz="1600" b="0">
                <a:solidFill>
                  <a:schemeClr val="tx1"/>
                </a:solidFill>
              </a:rPr>
              <a:t>for</a:t>
            </a:r>
            <a:r>
              <a:rPr lang="en-US" sz="1600" b="0"/>
              <a:t> each additional month or fraction thereof during which the failure continues, not exceeding </a:t>
            </a:r>
            <a:r>
              <a:rPr lang="en-US" sz="1600" b="0">
                <a:solidFill>
                  <a:srgbClr val="422F20"/>
                </a:solidFill>
                <a:highlight>
                  <a:srgbClr val="00FF00"/>
                </a:highlight>
              </a:rPr>
              <a:t>25</a:t>
            </a:r>
            <a:r>
              <a:rPr lang="en-US" sz="1600" b="0">
                <a:highlight>
                  <a:srgbClr val="00FF00"/>
                </a:highlight>
              </a:rPr>
              <a:t> percent in the aggregate.</a:t>
            </a:r>
          </a:p>
          <a:p>
            <a:pPr marL="274320" indent="-274320">
              <a:spcAft>
                <a:spcPts val="1200"/>
              </a:spcAft>
              <a:buFont typeface="Wingdings" panose="05000000000000000000" pitchFamily="2" charset="2"/>
              <a:buChar char="§"/>
            </a:pPr>
            <a:r>
              <a:rPr lang="en-US" sz="1600"/>
              <a:t>Wis. Stat. § 71.83(1)(b)(1): …</a:t>
            </a:r>
            <a:r>
              <a:rPr lang="en-US" sz="1600" b="0"/>
              <a:t>any person making an incorrect, or failing to make a, report… to defeat or evade the income or franchise tax assessment required by law, shall have added to the tax an amount equal to </a:t>
            </a:r>
            <a:r>
              <a:rPr lang="en-US" sz="1600" b="0">
                <a:highlight>
                  <a:srgbClr val="FF0000"/>
                </a:highlight>
              </a:rPr>
              <a:t>100 percent of the tax on the entire underpayment.</a:t>
            </a:r>
          </a:p>
          <a:p>
            <a:pPr marL="731520" lvl="1" indent="-274320">
              <a:spcAft>
                <a:spcPts val="1200"/>
              </a:spcAft>
              <a:buFont typeface="Wingdings" panose="05000000000000000000" pitchFamily="2" charset="2"/>
              <a:buChar char="§"/>
            </a:pPr>
            <a:endParaRPr lang="en-US" sz="1500" b="0"/>
          </a:p>
          <a:p>
            <a:pPr marL="274320" indent="-274320">
              <a:spcAft>
                <a:spcPts val="1200"/>
              </a:spcAft>
              <a:buFont typeface="Wingdings" panose="05000000000000000000" pitchFamily="2" charset="2"/>
              <a:buChar char="§"/>
            </a:pPr>
            <a:endParaRPr lang="en-US" sz="1500" b="0"/>
          </a:p>
        </p:txBody>
      </p:sp>
    </p:spTree>
    <p:extLst>
      <p:ext uri="{BB962C8B-B14F-4D97-AF65-F5344CB8AC3E}">
        <p14:creationId xmlns:p14="http://schemas.microsoft.com/office/powerpoint/2010/main" val="9419674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p15="http://schemas.microsoft.com/office/powerpoint/2012/main" xmlns="">
      <p:transition>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1"/>
          </p:nvPr>
        </p:nvSpPr>
        <p:spPr>
          <a:noFill/>
        </p:spPr>
        <p:txBody>
          <a:bodyPr/>
          <a:lstStyle>
            <a:lvl1pPr>
              <a:spcBef>
                <a:spcPts val="600"/>
              </a:spcBef>
              <a:buClr>
                <a:srgbClr val="002D62"/>
              </a:buClr>
              <a:defRPr sz="2800">
                <a:solidFill>
                  <a:srgbClr val="002D62"/>
                </a:solidFill>
                <a:latin typeface="Arial" panose="020B0604020202020204" pitchFamily="34" charset="0"/>
              </a:defRPr>
            </a:lvl1pPr>
            <a:lvl2pPr marL="742950" indent="-285750">
              <a:spcBef>
                <a:spcPts val="600"/>
              </a:spcBef>
              <a:buClr>
                <a:srgbClr val="AA9C8F"/>
              </a:buClr>
              <a:buFont typeface="Arial" panose="020B0604020202020204" pitchFamily="34" charset="0"/>
              <a:defRPr sz="2400">
                <a:solidFill>
                  <a:srgbClr val="002D62"/>
                </a:solidFill>
                <a:latin typeface="Arial" panose="020B0604020202020204" pitchFamily="34" charset="0"/>
              </a:defRPr>
            </a:lvl2pPr>
            <a:lvl3pPr marL="1143000" indent="-228600">
              <a:spcBef>
                <a:spcPts val="600"/>
              </a:spcBef>
              <a:buClr>
                <a:srgbClr val="002D62"/>
              </a:buClr>
              <a:defRPr sz="2000">
                <a:solidFill>
                  <a:srgbClr val="002D62"/>
                </a:solidFill>
                <a:latin typeface="Arial" panose="020B0604020202020204" pitchFamily="34" charset="0"/>
              </a:defRPr>
            </a:lvl3pPr>
            <a:lvl4pPr marL="1600200" indent="-228600">
              <a:spcBef>
                <a:spcPts val="600"/>
              </a:spcBef>
              <a:buClr>
                <a:srgbClr val="AA9C8F"/>
              </a:buClr>
              <a:buFont typeface="Arial" panose="020B0604020202020204" pitchFamily="34" charset="0"/>
              <a:defRPr>
                <a:solidFill>
                  <a:srgbClr val="002D62"/>
                </a:solidFill>
                <a:latin typeface="Arial" panose="020B0604020202020204" pitchFamily="34" charset="0"/>
              </a:defRPr>
            </a:lvl4pPr>
            <a:lvl5pPr marL="2057400" indent="-228600">
              <a:spcBef>
                <a:spcPts val="600"/>
              </a:spcBef>
              <a:buClr>
                <a:srgbClr val="002D62"/>
              </a:buClr>
              <a:defRPr sz="1600">
                <a:solidFill>
                  <a:srgbClr val="002D62"/>
                </a:solidFill>
                <a:latin typeface="Arial" panose="020B0604020202020204" pitchFamily="34" charset="0"/>
              </a:defRPr>
            </a:lvl5pPr>
            <a:lvl6pPr marL="25146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6pPr>
            <a:lvl7pPr marL="29718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7pPr>
            <a:lvl8pPr marL="34290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8pPr>
            <a:lvl9pPr marL="38862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9pPr>
          </a:lstStyle>
          <a:p>
            <a:pPr>
              <a:spcBef>
                <a:spcPct val="0"/>
              </a:spcBef>
              <a:buClrTx/>
            </a:pPr>
            <a:fld id="{66678C7F-0F36-46FE-9BAB-1E6672A0E79B}" type="slidenum">
              <a:rPr lang="en-US" altLang="en-US" sz="1400">
                <a:solidFill>
                  <a:schemeClr val="bg1"/>
                </a:solidFill>
              </a:rPr>
              <a:pPr>
                <a:spcBef>
                  <a:spcPct val="0"/>
                </a:spcBef>
                <a:buClrTx/>
              </a:pPr>
              <a:t>28</a:t>
            </a:fld>
            <a:endParaRPr lang="en-US" altLang="en-US" sz="1400">
              <a:solidFill>
                <a:schemeClr val="bg1"/>
              </a:solidFill>
            </a:endParaRPr>
          </a:p>
        </p:txBody>
      </p:sp>
      <p:sp>
        <p:nvSpPr>
          <p:cNvPr id="4099" name="Rectangle 4"/>
          <p:cNvSpPr>
            <a:spLocks noGrp="1" noChangeArrowheads="1"/>
          </p:cNvSpPr>
          <p:nvPr>
            <p:ph type="title"/>
          </p:nvPr>
        </p:nvSpPr>
        <p:spPr>
          <a:xfrm>
            <a:off x="381000" y="457200"/>
            <a:ext cx="8229600" cy="701675"/>
          </a:xfrm>
        </p:spPr>
        <p:txBody>
          <a:bodyPr/>
          <a:lstStyle/>
          <a:p>
            <a:r>
              <a:rPr lang="en-US" sz="2800"/>
              <a:t>Pitfalls - Challenges to State Taxation of Trusts</a:t>
            </a:r>
          </a:p>
        </p:txBody>
      </p:sp>
      <p:sp>
        <p:nvSpPr>
          <p:cNvPr id="5" name="Rectangle 4"/>
          <p:cNvSpPr/>
          <p:nvPr/>
        </p:nvSpPr>
        <p:spPr>
          <a:xfrm>
            <a:off x="457200" y="1524000"/>
            <a:ext cx="8153400" cy="4616648"/>
          </a:xfrm>
          <a:prstGeom prst="rect">
            <a:avLst/>
          </a:prstGeom>
        </p:spPr>
        <p:txBody>
          <a:bodyPr wrap="square">
            <a:spAutoFit/>
          </a:bodyPr>
          <a:lstStyle/>
          <a:p>
            <a:pPr algn="ctr">
              <a:spcAft>
                <a:spcPts val="1200"/>
              </a:spcAft>
            </a:pPr>
            <a:r>
              <a:rPr lang="en-US" sz="3200" u="sng"/>
              <a:t>Trustee Liability</a:t>
            </a:r>
            <a:endParaRPr lang="en-US" sz="3200"/>
          </a:p>
          <a:p>
            <a:pPr marL="274320" indent="-274320">
              <a:spcAft>
                <a:spcPts val="1200"/>
              </a:spcAft>
              <a:buFont typeface="Wingdings" panose="05000000000000000000" pitchFamily="2" charset="2"/>
              <a:buChar char="§"/>
            </a:pPr>
            <a:r>
              <a:rPr lang="en-US" sz="3200" b="0"/>
              <a:t>If you outsource the fiduciary income tax returns for the Trust and the tax preparer takes the position, is the Trustee off the hook?  </a:t>
            </a:r>
          </a:p>
          <a:p>
            <a:pPr marL="274320" indent="-274320">
              <a:spcAft>
                <a:spcPts val="1200"/>
              </a:spcAft>
              <a:buFont typeface="Wingdings" panose="05000000000000000000" pitchFamily="2" charset="2"/>
              <a:buChar char="§"/>
            </a:pPr>
            <a:r>
              <a:rPr lang="en-US" sz="3200" b="0"/>
              <a:t>What if you do the fiduciary income tax returns in house?</a:t>
            </a:r>
            <a:endParaRPr lang="en-US" sz="3200" b="0">
              <a:highlight>
                <a:srgbClr val="FF0000"/>
              </a:highlight>
            </a:endParaRPr>
          </a:p>
          <a:p>
            <a:pPr marL="731520" lvl="1" indent="-274320">
              <a:spcAft>
                <a:spcPts val="1200"/>
              </a:spcAft>
              <a:buFont typeface="Wingdings" panose="05000000000000000000" pitchFamily="2" charset="2"/>
              <a:buChar char="§"/>
            </a:pPr>
            <a:endParaRPr lang="en-US" sz="1500" b="0"/>
          </a:p>
          <a:p>
            <a:pPr marL="274320" indent="-274320">
              <a:spcAft>
                <a:spcPts val="1200"/>
              </a:spcAft>
              <a:buFont typeface="Wingdings" panose="05000000000000000000" pitchFamily="2" charset="2"/>
              <a:buChar char="§"/>
            </a:pPr>
            <a:endParaRPr lang="en-US" sz="1500" b="0"/>
          </a:p>
        </p:txBody>
      </p:sp>
    </p:spTree>
    <p:extLst>
      <p:ext uri="{BB962C8B-B14F-4D97-AF65-F5344CB8AC3E}">
        <p14:creationId xmlns:p14="http://schemas.microsoft.com/office/powerpoint/2010/main" val="31901239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p15="http://schemas.microsoft.com/office/powerpoint/2012/main" xmlns="">
      <p:transition>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1"/>
          </p:nvPr>
        </p:nvSpPr>
        <p:spPr>
          <a:noFill/>
        </p:spPr>
        <p:txBody>
          <a:bodyPr/>
          <a:lstStyle>
            <a:lvl1pPr>
              <a:spcBef>
                <a:spcPts val="600"/>
              </a:spcBef>
              <a:buClr>
                <a:srgbClr val="002D62"/>
              </a:buClr>
              <a:defRPr sz="2800">
                <a:solidFill>
                  <a:srgbClr val="002D62"/>
                </a:solidFill>
                <a:latin typeface="Arial" panose="020B0604020202020204" pitchFamily="34" charset="0"/>
              </a:defRPr>
            </a:lvl1pPr>
            <a:lvl2pPr marL="742950" indent="-285750">
              <a:spcBef>
                <a:spcPts val="600"/>
              </a:spcBef>
              <a:buClr>
                <a:srgbClr val="AA9C8F"/>
              </a:buClr>
              <a:buFont typeface="Arial" panose="020B0604020202020204" pitchFamily="34" charset="0"/>
              <a:defRPr sz="2400">
                <a:solidFill>
                  <a:srgbClr val="002D62"/>
                </a:solidFill>
                <a:latin typeface="Arial" panose="020B0604020202020204" pitchFamily="34" charset="0"/>
              </a:defRPr>
            </a:lvl2pPr>
            <a:lvl3pPr marL="1143000" indent="-228600">
              <a:spcBef>
                <a:spcPts val="600"/>
              </a:spcBef>
              <a:buClr>
                <a:srgbClr val="002D62"/>
              </a:buClr>
              <a:defRPr sz="2000">
                <a:solidFill>
                  <a:srgbClr val="002D62"/>
                </a:solidFill>
                <a:latin typeface="Arial" panose="020B0604020202020204" pitchFamily="34" charset="0"/>
              </a:defRPr>
            </a:lvl3pPr>
            <a:lvl4pPr marL="1600200" indent="-228600">
              <a:spcBef>
                <a:spcPts val="600"/>
              </a:spcBef>
              <a:buClr>
                <a:srgbClr val="AA9C8F"/>
              </a:buClr>
              <a:buFont typeface="Arial" panose="020B0604020202020204" pitchFamily="34" charset="0"/>
              <a:defRPr>
                <a:solidFill>
                  <a:srgbClr val="002D62"/>
                </a:solidFill>
                <a:latin typeface="Arial" panose="020B0604020202020204" pitchFamily="34" charset="0"/>
              </a:defRPr>
            </a:lvl4pPr>
            <a:lvl5pPr marL="2057400" indent="-228600">
              <a:spcBef>
                <a:spcPts val="600"/>
              </a:spcBef>
              <a:buClr>
                <a:srgbClr val="002D62"/>
              </a:buClr>
              <a:defRPr sz="1600">
                <a:solidFill>
                  <a:srgbClr val="002D62"/>
                </a:solidFill>
                <a:latin typeface="Arial" panose="020B0604020202020204" pitchFamily="34" charset="0"/>
              </a:defRPr>
            </a:lvl5pPr>
            <a:lvl6pPr marL="25146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6pPr>
            <a:lvl7pPr marL="29718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7pPr>
            <a:lvl8pPr marL="34290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8pPr>
            <a:lvl9pPr marL="38862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9pPr>
          </a:lstStyle>
          <a:p>
            <a:pPr>
              <a:spcBef>
                <a:spcPct val="0"/>
              </a:spcBef>
              <a:buClrTx/>
            </a:pPr>
            <a:fld id="{66678C7F-0F36-46FE-9BAB-1E6672A0E79B}" type="slidenum">
              <a:rPr lang="en-US" altLang="en-US" sz="1400">
                <a:solidFill>
                  <a:schemeClr val="bg1"/>
                </a:solidFill>
              </a:rPr>
              <a:pPr>
                <a:spcBef>
                  <a:spcPct val="0"/>
                </a:spcBef>
                <a:buClrTx/>
              </a:pPr>
              <a:t>29</a:t>
            </a:fld>
            <a:endParaRPr lang="en-US" altLang="en-US" sz="1400">
              <a:solidFill>
                <a:schemeClr val="bg1"/>
              </a:solidFill>
            </a:endParaRPr>
          </a:p>
        </p:txBody>
      </p:sp>
      <p:sp>
        <p:nvSpPr>
          <p:cNvPr id="4099" name="Rectangle 4"/>
          <p:cNvSpPr>
            <a:spLocks noGrp="1" noChangeArrowheads="1"/>
          </p:cNvSpPr>
          <p:nvPr>
            <p:ph type="title"/>
          </p:nvPr>
        </p:nvSpPr>
        <p:spPr>
          <a:xfrm>
            <a:off x="381000" y="457200"/>
            <a:ext cx="8229600" cy="701675"/>
          </a:xfrm>
        </p:spPr>
        <p:txBody>
          <a:bodyPr/>
          <a:lstStyle/>
          <a:p>
            <a:pPr eaLnBrk="1" hangingPunct="1"/>
            <a:r>
              <a:rPr lang="en-US" altLang="en-US" sz="2500"/>
              <a:t>Tips and Trends – What are we Seeing out There?</a:t>
            </a:r>
          </a:p>
        </p:txBody>
      </p:sp>
      <p:sp>
        <p:nvSpPr>
          <p:cNvPr id="5" name="Rectangle 4"/>
          <p:cNvSpPr/>
          <p:nvPr/>
        </p:nvSpPr>
        <p:spPr>
          <a:xfrm>
            <a:off x="304800" y="1524000"/>
            <a:ext cx="8686800" cy="4893647"/>
          </a:xfrm>
          <a:prstGeom prst="rect">
            <a:avLst/>
          </a:prstGeom>
        </p:spPr>
        <p:txBody>
          <a:bodyPr wrap="square">
            <a:spAutoFit/>
          </a:bodyPr>
          <a:lstStyle/>
          <a:p>
            <a:pPr algn="ctr">
              <a:spcAft>
                <a:spcPts val="1200"/>
              </a:spcAft>
            </a:pPr>
            <a:r>
              <a:rPr lang="en-US" sz="3200" u="sng"/>
              <a:t>Pre-1999 Wisconsin Trusts</a:t>
            </a:r>
          </a:p>
          <a:p>
            <a:pPr marL="274320" indent="-274320">
              <a:spcAft>
                <a:spcPts val="1200"/>
              </a:spcAft>
              <a:buFont typeface="Wingdings" panose="05000000000000000000" pitchFamily="2" charset="2"/>
              <a:buChar char="§"/>
            </a:pPr>
            <a:r>
              <a:rPr lang="en-US" sz="2400" b="0"/>
              <a:t>Since they are only taxed in Wisconsin if they are being administered in Wisconsin, if you can move the administration out of state you can eliminate Wisconsin state income tax. </a:t>
            </a:r>
          </a:p>
          <a:p>
            <a:pPr marL="274320" indent="-274320">
              <a:spcAft>
                <a:spcPts val="1200"/>
              </a:spcAft>
              <a:buFont typeface="Wingdings" panose="05000000000000000000" pitchFamily="2" charset="2"/>
              <a:buChar char="§"/>
            </a:pPr>
            <a:r>
              <a:rPr lang="en-US" sz="2400" b="0"/>
              <a:t>Options to “administer” out of state – depends on whether you are state-chartered or hold a national charter</a:t>
            </a:r>
          </a:p>
          <a:p>
            <a:pPr marL="274320" indent="-274320">
              <a:spcAft>
                <a:spcPts val="1200"/>
              </a:spcAft>
              <a:buFont typeface="Wingdings" panose="05000000000000000000" pitchFamily="2" charset="2"/>
              <a:buChar char="§"/>
            </a:pPr>
            <a:r>
              <a:rPr lang="en-US" sz="2400" b="0"/>
              <a:t>What happens if you have a pre-1999 pot trust and it divides after 1999?  What date do you use for the new sub-trusts for purposes of the Wisconsin Statutes?</a:t>
            </a:r>
          </a:p>
          <a:p>
            <a:pPr marL="274320" indent="-274320">
              <a:spcAft>
                <a:spcPts val="1200"/>
              </a:spcAft>
              <a:buFont typeface="Wingdings" panose="05000000000000000000" pitchFamily="2" charset="2"/>
              <a:buChar char="§"/>
            </a:pPr>
            <a:endParaRPr lang="en-US" sz="2400" b="0"/>
          </a:p>
        </p:txBody>
      </p:sp>
    </p:spTree>
    <p:extLst>
      <p:ext uri="{BB962C8B-B14F-4D97-AF65-F5344CB8AC3E}">
        <p14:creationId xmlns:p14="http://schemas.microsoft.com/office/powerpoint/2010/main" val="37510714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p15="http://schemas.microsoft.com/office/powerpoint/2012/main"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1"/>
          </p:nvPr>
        </p:nvSpPr>
        <p:spPr>
          <a:noFill/>
        </p:spPr>
        <p:txBody>
          <a:bodyPr/>
          <a:lstStyle>
            <a:lvl1pPr>
              <a:spcBef>
                <a:spcPts val="600"/>
              </a:spcBef>
              <a:buClr>
                <a:srgbClr val="002D62"/>
              </a:buClr>
              <a:defRPr sz="2800">
                <a:solidFill>
                  <a:srgbClr val="002D62"/>
                </a:solidFill>
                <a:latin typeface="Arial" panose="020B0604020202020204" pitchFamily="34" charset="0"/>
              </a:defRPr>
            </a:lvl1pPr>
            <a:lvl2pPr marL="742950" indent="-285750">
              <a:spcBef>
                <a:spcPts val="600"/>
              </a:spcBef>
              <a:buClr>
                <a:srgbClr val="AA9C8F"/>
              </a:buClr>
              <a:buFont typeface="Arial" panose="020B0604020202020204" pitchFamily="34" charset="0"/>
              <a:defRPr sz="2400">
                <a:solidFill>
                  <a:srgbClr val="002D62"/>
                </a:solidFill>
                <a:latin typeface="Arial" panose="020B0604020202020204" pitchFamily="34" charset="0"/>
              </a:defRPr>
            </a:lvl2pPr>
            <a:lvl3pPr marL="1143000" indent="-228600">
              <a:spcBef>
                <a:spcPts val="600"/>
              </a:spcBef>
              <a:buClr>
                <a:srgbClr val="002D62"/>
              </a:buClr>
              <a:defRPr sz="2000">
                <a:solidFill>
                  <a:srgbClr val="002D62"/>
                </a:solidFill>
                <a:latin typeface="Arial" panose="020B0604020202020204" pitchFamily="34" charset="0"/>
              </a:defRPr>
            </a:lvl3pPr>
            <a:lvl4pPr marL="1600200" indent="-228600">
              <a:spcBef>
                <a:spcPts val="600"/>
              </a:spcBef>
              <a:buClr>
                <a:srgbClr val="AA9C8F"/>
              </a:buClr>
              <a:buFont typeface="Arial" panose="020B0604020202020204" pitchFamily="34" charset="0"/>
              <a:defRPr>
                <a:solidFill>
                  <a:srgbClr val="002D62"/>
                </a:solidFill>
                <a:latin typeface="Arial" panose="020B0604020202020204" pitchFamily="34" charset="0"/>
              </a:defRPr>
            </a:lvl4pPr>
            <a:lvl5pPr marL="2057400" indent="-228600">
              <a:spcBef>
                <a:spcPts val="600"/>
              </a:spcBef>
              <a:buClr>
                <a:srgbClr val="002D62"/>
              </a:buClr>
              <a:defRPr sz="1600">
                <a:solidFill>
                  <a:srgbClr val="002D62"/>
                </a:solidFill>
                <a:latin typeface="Arial" panose="020B0604020202020204" pitchFamily="34" charset="0"/>
              </a:defRPr>
            </a:lvl5pPr>
            <a:lvl6pPr marL="25146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6pPr>
            <a:lvl7pPr marL="29718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7pPr>
            <a:lvl8pPr marL="34290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8pPr>
            <a:lvl9pPr marL="38862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9pPr>
          </a:lstStyle>
          <a:p>
            <a:pPr>
              <a:spcBef>
                <a:spcPct val="0"/>
              </a:spcBef>
              <a:buClrTx/>
            </a:pPr>
            <a:fld id="{66678C7F-0F36-46FE-9BAB-1E6672A0E79B}" type="slidenum">
              <a:rPr lang="en-US" altLang="en-US" sz="1400">
                <a:solidFill>
                  <a:schemeClr val="bg1"/>
                </a:solidFill>
              </a:rPr>
              <a:pPr>
                <a:spcBef>
                  <a:spcPct val="0"/>
                </a:spcBef>
                <a:buClrTx/>
              </a:pPr>
              <a:t>3</a:t>
            </a:fld>
            <a:endParaRPr lang="en-US" altLang="en-US" sz="1400">
              <a:solidFill>
                <a:schemeClr val="bg1"/>
              </a:solidFill>
            </a:endParaRPr>
          </a:p>
        </p:txBody>
      </p:sp>
      <p:sp>
        <p:nvSpPr>
          <p:cNvPr id="4099" name="Rectangle 4"/>
          <p:cNvSpPr>
            <a:spLocks noGrp="1" noChangeArrowheads="1"/>
          </p:cNvSpPr>
          <p:nvPr>
            <p:ph type="title"/>
          </p:nvPr>
        </p:nvSpPr>
        <p:spPr>
          <a:xfrm>
            <a:off x="381000" y="457200"/>
            <a:ext cx="8229600" cy="701675"/>
          </a:xfrm>
        </p:spPr>
        <p:txBody>
          <a:bodyPr/>
          <a:lstStyle/>
          <a:p>
            <a:pPr eaLnBrk="1" hangingPunct="1"/>
            <a:r>
              <a:rPr lang="en-US" altLang="en-US" sz="3000"/>
              <a:t>Fiduciary Income Tax Basics</a:t>
            </a:r>
          </a:p>
        </p:txBody>
      </p:sp>
      <p:sp>
        <p:nvSpPr>
          <p:cNvPr id="5" name="Rectangle 4"/>
          <p:cNvSpPr/>
          <p:nvPr/>
        </p:nvSpPr>
        <p:spPr>
          <a:xfrm>
            <a:off x="457200" y="1524000"/>
            <a:ext cx="8153400" cy="6586418"/>
          </a:xfrm>
          <a:prstGeom prst="rect">
            <a:avLst/>
          </a:prstGeom>
        </p:spPr>
        <p:txBody>
          <a:bodyPr wrap="square">
            <a:spAutoFit/>
          </a:bodyPr>
          <a:lstStyle/>
          <a:p>
            <a:pPr marL="274320" indent="-274320">
              <a:spcAft>
                <a:spcPts val="1200"/>
              </a:spcAft>
              <a:buFont typeface="Wingdings" panose="05000000000000000000" pitchFamily="2" charset="2"/>
              <a:buChar char="§"/>
            </a:pPr>
            <a:r>
              <a:rPr lang="en-US" sz="2000" b="0"/>
              <a:t>Types of Trusts	</a:t>
            </a:r>
          </a:p>
          <a:p>
            <a:pPr marL="548640" lvl="2" indent="-274320">
              <a:spcAft>
                <a:spcPts val="1200"/>
              </a:spcAft>
              <a:buFont typeface="Arial" panose="020B0604020202020204" pitchFamily="34" charset="0"/>
              <a:buChar char="‒"/>
            </a:pPr>
            <a:r>
              <a:rPr lang="en-US" sz="1800" b="0"/>
              <a:t>Non-Grantor Trust</a:t>
            </a:r>
          </a:p>
          <a:p>
            <a:pPr marL="1074420" lvl="3" indent="-342900">
              <a:spcAft>
                <a:spcPts val="1200"/>
              </a:spcAft>
              <a:buFont typeface="Arial" panose="020B0604020202020204" pitchFamily="34" charset="0"/>
              <a:buChar char="•"/>
            </a:pPr>
            <a:r>
              <a:rPr lang="en-US" sz="1600" b="0"/>
              <a:t>Separate taxpayer, but may pass through income to beneficiar(ies)</a:t>
            </a:r>
          </a:p>
          <a:p>
            <a:pPr marL="1074420" lvl="3" indent="-342900">
              <a:spcAft>
                <a:spcPts val="1200"/>
              </a:spcAft>
              <a:buFont typeface="Arial" panose="020B0604020202020204" pitchFamily="34" charset="0"/>
              <a:buChar char="•"/>
            </a:pPr>
            <a:r>
              <a:rPr lang="en-US" sz="1600" b="0"/>
              <a:t>Simple Trust: Trustee is required to distribute all of the trust income to the beneficiary or beneficiaries on an annual basis</a:t>
            </a:r>
          </a:p>
          <a:p>
            <a:pPr marL="1074420" lvl="3" indent="-342900">
              <a:spcAft>
                <a:spcPts val="1200"/>
              </a:spcAft>
              <a:buFont typeface="Arial" panose="020B0604020202020204" pitchFamily="34" charset="0"/>
              <a:buChar char="•"/>
            </a:pPr>
            <a:r>
              <a:rPr lang="en-US" sz="1600" b="0"/>
              <a:t>Complex Trust: Trustee has discretion to distribute all or a portion of its income to the beneficiary or beneficiaries</a:t>
            </a:r>
          </a:p>
          <a:p>
            <a:pPr marL="548640" lvl="2" indent="-274320">
              <a:spcAft>
                <a:spcPts val="1200"/>
              </a:spcAft>
              <a:buFont typeface="Arial" panose="020B0604020202020204" pitchFamily="34" charset="0"/>
              <a:buChar char="‒"/>
            </a:pPr>
            <a:r>
              <a:rPr lang="en-US" sz="1800" b="0"/>
              <a:t>Grantor Trust</a:t>
            </a:r>
          </a:p>
          <a:p>
            <a:pPr marL="1074420" lvl="3" indent="-342900">
              <a:spcAft>
                <a:spcPts val="1200"/>
              </a:spcAft>
              <a:buFont typeface="Arial" panose="020B0604020202020204" pitchFamily="34" charset="0"/>
              <a:buChar char="•"/>
            </a:pPr>
            <a:r>
              <a:rPr lang="en-US" sz="1600" b="0"/>
              <a:t>Ignored for income tax purposes</a:t>
            </a:r>
          </a:p>
          <a:p>
            <a:pPr marL="1074420" lvl="3" indent="-342900">
              <a:spcAft>
                <a:spcPts val="1200"/>
              </a:spcAft>
              <a:buFont typeface="Arial" panose="020B0604020202020204" pitchFamily="34" charset="0"/>
              <a:buChar char="•"/>
            </a:pPr>
            <a:r>
              <a:rPr lang="en-US" sz="1600" b="0"/>
              <a:t>All of the income, deductions and credits are reported on the Grantor’s income tax return</a:t>
            </a:r>
          </a:p>
          <a:p>
            <a:pPr marL="1074420" lvl="3" indent="-342900">
              <a:spcAft>
                <a:spcPts val="1200"/>
              </a:spcAft>
              <a:buFont typeface="Arial" panose="020B0604020202020204" pitchFamily="34" charset="0"/>
              <a:buChar char="•"/>
            </a:pPr>
            <a:r>
              <a:rPr lang="en-US" sz="1600" b="0"/>
              <a:t>Transactions between a Grantor Trust and the Grantor have no income</a:t>
            </a:r>
            <a:br>
              <a:rPr lang="en-US" sz="1600" b="0"/>
            </a:br>
            <a:r>
              <a:rPr lang="en-US" sz="1600" b="0"/>
              <a:t>tax effect</a:t>
            </a:r>
          </a:p>
          <a:p>
            <a:pPr marL="617220" lvl="2" indent="-342900">
              <a:spcAft>
                <a:spcPts val="1200"/>
              </a:spcAft>
              <a:buFont typeface="Arial" panose="020B0604020202020204" pitchFamily="34" charset="0"/>
              <a:buChar char="•"/>
            </a:pPr>
            <a:endParaRPr lang="en-US" sz="1600" b="0"/>
          </a:p>
          <a:p>
            <a:pPr marL="548640" lvl="2" indent="-274320">
              <a:spcAft>
                <a:spcPts val="1200"/>
              </a:spcAft>
              <a:buFont typeface="Arial" panose="020B0604020202020204" pitchFamily="34" charset="0"/>
              <a:buChar char="‒"/>
            </a:pPr>
            <a:endParaRPr lang="en-US" sz="2000" b="0"/>
          </a:p>
          <a:p>
            <a:pPr marL="548640" lvl="2" indent="-274320">
              <a:spcAft>
                <a:spcPts val="1200"/>
              </a:spcAft>
              <a:buFont typeface="Arial" panose="020B0604020202020204" pitchFamily="34" charset="0"/>
              <a:buChar char="‒"/>
            </a:pPr>
            <a:endParaRPr lang="en-US" sz="2000" b="0"/>
          </a:p>
          <a:p>
            <a:pPr marL="274320" lvl="2">
              <a:spcAft>
                <a:spcPts val="1200"/>
              </a:spcAft>
            </a:pPr>
            <a:endParaRPr lang="en-US" sz="2000" b="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p15="http://schemas.microsoft.com/office/powerpoint/2012/main" xmlns="">
      <p:transition>
        <p:cu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1"/>
          </p:nvPr>
        </p:nvSpPr>
        <p:spPr>
          <a:noFill/>
        </p:spPr>
        <p:txBody>
          <a:bodyPr/>
          <a:lstStyle>
            <a:lvl1pPr>
              <a:spcBef>
                <a:spcPts val="600"/>
              </a:spcBef>
              <a:buClr>
                <a:srgbClr val="002D62"/>
              </a:buClr>
              <a:defRPr sz="2800">
                <a:solidFill>
                  <a:srgbClr val="002D62"/>
                </a:solidFill>
                <a:latin typeface="Arial" panose="020B0604020202020204" pitchFamily="34" charset="0"/>
              </a:defRPr>
            </a:lvl1pPr>
            <a:lvl2pPr marL="742950" indent="-285750">
              <a:spcBef>
                <a:spcPts val="600"/>
              </a:spcBef>
              <a:buClr>
                <a:srgbClr val="AA9C8F"/>
              </a:buClr>
              <a:buFont typeface="Arial" panose="020B0604020202020204" pitchFamily="34" charset="0"/>
              <a:defRPr sz="2400">
                <a:solidFill>
                  <a:srgbClr val="002D62"/>
                </a:solidFill>
                <a:latin typeface="Arial" panose="020B0604020202020204" pitchFamily="34" charset="0"/>
              </a:defRPr>
            </a:lvl2pPr>
            <a:lvl3pPr marL="1143000" indent="-228600">
              <a:spcBef>
                <a:spcPts val="600"/>
              </a:spcBef>
              <a:buClr>
                <a:srgbClr val="002D62"/>
              </a:buClr>
              <a:defRPr sz="2000">
                <a:solidFill>
                  <a:srgbClr val="002D62"/>
                </a:solidFill>
                <a:latin typeface="Arial" panose="020B0604020202020204" pitchFamily="34" charset="0"/>
              </a:defRPr>
            </a:lvl3pPr>
            <a:lvl4pPr marL="1600200" indent="-228600">
              <a:spcBef>
                <a:spcPts val="600"/>
              </a:spcBef>
              <a:buClr>
                <a:srgbClr val="AA9C8F"/>
              </a:buClr>
              <a:buFont typeface="Arial" panose="020B0604020202020204" pitchFamily="34" charset="0"/>
              <a:defRPr>
                <a:solidFill>
                  <a:srgbClr val="002D62"/>
                </a:solidFill>
                <a:latin typeface="Arial" panose="020B0604020202020204" pitchFamily="34" charset="0"/>
              </a:defRPr>
            </a:lvl4pPr>
            <a:lvl5pPr marL="2057400" indent="-228600">
              <a:spcBef>
                <a:spcPts val="600"/>
              </a:spcBef>
              <a:buClr>
                <a:srgbClr val="002D62"/>
              </a:buClr>
              <a:defRPr sz="1600">
                <a:solidFill>
                  <a:srgbClr val="002D62"/>
                </a:solidFill>
                <a:latin typeface="Arial" panose="020B0604020202020204" pitchFamily="34" charset="0"/>
              </a:defRPr>
            </a:lvl5pPr>
            <a:lvl6pPr marL="25146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6pPr>
            <a:lvl7pPr marL="29718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7pPr>
            <a:lvl8pPr marL="34290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8pPr>
            <a:lvl9pPr marL="38862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9pPr>
          </a:lstStyle>
          <a:p>
            <a:pPr>
              <a:spcBef>
                <a:spcPct val="0"/>
              </a:spcBef>
              <a:buClrTx/>
            </a:pPr>
            <a:fld id="{66678C7F-0F36-46FE-9BAB-1E6672A0E79B}" type="slidenum">
              <a:rPr lang="en-US" altLang="en-US" sz="1400">
                <a:solidFill>
                  <a:schemeClr val="bg1"/>
                </a:solidFill>
              </a:rPr>
              <a:pPr>
                <a:spcBef>
                  <a:spcPct val="0"/>
                </a:spcBef>
                <a:buClrTx/>
              </a:pPr>
              <a:t>30</a:t>
            </a:fld>
            <a:endParaRPr lang="en-US" altLang="en-US" sz="1400">
              <a:solidFill>
                <a:schemeClr val="bg1"/>
              </a:solidFill>
            </a:endParaRPr>
          </a:p>
        </p:txBody>
      </p:sp>
      <p:sp>
        <p:nvSpPr>
          <p:cNvPr id="4099" name="Rectangle 4"/>
          <p:cNvSpPr>
            <a:spLocks noGrp="1" noChangeArrowheads="1"/>
          </p:cNvSpPr>
          <p:nvPr>
            <p:ph type="title"/>
          </p:nvPr>
        </p:nvSpPr>
        <p:spPr>
          <a:xfrm>
            <a:off x="381000" y="457200"/>
            <a:ext cx="8229600" cy="701675"/>
          </a:xfrm>
        </p:spPr>
        <p:txBody>
          <a:bodyPr/>
          <a:lstStyle/>
          <a:p>
            <a:pPr eaLnBrk="1" hangingPunct="1"/>
            <a:r>
              <a:rPr lang="en-US" altLang="en-US" sz="2500"/>
              <a:t>Tips and Trends – What are we Seeing out There?</a:t>
            </a:r>
          </a:p>
        </p:txBody>
      </p:sp>
      <p:sp>
        <p:nvSpPr>
          <p:cNvPr id="5" name="Rectangle 4"/>
          <p:cNvSpPr/>
          <p:nvPr/>
        </p:nvSpPr>
        <p:spPr>
          <a:xfrm>
            <a:off x="304800" y="1524000"/>
            <a:ext cx="8686800" cy="4801314"/>
          </a:xfrm>
          <a:prstGeom prst="rect">
            <a:avLst/>
          </a:prstGeom>
        </p:spPr>
        <p:txBody>
          <a:bodyPr wrap="square">
            <a:spAutoFit/>
          </a:bodyPr>
          <a:lstStyle/>
          <a:p>
            <a:pPr algn="ctr">
              <a:spcAft>
                <a:spcPts val="1200"/>
              </a:spcAft>
            </a:pPr>
            <a:r>
              <a:rPr lang="en-US" sz="3200" u="sng"/>
              <a:t>What about Grantor Trusts?</a:t>
            </a:r>
          </a:p>
          <a:p>
            <a:pPr marL="274320" indent="-274320">
              <a:spcAft>
                <a:spcPts val="1200"/>
              </a:spcAft>
              <a:buFont typeface="Wingdings" panose="05000000000000000000" pitchFamily="2" charset="2"/>
              <a:buChar char="§"/>
            </a:pPr>
            <a:r>
              <a:rPr lang="en-US" sz="1800" b="0"/>
              <a:t>Grantor Trusts can avoid state income taxation if the Grantor moves to a non-taxable state</a:t>
            </a:r>
          </a:p>
          <a:p>
            <a:pPr marL="274320" indent="-274320">
              <a:spcAft>
                <a:spcPts val="1200"/>
              </a:spcAft>
              <a:buFont typeface="Wingdings" panose="05000000000000000000" pitchFamily="2" charset="2"/>
              <a:buChar char="§"/>
            </a:pPr>
            <a:r>
              <a:rPr lang="en-US" sz="1800" b="0"/>
              <a:t>What happens if the Grantor wants to turn off the Grantor Trust status or dies eliminating Grantor Trust status?</a:t>
            </a:r>
          </a:p>
          <a:p>
            <a:pPr marL="731520" lvl="1" indent="-274320">
              <a:spcAft>
                <a:spcPts val="1200"/>
              </a:spcAft>
              <a:buFont typeface="Wingdings" panose="05000000000000000000" pitchFamily="2" charset="2"/>
              <a:buChar char="§"/>
            </a:pPr>
            <a:r>
              <a:rPr lang="en-US" sz="1800"/>
              <a:t>Wisconsin: </a:t>
            </a:r>
            <a:r>
              <a:rPr lang="en-US" sz="1800" b="0"/>
              <a:t>Wisconsin resident Trust if the Trust was funded by a Wisconsin resident and became irrevocable on or after October 29, 1999</a:t>
            </a:r>
          </a:p>
          <a:p>
            <a:pPr marL="731520" lvl="1" indent="-274320">
              <a:spcAft>
                <a:spcPts val="1200"/>
              </a:spcAft>
              <a:buFont typeface="Wingdings" panose="05000000000000000000" pitchFamily="2" charset="2"/>
              <a:buChar char="§"/>
            </a:pPr>
            <a:r>
              <a:rPr lang="en-US" sz="1800"/>
              <a:t>Illinois</a:t>
            </a:r>
            <a:r>
              <a:rPr lang="en-US" sz="1800" b="0"/>
              <a:t>: Resident means an irrevocable trust, whose grantor was domiciled in Illinois at the time the trust became irrevocable. </a:t>
            </a:r>
            <a:r>
              <a:rPr lang="en-US" sz="1800" b="0">
                <a:highlight>
                  <a:srgbClr val="00FFFF"/>
                </a:highlight>
              </a:rPr>
              <a:t>For purposes of this definition, a trust is irrevocable to the extent that the grantor is </a:t>
            </a:r>
            <a:r>
              <a:rPr lang="en-US" sz="1800" u="sng">
                <a:highlight>
                  <a:srgbClr val="00FFFF"/>
                </a:highlight>
              </a:rPr>
              <a:t>not</a:t>
            </a:r>
            <a:r>
              <a:rPr lang="en-US" sz="1800" b="0">
                <a:highlight>
                  <a:srgbClr val="00FFFF"/>
                </a:highlight>
              </a:rPr>
              <a:t> treated as the owner of the trust under IRC Sections 671 through 678</a:t>
            </a:r>
            <a:r>
              <a:rPr lang="en-US" sz="1800" b="0"/>
              <a:t>. </a:t>
            </a:r>
          </a:p>
          <a:p>
            <a:pPr marL="274320" indent="-274320">
              <a:spcAft>
                <a:spcPts val="1200"/>
              </a:spcAft>
              <a:buFont typeface="Wingdings" panose="05000000000000000000" pitchFamily="2" charset="2"/>
              <a:buChar char="§"/>
            </a:pPr>
            <a:r>
              <a:rPr lang="en-US" sz="1800" b="0"/>
              <a:t>So there are interesting opportunities depending upon whether the Grantor is willing to retain Grantor Trust status or based on state law.  </a:t>
            </a:r>
          </a:p>
        </p:txBody>
      </p:sp>
    </p:spTree>
    <p:extLst>
      <p:ext uri="{BB962C8B-B14F-4D97-AF65-F5344CB8AC3E}">
        <p14:creationId xmlns:p14="http://schemas.microsoft.com/office/powerpoint/2010/main" val="36463058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p15="http://schemas.microsoft.com/office/powerpoint/2012/main" xmlns="">
      <p:transition>
        <p:cu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1"/>
          </p:nvPr>
        </p:nvSpPr>
        <p:spPr>
          <a:noFill/>
        </p:spPr>
        <p:txBody>
          <a:bodyPr/>
          <a:lstStyle>
            <a:lvl1pPr>
              <a:spcBef>
                <a:spcPts val="600"/>
              </a:spcBef>
              <a:buClr>
                <a:srgbClr val="002D62"/>
              </a:buClr>
              <a:defRPr sz="2800">
                <a:solidFill>
                  <a:srgbClr val="002D62"/>
                </a:solidFill>
                <a:latin typeface="Arial" panose="020B0604020202020204" pitchFamily="34" charset="0"/>
              </a:defRPr>
            </a:lvl1pPr>
            <a:lvl2pPr marL="742950" indent="-285750">
              <a:spcBef>
                <a:spcPts val="600"/>
              </a:spcBef>
              <a:buClr>
                <a:srgbClr val="AA9C8F"/>
              </a:buClr>
              <a:buFont typeface="Arial" panose="020B0604020202020204" pitchFamily="34" charset="0"/>
              <a:defRPr sz="2400">
                <a:solidFill>
                  <a:srgbClr val="002D62"/>
                </a:solidFill>
                <a:latin typeface="Arial" panose="020B0604020202020204" pitchFamily="34" charset="0"/>
              </a:defRPr>
            </a:lvl2pPr>
            <a:lvl3pPr marL="1143000" indent="-228600">
              <a:spcBef>
                <a:spcPts val="600"/>
              </a:spcBef>
              <a:buClr>
                <a:srgbClr val="002D62"/>
              </a:buClr>
              <a:defRPr sz="2000">
                <a:solidFill>
                  <a:srgbClr val="002D62"/>
                </a:solidFill>
                <a:latin typeface="Arial" panose="020B0604020202020204" pitchFamily="34" charset="0"/>
              </a:defRPr>
            </a:lvl3pPr>
            <a:lvl4pPr marL="1600200" indent="-228600">
              <a:spcBef>
                <a:spcPts val="600"/>
              </a:spcBef>
              <a:buClr>
                <a:srgbClr val="AA9C8F"/>
              </a:buClr>
              <a:buFont typeface="Arial" panose="020B0604020202020204" pitchFamily="34" charset="0"/>
              <a:defRPr>
                <a:solidFill>
                  <a:srgbClr val="002D62"/>
                </a:solidFill>
                <a:latin typeface="Arial" panose="020B0604020202020204" pitchFamily="34" charset="0"/>
              </a:defRPr>
            </a:lvl4pPr>
            <a:lvl5pPr marL="2057400" indent="-228600">
              <a:spcBef>
                <a:spcPts val="600"/>
              </a:spcBef>
              <a:buClr>
                <a:srgbClr val="002D62"/>
              </a:buClr>
              <a:defRPr sz="1600">
                <a:solidFill>
                  <a:srgbClr val="002D62"/>
                </a:solidFill>
                <a:latin typeface="Arial" panose="020B0604020202020204" pitchFamily="34" charset="0"/>
              </a:defRPr>
            </a:lvl5pPr>
            <a:lvl6pPr marL="25146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6pPr>
            <a:lvl7pPr marL="29718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7pPr>
            <a:lvl8pPr marL="34290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8pPr>
            <a:lvl9pPr marL="38862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9pPr>
          </a:lstStyle>
          <a:p>
            <a:pPr>
              <a:spcBef>
                <a:spcPct val="0"/>
              </a:spcBef>
              <a:buClrTx/>
            </a:pPr>
            <a:fld id="{66678C7F-0F36-46FE-9BAB-1E6672A0E79B}" type="slidenum">
              <a:rPr lang="en-US" altLang="en-US" sz="1400">
                <a:solidFill>
                  <a:schemeClr val="bg1"/>
                </a:solidFill>
              </a:rPr>
              <a:pPr>
                <a:spcBef>
                  <a:spcPct val="0"/>
                </a:spcBef>
                <a:buClrTx/>
              </a:pPr>
              <a:t>31</a:t>
            </a:fld>
            <a:endParaRPr lang="en-US" altLang="en-US" sz="1400">
              <a:solidFill>
                <a:schemeClr val="bg1"/>
              </a:solidFill>
            </a:endParaRPr>
          </a:p>
        </p:txBody>
      </p:sp>
      <p:sp>
        <p:nvSpPr>
          <p:cNvPr id="4099" name="Rectangle 4"/>
          <p:cNvSpPr>
            <a:spLocks noGrp="1" noChangeArrowheads="1"/>
          </p:cNvSpPr>
          <p:nvPr>
            <p:ph type="title"/>
          </p:nvPr>
        </p:nvSpPr>
        <p:spPr>
          <a:xfrm>
            <a:off x="381000" y="457200"/>
            <a:ext cx="8229600" cy="701675"/>
          </a:xfrm>
        </p:spPr>
        <p:txBody>
          <a:bodyPr/>
          <a:lstStyle/>
          <a:p>
            <a:pPr eaLnBrk="1" hangingPunct="1"/>
            <a:r>
              <a:rPr lang="en-US" altLang="en-US" sz="2500"/>
              <a:t>Tips and Trends – What are we Seeing out There?</a:t>
            </a:r>
          </a:p>
        </p:txBody>
      </p:sp>
      <p:sp>
        <p:nvSpPr>
          <p:cNvPr id="5" name="Rectangle 4"/>
          <p:cNvSpPr/>
          <p:nvPr/>
        </p:nvSpPr>
        <p:spPr>
          <a:xfrm>
            <a:off x="304800" y="1524000"/>
            <a:ext cx="8686800" cy="4801314"/>
          </a:xfrm>
          <a:prstGeom prst="rect">
            <a:avLst/>
          </a:prstGeom>
        </p:spPr>
        <p:txBody>
          <a:bodyPr wrap="square">
            <a:spAutoFit/>
          </a:bodyPr>
          <a:lstStyle/>
          <a:p>
            <a:pPr algn="ctr">
              <a:spcAft>
                <a:spcPts val="1200"/>
              </a:spcAft>
            </a:pPr>
            <a:r>
              <a:rPr lang="en-US" sz="3200" u="sng"/>
              <a:t>What about Decanting?  </a:t>
            </a:r>
          </a:p>
          <a:p>
            <a:pPr marL="274320" indent="-274320">
              <a:spcAft>
                <a:spcPts val="1200"/>
              </a:spcAft>
              <a:buFont typeface="Wingdings" panose="05000000000000000000" pitchFamily="2" charset="2"/>
              <a:buChar char="§"/>
            </a:pPr>
            <a:r>
              <a:rPr lang="en-US" sz="2800" b="0"/>
              <a:t>Example – you have a 2010 Irrevocable Trust established by a grantor who was domiciled in WI in 2010, but now has moved domicile to Florida.  What if the grantor sets up a 2023 Irrevocable Trust while a resident of Florida that is identical to the 2010 Trust and then the Trustee decants the 2010 Trust into the 2023 Trust?</a:t>
            </a:r>
          </a:p>
          <a:p>
            <a:pPr marL="274320" indent="-274320">
              <a:spcAft>
                <a:spcPts val="1200"/>
              </a:spcAft>
              <a:buFont typeface="Wingdings" panose="05000000000000000000" pitchFamily="2" charset="2"/>
              <a:buChar char="§"/>
            </a:pPr>
            <a:endParaRPr lang="en-US" sz="2400" b="0"/>
          </a:p>
          <a:p>
            <a:pPr marL="274320" indent="-274320">
              <a:spcAft>
                <a:spcPts val="1200"/>
              </a:spcAft>
              <a:buFont typeface="Wingdings" panose="05000000000000000000" pitchFamily="2" charset="2"/>
              <a:buChar char="§"/>
            </a:pPr>
            <a:endParaRPr lang="en-US" sz="2400" b="0"/>
          </a:p>
        </p:txBody>
      </p:sp>
    </p:spTree>
    <p:extLst>
      <p:ext uri="{BB962C8B-B14F-4D97-AF65-F5344CB8AC3E}">
        <p14:creationId xmlns:p14="http://schemas.microsoft.com/office/powerpoint/2010/main" val="37744302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p15="http://schemas.microsoft.com/office/powerpoint/2012/main" xmlns="">
      <p:transition>
        <p:cu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1"/>
          </p:nvPr>
        </p:nvSpPr>
        <p:spPr>
          <a:noFill/>
        </p:spPr>
        <p:txBody>
          <a:bodyPr/>
          <a:lstStyle>
            <a:lvl1pPr>
              <a:spcBef>
                <a:spcPts val="600"/>
              </a:spcBef>
              <a:buClr>
                <a:srgbClr val="002D62"/>
              </a:buClr>
              <a:defRPr sz="2800">
                <a:solidFill>
                  <a:srgbClr val="002D62"/>
                </a:solidFill>
                <a:latin typeface="Arial" panose="020B0604020202020204" pitchFamily="34" charset="0"/>
              </a:defRPr>
            </a:lvl1pPr>
            <a:lvl2pPr marL="742950" indent="-285750">
              <a:spcBef>
                <a:spcPts val="600"/>
              </a:spcBef>
              <a:buClr>
                <a:srgbClr val="AA9C8F"/>
              </a:buClr>
              <a:buFont typeface="Arial" panose="020B0604020202020204" pitchFamily="34" charset="0"/>
              <a:defRPr sz="2400">
                <a:solidFill>
                  <a:srgbClr val="002D62"/>
                </a:solidFill>
                <a:latin typeface="Arial" panose="020B0604020202020204" pitchFamily="34" charset="0"/>
              </a:defRPr>
            </a:lvl2pPr>
            <a:lvl3pPr marL="1143000" indent="-228600">
              <a:spcBef>
                <a:spcPts val="600"/>
              </a:spcBef>
              <a:buClr>
                <a:srgbClr val="002D62"/>
              </a:buClr>
              <a:defRPr sz="2000">
                <a:solidFill>
                  <a:srgbClr val="002D62"/>
                </a:solidFill>
                <a:latin typeface="Arial" panose="020B0604020202020204" pitchFamily="34" charset="0"/>
              </a:defRPr>
            </a:lvl3pPr>
            <a:lvl4pPr marL="1600200" indent="-228600">
              <a:spcBef>
                <a:spcPts val="600"/>
              </a:spcBef>
              <a:buClr>
                <a:srgbClr val="AA9C8F"/>
              </a:buClr>
              <a:buFont typeface="Arial" panose="020B0604020202020204" pitchFamily="34" charset="0"/>
              <a:defRPr>
                <a:solidFill>
                  <a:srgbClr val="002D62"/>
                </a:solidFill>
                <a:latin typeface="Arial" panose="020B0604020202020204" pitchFamily="34" charset="0"/>
              </a:defRPr>
            </a:lvl4pPr>
            <a:lvl5pPr marL="2057400" indent="-228600">
              <a:spcBef>
                <a:spcPts val="600"/>
              </a:spcBef>
              <a:buClr>
                <a:srgbClr val="002D62"/>
              </a:buClr>
              <a:defRPr sz="1600">
                <a:solidFill>
                  <a:srgbClr val="002D62"/>
                </a:solidFill>
                <a:latin typeface="Arial" panose="020B0604020202020204" pitchFamily="34" charset="0"/>
              </a:defRPr>
            </a:lvl5pPr>
            <a:lvl6pPr marL="25146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6pPr>
            <a:lvl7pPr marL="29718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7pPr>
            <a:lvl8pPr marL="34290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8pPr>
            <a:lvl9pPr marL="38862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9pPr>
          </a:lstStyle>
          <a:p>
            <a:pPr>
              <a:spcBef>
                <a:spcPct val="0"/>
              </a:spcBef>
              <a:buClrTx/>
            </a:pPr>
            <a:fld id="{66678C7F-0F36-46FE-9BAB-1E6672A0E79B}" type="slidenum">
              <a:rPr lang="en-US" altLang="en-US" sz="1400">
                <a:solidFill>
                  <a:schemeClr val="bg1"/>
                </a:solidFill>
              </a:rPr>
              <a:pPr>
                <a:spcBef>
                  <a:spcPct val="0"/>
                </a:spcBef>
                <a:buClrTx/>
              </a:pPr>
              <a:t>32</a:t>
            </a:fld>
            <a:endParaRPr lang="en-US" altLang="en-US" sz="1400">
              <a:solidFill>
                <a:schemeClr val="bg1"/>
              </a:solidFill>
            </a:endParaRPr>
          </a:p>
        </p:txBody>
      </p:sp>
      <p:sp>
        <p:nvSpPr>
          <p:cNvPr id="4099" name="Rectangle 4"/>
          <p:cNvSpPr>
            <a:spLocks noGrp="1" noChangeArrowheads="1"/>
          </p:cNvSpPr>
          <p:nvPr>
            <p:ph type="title"/>
          </p:nvPr>
        </p:nvSpPr>
        <p:spPr>
          <a:xfrm>
            <a:off x="381000" y="457200"/>
            <a:ext cx="8229600" cy="701675"/>
          </a:xfrm>
        </p:spPr>
        <p:txBody>
          <a:bodyPr/>
          <a:lstStyle/>
          <a:p>
            <a:pPr eaLnBrk="1" hangingPunct="1"/>
            <a:r>
              <a:rPr lang="en-US" altLang="en-US" sz="2500"/>
              <a:t>Tips and Trends – What are we Seeing out There?</a:t>
            </a:r>
          </a:p>
        </p:txBody>
      </p:sp>
      <p:sp>
        <p:nvSpPr>
          <p:cNvPr id="5" name="Rectangle 4"/>
          <p:cNvSpPr/>
          <p:nvPr/>
        </p:nvSpPr>
        <p:spPr>
          <a:xfrm>
            <a:off x="304800" y="1524000"/>
            <a:ext cx="8686800" cy="4093428"/>
          </a:xfrm>
          <a:prstGeom prst="rect">
            <a:avLst/>
          </a:prstGeom>
        </p:spPr>
        <p:txBody>
          <a:bodyPr wrap="square">
            <a:spAutoFit/>
          </a:bodyPr>
          <a:lstStyle/>
          <a:p>
            <a:pPr algn="ctr">
              <a:spcAft>
                <a:spcPts val="1200"/>
              </a:spcAft>
            </a:pPr>
            <a:r>
              <a:rPr lang="en-US" sz="3200" u="sng"/>
              <a:t>Post-1999 Wisconsin Trusts?  </a:t>
            </a:r>
          </a:p>
          <a:p>
            <a:pPr marL="274320" indent="-274320">
              <a:spcAft>
                <a:spcPts val="1200"/>
              </a:spcAft>
              <a:buFont typeface="Wingdings" panose="05000000000000000000" pitchFamily="2" charset="2"/>
              <a:buChar char="§"/>
            </a:pPr>
            <a:r>
              <a:rPr lang="en-US" sz="2800" b="0"/>
              <a:t>What do we do with these if the grantor is still domiciled in Wisconsin?</a:t>
            </a:r>
          </a:p>
          <a:p>
            <a:pPr marL="274320" indent="-274320">
              <a:spcAft>
                <a:spcPts val="1200"/>
              </a:spcAft>
              <a:buFont typeface="Wingdings" panose="05000000000000000000" pitchFamily="2" charset="2"/>
              <a:buChar char="§"/>
            </a:pPr>
            <a:r>
              <a:rPr lang="en-US" sz="2800" b="0"/>
              <a:t>Anyone want to be the test case to challenge the constitutionality of Wisconsin’s law basing nexus on the residency of the grantor?</a:t>
            </a:r>
          </a:p>
          <a:p>
            <a:pPr marL="274320" indent="-274320">
              <a:spcAft>
                <a:spcPts val="1200"/>
              </a:spcAft>
              <a:buFont typeface="Wingdings" panose="05000000000000000000" pitchFamily="2" charset="2"/>
              <a:buChar char="§"/>
            </a:pPr>
            <a:endParaRPr lang="en-US" sz="2400" b="0"/>
          </a:p>
          <a:p>
            <a:pPr marL="274320" indent="-274320">
              <a:spcAft>
                <a:spcPts val="1200"/>
              </a:spcAft>
              <a:buFont typeface="Wingdings" panose="05000000000000000000" pitchFamily="2" charset="2"/>
              <a:buChar char="§"/>
            </a:pPr>
            <a:endParaRPr lang="en-US" sz="2400" b="0"/>
          </a:p>
        </p:txBody>
      </p:sp>
    </p:spTree>
    <p:extLst>
      <p:ext uri="{BB962C8B-B14F-4D97-AF65-F5344CB8AC3E}">
        <p14:creationId xmlns:p14="http://schemas.microsoft.com/office/powerpoint/2010/main" val="35881605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p15="http://schemas.microsoft.com/office/powerpoint/2012/main" xmlns="">
      <p:transition>
        <p:cu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1"/>
          </p:nvPr>
        </p:nvSpPr>
        <p:spPr>
          <a:noFill/>
        </p:spPr>
        <p:txBody>
          <a:bodyPr/>
          <a:lstStyle>
            <a:lvl1pPr>
              <a:spcBef>
                <a:spcPts val="600"/>
              </a:spcBef>
              <a:buClr>
                <a:srgbClr val="002D62"/>
              </a:buClr>
              <a:defRPr sz="2800">
                <a:solidFill>
                  <a:srgbClr val="002D62"/>
                </a:solidFill>
                <a:latin typeface="Arial" panose="020B0604020202020204" pitchFamily="34" charset="0"/>
              </a:defRPr>
            </a:lvl1pPr>
            <a:lvl2pPr marL="742950" indent="-285750">
              <a:spcBef>
                <a:spcPts val="600"/>
              </a:spcBef>
              <a:buClr>
                <a:srgbClr val="AA9C8F"/>
              </a:buClr>
              <a:buFont typeface="Arial" panose="020B0604020202020204" pitchFamily="34" charset="0"/>
              <a:defRPr sz="2400">
                <a:solidFill>
                  <a:srgbClr val="002D62"/>
                </a:solidFill>
                <a:latin typeface="Arial" panose="020B0604020202020204" pitchFamily="34" charset="0"/>
              </a:defRPr>
            </a:lvl2pPr>
            <a:lvl3pPr marL="1143000" indent="-228600">
              <a:spcBef>
                <a:spcPts val="600"/>
              </a:spcBef>
              <a:buClr>
                <a:srgbClr val="002D62"/>
              </a:buClr>
              <a:defRPr sz="2000">
                <a:solidFill>
                  <a:srgbClr val="002D62"/>
                </a:solidFill>
                <a:latin typeface="Arial" panose="020B0604020202020204" pitchFamily="34" charset="0"/>
              </a:defRPr>
            </a:lvl3pPr>
            <a:lvl4pPr marL="1600200" indent="-228600">
              <a:spcBef>
                <a:spcPts val="600"/>
              </a:spcBef>
              <a:buClr>
                <a:srgbClr val="AA9C8F"/>
              </a:buClr>
              <a:buFont typeface="Arial" panose="020B0604020202020204" pitchFamily="34" charset="0"/>
              <a:defRPr>
                <a:solidFill>
                  <a:srgbClr val="002D62"/>
                </a:solidFill>
                <a:latin typeface="Arial" panose="020B0604020202020204" pitchFamily="34" charset="0"/>
              </a:defRPr>
            </a:lvl4pPr>
            <a:lvl5pPr marL="2057400" indent="-228600">
              <a:spcBef>
                <a:spcPts val="600"/>
              </a:spcBef>
              <a:buClr>
                <a:srgbClr val="002D62"/>
              </a:buClr>
              <a:defRPr sz="1600">
                <a:solidFill>
                  <a:srgbClr val="002D62"/>
                </a:solidFill>
                <a:latin typeface="Arial" panose="020B0604020202020204" pitchFamily="34" charset="0"/>
              </a:defRPr>
            </a:lvl5pPr>
            <a:lvl6pPr marL="25146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6pPr>
            <a:lvl7pPr marL="29718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7pPr>
            <a:lvl8pPr marL="34290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8pPr>
            <a:lvl9pPr marL="38862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9pPr>
          </a:lstStyle>
          <a:p>
            <a:pPr>
              <a:spcBef>
                <a:spcPct val="0"/>
              </a:spcBef>
              <a:buClrTx/>
            </a:pPr>
            <a:fld id="{66678C7F-0F36-46FE-9BAB-1E6672A0E79B}" type="slidenum">
              <a:rPr lang="en-US" altLang="en-US" sz="1400">
                <a:solidFill>
                  <a:schemeClr val="bg1"/>
                </a:solidFill>
              </a:rPr>
              <a:pPr>
                <a:spcBef>
                  <a:spcPct val="0"/>
                </a:spcBef>
                <a:buClrTx/>
              </a:pPr>
              <a:t>33</a:t>
            </a:fld>
            <a:endParaRPr lang="en-US" altLang="en-US" sz="1400">
              <a:solidFill>
                <a:schemeClr val="bg1"/>
              </a:solidFill>
            </a:endParaRPr>
          </a:p>
        </p:txBody>
      </p:sp>
      <p:sp>
        <p:nvSpPr>
          <p:cNvPr id="4099" name="Rectangle 4"/>
          <p:cNvSpPr>
            <a:spLocks noGrp="1" noChangeArrowheads="1"/>
          </p:cNvSpPr>
          <p:nvPr>
            <p:ph type="title"/>
          </p:nvPr>
        </p:nvSpPr>
        <p:spPr>
          <a:xfrm>
            <a:off x="381000" y="457200"/>
            <a:ext cx="8229600" cy="701675"/>
          </a:xfrm>
        </p:spPr>
        <p:txBody>
          <a:bodyPr/>
          <a:lstStyle/>
          <a:p>
            <a:pPr eaLnBrk="1" hangingPunct="1"/>
            <a:r>
              <a:rPr lang="en-US" altLang="en-US" sz="2500"/>
              <a:t>Tips and Trends – What are we Seeing out There?</a:t>
            </a:r>
          </a:p>
        </p:txBody>
      </p:sp>
      <p:sp>
        <p:nvSpPr>
          <p:cNvPr id="5" name="Rectangle 4"/>
          <p:cNvSpPr/>
          <p:nvPr/>
        </p:nvSpPr>
        <p:spPr>
          <a:xfrm>
            <a:off x="304800" y="1524000"/>
            <a:ext cx="8686800" cy="5386090"/>
          </a:xfrm>
          <a:prstGeom prst="rect">
            <a:avLst/>
          </a:prstGeom>
        </p:spPr>
        <p:txBody>
          <a:bodyPr wrap="square">
            <a:spAutoFit/>
          </a:bodyPr>
          <a:lstStyle/>
          <a:p>
            <a:pPr algn="ctr">
              <a:spcAft>
                <a:spcPts val="1200"/>
              </a:spcAft>
            </a:pPr>
            <a:r>
              <a:rPr lang="en-US" sz="2800" u="sng"/>
              <a:t>Opportunities for Out of State Trusts?  </a:t>
            </a:r>
          </a:p>
          <a:p>
            <a:pPr marL="274320" indent="-274320">
              <a:spcAft>
                <a:spcPts val="1200"/>
              </a:spcAft>
              <a:buFont typeface="Wingdings" panose="05000000000000000000" pitchFamily="2" charset="2"/>
              <a:buChar char="§"/>
            </a:pPr>
            <a:r>
              <a:rPr lang="en-US" sz="1600"/>
              <a:t>California (13.3%)</a:t>
            </a:r>
            <a:r>
              <a:rPr lang="en-US" sz="1600" b="0"/>
              <a:t> - Unlike income taxation of trusts in many other states, the taxability of non-California source income retained by a trust depends only on the residence of the fiduciaries and </a:t>
            </a:r>
            <a:r>
              <a:rPr lang="en-US" sz="1600" b="0">
                <a:highlight>
                  <a:srgbClr val="00FFFF"/>
                </a:highlight>
              </a:rPr>
              <a:t>non-contingent beneficiaries</a:t>
            </a:r>
            <a:r>
              <a:rPr lang="en-US" sz="1600" b="0"/>
              <a:t>.  In California, the residency of the grantor and contingent beneficiaries’ is irrelevant.</a:t>
            </a:r>
          </a:p>
          <a:p>
            <a:pPr marL="274320" indent="-274320">
              <a:spcAft>
                <a:spcPts val="1200"/>
              </a:spcAft>
              <a:buFont typeface="Wingdings" panose="05000000000000000000" pitchFamily="2" charset="2"/>
              <a:buChar char="§"/>
            </a:pPr>
            <a:r>
              <a:rPr lang="en-US" sz="1600" b="0"/>
              <a:t>State of California FTB Technical Advice memorandum  2006-0002, addresses the definition of a “contingent interest”:</a:t>
            </a:r>
          </a:p>
          <a:p>
            <a:pPr marL="731520" lvl="1" indent="-274320">
              <a:spcAft>
                <a:spcPts val="1200"/>
              </a:spcAft>
              <a:buFont typeface="Wingdings" panose="05000000000000000000" pitchFamily="2" charset="2"/>
              <a:buChar char="§"/>
            </a:pPr>
            <a:r>
              <a:rPr lang="en-US" sz="1600" b="0"/>
              <a:t>“A resident beneficiary whose interest in a trust is </a:t>
            </a:r>
            <a:r>
              <a:rPr lang="en-US" sz="1600" b="0">
                <a:highlight>
                  <a:srgbClr val="00FF00"/>
                </a:highlight>
              </a:rPr>
              <a:t>subject to the sole and absolute discretion of the Trustee holds a contingent interest in the trust</a:t>
            </a:r>
            <a:r>
              <a:rPr lang="en-US" sz="1600" b="0"/>
              <a:t>.  The exercise of the Trustee’s discretionary power is a condition precedent that must occur before the beneficiary obtains a vested interest in the trust.”</a:t>
            </a:r>
          </a:p>
          <a:p>
            <a:pPr marL="731520" lvl="1" indent="-274320">
              <a:spcAft>
                <a:spcPts val="1200"/>
              </a:spcAft>
              <a:buFont typeface="Wingdings" panose="05000000000000000000" pitchFamily="2" charset="2"/>
              <a:buChar char="§"/>
            </a:pPr>
            <a:r>
              <a:rPr lang="en-US" sz="1600" b="0"/>
              <a:t>“This technical advice memorandum presumes the trustee has </a:t>
            </a:r>
            <a:r>
              <a:rPr lang="en-US" sz="1600" b="0">
                <a:highlight>
                  <a:srgbClr val="00FF00"/>
                </a:highlight>
              </a:rPr>
              <a:t>complete, unfettered discretion whether and when to make a distribution</a:t>
            </a:r>
            <a:r>
              <a:rPr lang="en-US" sz="1600" b="0"/>
              <a:t>.  However, the trust document should be reviewed in each case to determine any limitations on the trustee's discretion to accumulate income rather than to distribute it to the beneficiary.”</a:t>
            </a:r>
          </a:p>
          <a:p>
            <a:pPr marL="274320" indent="-274320">
              <a:spcAft>
                <a:spcPts val="1200"/>
              </a:spcAft>
              <a:buFont typeface="Wingdings" panose="05000000000000000000" pitchFamily="2" charset="2"/>
              <a:buChar char="§"/>
            </a:pPr>
            <a:endParaRPr lang="en-US" sz="1600" b="0"/>
          </a:p>
          <a:p>
            <a:pPr marL="274320" indent="-274320">
              <a:spcAft>
                <a:spcPts val="1200"/>
              </a:spcAft>
              <a:buFont typeface="Wingdings" panose="05000000000000000000" pitchFamily="2" charset="2"/>
              <a:buChar char="§"/>
            </a:pPr>
            <a:endParaRPr lang="en-US" sz="1600" b="0"/>
          </a:p>
        </p:txBody>
      </p:sp>
    </p:spTree>
    <p:extLst>
      <p:ext uri="{BB962C8B-B14F-4D97-AF65-F5344CB8AC3E}">
        <p14:creationId xmlns:p14="http://schemas.microsoft.com/office/powerpoint/2010/main" val="37127159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p15="http://schemas.microsoft.com/office/powerpoint/2012/main" xmlns="">
      <p:transition>
        <p:cu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1"/>
          </p:nvPr>
        </p:nvSpPr>
        <p:spPr>
          <a:noFill/>
        </p:spPr>
        <p:txBody>
          <a:bodyPr/>
          <a:lstStyle>
            <a:lvl1pPr>
              <a:spcBef>
                <a:spcPts val="600"/>
              </a:spcBef>
              <a:buClr>
                <a:srgbClr val="002D62"/>
              </a:buClr>
              <a:defRPr sz="2800">
                <a:solidFill>
                  <a:srgbClr val="002D62"/>
                </a:solidFill>
                <a:latin typeface="Arial" panose="020B0604020202020204" pitchFamily="34" charset="0"/>
              </a:defRPr>
            </a:lvl1pPr>
            <a:lvl2pPr marL="742950" indent="-285750">
              <a:spcBef>
                <a:spcPts val="600"/>
              </a:spcBef>
              <a:buClr>
                <a:srgbClr val="AA9C8F"/>
              </a:buClr>
              <a:buFont typeface="Arial" panose="020B0604020202020204" pitchFamily="34" charset="0"/>
              <a:defRPr sz="2400">
                <a:solidFill>
                  <a:srgbClr val="002D62"/>
                </a:solidFill>
                <a:latin typeface="Arial" panose="020B0604020202020204" pitchFamily="34" charset="0"/>
              </a:defRPr>
            </a:lvl2pPr>
            <a:lvl3pPr marL="1143000" indent="-228600">
              <a:spcBef>
                <a:spcPts val="600"/>
              </a:spcBef>
              <a:buClr>
                <a:srgbClr val="002D62"/>
              </a:buClr>
              <a:defRPr sz="2000">
                <a:solidFill>
                  <a:srgbClr val="002D62"/>
                </a:solidFill>
                <a:latin typeface="Arial" panose="020B0604020202020204" pitchFamily="34" charset="0"/>
              </a:defRPr>
            </a:lvl3pPr>
            <a:lvl4pPr marL="1600200" indent="-228600">
              <a:spcBef>
                <a:spcPts val="600"/>
              </a:spcBef>
              <a:buClr>
                <a:srgbClr val="AA9C8F"/>
              </a:buClr>
              <a:buFont typeface="Arial" panose="020B0604020202020204" pitchFamily="34" charset="0"/>
              <a:defRPr>
                <a:solidFill>
                  <a:srgbClr val="002D62"/>
                </a:solidFill>
                <a:latin typeface="Arial" panose="020B0604020202020204" pitchFamily="34" charset="0"/>
              </a:defRPr>
            </a:lvl4pPr>
            <a:lvl5pPr marL="2057400" indent="-228600">
              <a:spcBef>
                <a:spcPts val="600"/>
              </a:spcBef>
              <a:buClr>
                <a:srgbClr val="002D62"/>
              </a:buClr>
              <a:defRPr sz="1600">
                <a:solidFill>
                  <a:srgbClr val="002D62"/>
                </a:solidFill>
                <a:latin typeface="Arial" panose="020B0604020202020204" pitchFamily="34" charset="0"/>
              </a:defRPr>
            </a:lvl5pPr>
            <a:lvl6pPr marL="25146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6pPr>
            <a:lvl7pPr marL="29718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7pPr>
            <a:lvl8pPr marL="34290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8pPr>
            <a:lvl9pPr marL="38862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9pPr>
          </a:lstStyle>
          <a:p>
            <a:pPr>
              <a:spcBef>
                <a:spcPct val="0"/>
              </a:spcBef>
              <a:buClrTx/>
            </a:pPr>
            <a:fld id="{66678C7F-0F36-46FE-9BAB-1E6672A0E79B}" type="slidenum">
              <a:rPr lang="en-US" altLang="en-US" sz="1400">
                <a:solidFill>
                  <a:schemeClr val="bg1"/>
                </a:solidFill>
              </a:rPr>
              <a:pPr>
                <a:spcBef>
                  <a:spcPct val="0"/>
                </a:spcBef>
                <a:buClrTx/>
              </a:pPr>
              <a:t>34</a:t>
            </a:fld>
            <a:endParaRPr lang="en-US" altLang="en-US" sz="1400">
              <a:solidFill>
                <a:schemeClr val="bg1"/>
              </a:solidFill>
            </a:endParaRPr>
          </a:p>
        </p:txBody>
      </p:sp>
      <p:sp>
        <p:nvSpPr>
          <p:cNvPr id="4099" name="Rectangle 4"/>
          <p:cNvSpPr>
            <a:spLocks noGrp="1" noChangeArrowheads="1"/>
          </p:cNvSpPr>
          <p:nvPr>
            <p:ph type="title"/>
          </p:nvPr>
        </p:nvSpPr>
        <p:spPr>
          <a:xfrm>
            <a:off x="381000" y="457200"/>
            <a:ext cx="8229600" cy="701675"/>
          </a:xfrm>
        </p:spPr>
        <p:txBody>
          <a:bodyPr/>
          <a:lstStyle/>
          <a:p>
            <a:pPr eaLnBrk="1" hangingPunct="1"/>
            <a:r>
              <a:rPr lang="en-US" altLang="en-US" sz="2500"/>
              <a:t>Tips and Trends – What are we Seeing out There?</a:t>
            </a:r>
          </a:p>
        </p:txBody>
      </p:sp>
      <p:sp>
        <p:nvSpPr>
          <p:cNvPr id="5" name="Rectangle 4"/>
          <p:cNvSpPr/>
          <p:nvPr/>
        </p:nvSpPr>
        <p:spPr>
          <a:xfrm>
            <a:off x="304800" y="1524000"/>
            <a:ext cx="8686800" cy="5663089"/>
          </a:xfrm>
          <a:prstGeom prst="rect">
            <a:avLst/>
          </a:prstGeom>
        </p:spPr>
        <p:txBody>
          <a:bodyPr wrap="square">
            <a:spAutoFit/>
          </a:bodyPr>
          <a:lstStyle/>
          <a:p>
            <a:pPr algn="ctr">
              <a:spcAft>
                <a:spcPts val="1200"/>
              </a:spcAft>
            </a:pPr>
            <a:r>
              <a:rPr lang="en-US" sz="2800" u="sng"/>
              <a:t>Opportunities for Out of State Trusts?  </a:t>
            </a:r>
          </a:p>
          <a:p>
            <a:pPr marL="274320" indent="-274320">
              <a:spcAft>
                <a:spcPts val="1200"/>
              </a:spcAft>
              <a:buFont typeface="Wingdings" panose="05000000000000000000" pitchFamily="2" charset="2"/>
              <a:buChar char="§"/>
            </a:pPr>
            <a:r>
              <a:rPr lang="en-US" sz="1800" b="0"/>
              <a:t>Assuming you have a California Trust with a Wisconsin Trustee and either no CA beneficiaries or only CA beneficiaries with a contingent interest does Wisconsin subject that trust to tax?		</a:t>
            </a:r>
          </a:p>
          <a:p>
            <a:pPr marL="274320" indent="-274320">
              <a:spcAft>
                <a:spcPts val="1200"/>
              </a:spcAft>
              <a:buFont typeface="Wingdings" panose="05000000000000000000" pitchFamily="2" charset="2"/>
              <a:buChar char="§"/>
            </a:pPr>
            <a:r>
              <a:rPr lang="en-US" sz="1800" b="0"/>
              <a:t>Similarly, what if you have a trust set up in a non-tax state (Alaska, Florida, Nevada, New Hampshire, South Dakota, Tennessee, Texas, Washington, and Wyoming) and you have a WI Trustee?</a:t>
            </a:r>
          </a:p>
          <a:p>
            <a:pPr marL="274320" indent="-274320">
              <a:spcAft>
                <a:spcPts val="1200"/>
              </a:spcAft>
              <a:buFont typeface="Wingdings" panose="05000000000000000000" pitchFamily="2" charset="2"/>
              <a:buChar char="§"/>
            </a:pPr>
            <a:r>
              <a:rPr lang="en-US" sz="1800" b="0"/>
              <a:t>What about an Illinois Irrevocable Trust that was set up by a grantor who was domiciled in Illinois at the time that Trust became irrevocable, but now you have a Wisconsin Trustee?</a:t>
            </a:r>
          </a:p>
          <a:p>
            <a:pPr marL="274320" indent="-274320">
              <a:spcAft>
                <a:spcPts val="1200"/>
              </a:spcAft>
              <a:buFont typeface="Wingdings" panose="05000000000000000000" pitchFamily="2" charset="2"/>
              <a:buChar char="§"/>
            </a:pPr>
            <a:r>
              <a:rPr lang="en-US" sz="1800" b="0"/>
              <a:t>In other words, do </a:t>
            </a:r>
            <a:r>
              <a:rPr lang="en-US" sz="1800" u="sng"/>
              <a:t>NOT</a:t>
            </a:r>
            <a:r>
              <a:rPr lang="en-US" sz="1800" b="0"/>
              <a:t> assume that every trust you administer will be subject to state income tax, as the myriad of state tax laws has created a number of situations where trusts have no state filing requirements.  </a:t>
            </a:r>
          </a:p>
          <a:p>
            <a:pPr marL="274320" indent="-274320">
              <a:spcAft>
                <a:spcPts val="1200"/>
              </a:spcAft>
              <a:buFont typeface="Wingdings" panose="05000000000000000000" pitchFamily="2" charset="2"/>
              <a:buChar char="§"/>
            </a:pPr>
            <a:endParaRPr lang="en-US" sz="1600" b="0"/>
          </a:p>
          <a:p>
            <a:pPr marL="274320" indent="-274320">
              <a:spcAft>
                <a:spcPts val="1200"/>
              </a:spcAft>
              <a:buFont typeface="Wingdings" panose="05000000000000000000" pitchFamily="2" charset="2"/>
              <a:buChar char="§"/>
            </a:pPr>
            <a:endParaRPr lang="en-US" sz="1600" b="0"/>
          </a:p>
          <a:p>
            <a:pPr marL="274320" indent="-274320">
              <a:spcAft>
                <a:spcPts val="1200"/>
              </a:spcAft>
              <a:buFont typeface="Wingdings" panose="05000000000000000000" pitchFamily="2" charset="2"/>
              <a:buChar char="§"/>
            </a:pPr>
            <a:endParaRPr lang="en-US" sz="1600" b="0"/>
          </a:p>
        </p:txBody>
      </p:sp>
    </p:spTree>
    <p:extLst>
      <p:ext uri="{BB962C8B-B14F-4D97-AF65-F5344CB8AC3E}">
        <p14:creationId xmlns:p14="http://schemas.microsoft.com/office/powerpoint/2010/main" val="22397019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p15="http://schemas.microsoft.com/office/powerpoint/2012/main" xmlns="">
      <p:transition>
        <p:cu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4"/>
          <p:cNvSpPr txBox="1"/>
          <p:nvPr/>
        </p:nvSpPr>
        <p:spPr>
          <a:xfrm>
            <a:off x="2133600" y="1905000"/>
            <a:ext cx="4800600" cy="2702278"/>
          </a:xfrm>
          <a:prstGeom prst="rect">
            <a:avLst/>
          </a:prstGeom>
        </p:spPr>
        <p:txBody>
          <a:bodyPr/>
          <a:lstStyle>
            <a:lvl1pPr marL="228600" indent="-228600" algn="l" rtl="0" eaLnBrk="0" fontAlgn="base" hangingPunct="0">
              <a:spcBef>
                <a:spcPts val="600"/>
              </a:spcBef>
              <a:spcAft>
                <a:spcPct val="0"/>
              </a:spcAft>
              <a:buClr>
                <a:srgbClr val="002D62"/>
              </a:buClr>
              <a:tabLst>
                <a:tab pos="2286000" algn="l"/>
              </a:tabLst>
              <a:defRPr sz="2800">
                <a:solidFill>
                  <a:srgbClr val="002D62"/>
                </a:solidFill>
                <a:latin typeface="+mn-lt"/>
                <a:ea typeface="+mn-ea"/>
                <a:cs typeface="+mn-cs"/>
              </a:defRPr>
            </a:lvl1pPr>
            <a:lvl2pPr marL="576263" indent="-233363" algn="l" rtl="0" eaLnBrk="0" fontAlgn="base" hangingPunct="0">
              <a:spcBef>
                <a:spcPts val="600"/>
              </a:spcBef>
              <a:spcAft>
                <a:spcPct val="0"/>
              </a:spcAft>
              <a:buClr>
                <a:srgbClr val="AA9C8F"/>
              </a:buClr>
              <a:buFont typeface="Arial" panose="020B0604020202020204" pitchFamily="34" charset="0"/>
              <a:tabLst>
                <a:tab pos="2286000" algn="l"/>
              </a:tabLst>
              <a:defRPr sz="2400">
                <a:solidFill>
                  <a:srgbClr val="002D62"/>
                </a:solidFill>
                <a:latin typeface="+mn-lt"/>
              </a:defRPr>
            </a:lvl2pPr>
            <a:lvl3pPr marL="914400" indent="-168275" algn="l" rtl="0" eaLnBrk="0" fontAlgn="base" hangingPunct="0">
              <a:spcBef>
                <a:spcPts val="600"/>
              </a:spcBef>
              <a:spcAft>
                <a:spcPct val="0"/>
              </a:spcAft>
              <a:buClr>
                <a:srgbClr val="002D62"/>
              </a:buClr>
              <a:tabLst>
                <a:tab pos="2286000" algn="l"/>
              </a:tabLst>
              <a:defRPr sz="2000">
                <a:solidFill>
                  <a:srgbClr val="002D62"/>
                </a:solidFill>
                <a:latin typeface="+mn-lt"/>
              </a:defRPr>
            </a:lvl3pPr>
            <a:lvl4pPr marL="1257300" indent="-228600" algn="l" rtl="0" eaLnBrk="0" fontAlgn="base" hangingPunct="0">
              <a:spcBef>
                <a:spcPts val="600"/>
              </a:spcBef>
              <a:spcAft>
                <a:spcPct val="0"/>
              </a:spcAft>
              <a:buClr>
                <a:srgbClr val="AA9C8F"/>
              </a:buClr>
              <a:buFont typeface="Arial" panose="020B0604020202020204" pitchFamily="34" charset="0"/>
              <a:tabLst>
                <a:tab pos="2286000" algn="l"/>
              </a:tabLst>
              <a:defRPr>
                <a:solidFill>
                  <a:srgbClr val="002D62"/>
                </a:solidFill>
                <a:latin typeface="+mn-lt"/>
              </a:defRPr>
            </a:lvl4pPr>
            <a:lvl5pPr marL="1600200" indent="-228600" algn="l" rtl="0" eaLnBrk="0" fontAlgn="base" hangingPunct="0">
              <a:spcBef>
                <a:spcPts val="600"/>
              </a:spcBef>
              <a:spcAft>
                <a:spcPct val="0"/>
              </a:spcAft>
              <a:buClr>
                <a:srgbClr val="002D62"/>
              </a:buClr>
              <a:tabLst>
                <a:tab pos="2286000" algn="l"/>
              </a:tabLst>
              <a:defRPr sz="1600">
                <a:solidFill>
                  <a:srgbClr val="002D62"/>
                </a:solidFill>
                <a:latin typeface="+mn-lt"/>
              </a:defRPr>
            </a:lvl5pPr>
            <a:lvl6pPr marL="2057400" indent="-228600" algn="l" rtl="0" fontAlgn="base">
              <a:spcBef>
                <a:spcPts val="600"/>
              </a:spcBef>
              <a:spcAft>
                <a:spcPct val="0"/>
              </a:spcAft>
              <a:buClr>
                <a:srgbClr val="002D62"/>
              </a:buClr>
              <a:tabLst>
                <a:tab pos="2286000" algn="l"/>
              </a:tabLst>
              <a:defRPr sz="1600">
                <a:solidFill>
                  <a:srgbClr val="002D62"/>
                </a:solidFill>
                <a:latin typeface="+mn-lt"/>
              </a:defRPr>
            </a:lvl6pPr>
            <a:lvl7pPr marL="2514600" indent="-228600" algn="l" rtl="0" fontAlgn="base">
              <a:spcBef>
                <a:spcPts val="600"/>
              </a:spcBef>
              <a:spcAft>
                <a:spcPct val="0"/>
              </a:spcAft>
              <a:buClr>
                <a:srgbClr val="002D62"/>
              </a:buClr>
              <a:tabLst>
                <a:tab pos="2286000" algn="l"/>
              </a:tabLst>
              <a:defRPr sz="1600">
                <a:solidFill>
                  <a:srgbClr val="002D62"/>
                </a:solidFill>
                <a:latin typeface="+mn-lt"/>
              </a:defRPr>
            </a:lvl7pPr>
            <a:lvl8pPr marL="2971800" indent="-228600" algn="l" rtl="0" fontAlgn="base">
              <a:spcBef>
                <a:spcPts val="600"/>
              </a:spcBef>
              <a:spcAft>
                <a:spcPct val="0"/>
              </a:spcAft>
              <a:buClr>
                <a:srgbClr val="002D62"/>
              </a:buClr>
              <a:tabLst>
                <a:tab pos="2286000" algn="l"/>
              </a:tabLst>
              <a:defRPr sz="1600">
                <a:solidFill>
                  <a:srgbClr val="002D62"/>
                </a:solidFill>
                <a:latin typeface="+mn-lt"/>
              </a:defRPr>
            </a:lvl8pPr>
            <a:lvl9pPr marL="3429000" indent="-228600" algn="l" rtl="0" fontAlgn="base">
              <a:spcBef>
                <a:spcPts val="600"/>
              </a:spcBef>
              <a:spcAft>
                <a:spcPct val="0"/>
              </a:spcAft>
              <a:buClr>
                <a:srgbClr val="002D62"/>
              </a:buClr>
              <a:tabLst>
                <a:tab pos="2286000" algn="l"/>
              </a:tabLst>
              <a:defRPr sz="1600">
                <a:solidFill>
                  <a:srgbClr val="002D62"/>
                </a:solidFill>
                <a:latin typeface="+mn-lt"/>
              </a:defRPr>
            </a:lvl9pPr>
          </a:lstStyle>
          <a:p>
            <a:pPr algn="ctr"/>
            <a:endParaRPr lang="en-US" sz="5000" b="0" kern="0"/>
          </a:p>
          <a:p>
            <a:pPr algn="ctr"/>
            <a:r>
              <a:rPr lang="en-US" sz="5000" b="0" kern="0"/>
              <a:t>Questions?  </a:t>
            </a:r>
          </a:p>
        </p:txBody>
      </p:sp>
    </p:spTree>
    <p:extLst>
      <p:ext uri="{BB962C8B-B14F-4D97-AF65-F5344CB8AC3E}">
        <p14:creationId xmlns:p14="http://schemas.microsoft.com/office/powerpoint/2010/main" val="15380292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p15="http://schemas.microsoft.com/office/powerpoint/2012/main" xmlns="">
      <p:transition>
        <p:cu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2133600" y="1989653"/>
            <a:ext cx="4800600" cy="2277547"/>
          </a:xfrm>
        </p:spPr>
        <p:txBody>
          <a:bodyPr/>
          <a:lstStyle/>
          <a:p>
            <a:endParaRPr lang="en-US" sz="1600"/>
          </a:p>
          <a:p>
            <a:r>
              <a:rPr lang="en-US" sz="1600"/>
              <a:t>Jeff Billings</a:t>
            </a:r>
          </a:p>
          <a:p>
            <a:r>
              <a:rPr lang="en-US" sz="1600"/>
              <a:t>Estate Planning Team Shareholder </a:t>
            </a:r>
          </a:p>
          <a:p>
            <a:r>
              <a:rPr lang="en-US" sz="1600"/>
              <a:t>and Market Leader</a:t>
            </a:r>
          </a:p>
          <a:p>
            <a:r>
              <a:rPr lang="en-US" sz="1600"/>
              <a:t>(414) 287-9615</a:t>
            </a:r>
          </a:p>
          <a:p>
            <a:r>
              <a:rPr lang="en-US" sz="1600">
                <a:hlinkClick r:id="rId3"/>
              </a:rPr>
              <a:t>jbillings@gklaw.com</a:t>
            </a:r>
            <a:r>
              <a:rPr lang="en-US" sz="1600"/>
              <a:t> </a:t>
            </a:r>
          </a:p>
          <a:p>
            <a:endParaRPr lang="en-US" sz="1600"/>
          </a:p>
        </p:txBody>
      </p:sp>
      <p:sp>
        <p:nvSpPr>
          <p:cNvPr id="4" name="Slide Number Placeholder 3"/>
          <p:cNvSpPr>
            <a:spLocks noGrp="1"/>
          </p:cNvSpPr>
          <p:nvPr>
            <p:ph type="sldNum" sz="quarter" idx="13"/>
          </p:nvPr>
        </p:nvSpPr>
        <p:spPr/>
        <p:txBody>
          <a:bodyPr/>
          <a:lstStyle/>
          <a:p>
            <a:fld id="{12AB46C1-1C17-4331-A96C-4AA65ACA8AA3}" type="slidenum">
              <a:rPr lang="en-US" smtClean="0"/>
              <a:t>36</a:t>
            </a:fld>
            <a:endParaRPr lang="en-US"/>
          </a:p>
        </p:txBody>
      </p:sp>
    </p:spTree>
    <p:extLst>
      <p:ext uri="{BB962C8B-B14F-4D97-AF65-F5344CB8AC3E}">
        <p14:creationId xmlns:p14="http://schemas.microsoft.com/office/powerpoint/2010/main" val="42709774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p15="http://schemas.microsoft.com/office/powerpoint/2012/main"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1"/>
          </p:nvPr>
        </p:nvSpPr>
        <p:spPr>
          <a:noFill/>
        </p:spPr>
        <p:txBody>
          <a:bodyPr/>
          <a:lstStyle>
            <a:lvl1pPr>
              <a:spcBef>
                <a:spcPts val="600"/>
              </a:spcBef>
              <a:buClr>
                <a:srgbClr val="002D62"/>
              </a:buClr>
              <a:defRPr sz="2800">
                <a:solidFill>
                  <a:srgbClr val="002D62"/>
                </a:solidFill>
                <a:latin typeface="Arial" panose="020B0604020202020204" pitchFamily="34" charset="0"/>
              </a:defRPr>
            </a:lvl1pPr>
            <a:lvl2pPr marL="742950" indent="-285750">
              <a:spcBef>
                <a:spcPts val="600"/>
              </a:spcBef>
              <a:buClr>
                <a:srgbClr val="AA9C8F"/>
              </a:buClr>
              <a:buFont typeface="Arial" panose="020B0604020202020204" pitchFamily="34" charset="0"/>
              <a:defRPr sz="2400">
                <a:solidFill>
                  <a:srgbClr val="002D62"/>
                </a:solidFill>
                <a:latin typeface="Arial" panose="020B0604020202020204" pitchFamily="34" charset="0"/>
              </a:defRPr>
            </a:lvl2pPr>
            <a:lvl3pPr marL="1143000" indent="-228600">
              <a:spcBef>
                <a:spcPts val="600"/>
              </a:spcBef>
              <a:buClr>
                <a:srgbClr val="002D62"/>
              </a:buClr>
              <a:defRPr sz="2000">
                <a:solidFill>
                  <a:srgbClr val="002D62"/>
                </a:solidFill>
                <a:latin typeface="Arial" panose="020B0604020202020204" pitchFamily="34" charset="0"/>
              </a:defRPr>
            </a:lvl3pPr>
            <a:lvl4pPr marL="1600200" indent="-228600">
              <a:spcBef>
                <a:spcPts val="600"/>
              </a:spcBef>
              <a:buClr>
                <a:srgbClr val="AA9C8F"/>
              </a:buClr>
              <a:buFont typeface="Arial" panose="020B0604020202020204" pitchFamily="34" charset="0"/>
              <a:defRPr>
                <a:solidFill>
                  <a:srgbClr val="002D62"/>
                </a:solidFill>
                <a:latin typeface="Arial" panose="020B0604020202020204" pitchFamily="34" charset="0"/>
              </a:defRPr>
            </a:lvl4pPr>
            <a:lvl5pPr marL="2057400" indent="-228600">
              <a:spcBef>
                <a:spcPts val="600"/>
              </a:spcBef>
              <a:buClr>
                <a:srgbClr val="002D62"/>
              </a:buClr>
              <a:defRPr sz="1600">
                <a:solidFill>
                  <a:srgbClr val="002D62"/>
                </a:solidFill>
                <a:latin typeface="Arial" panose="020B0604020202020204" pitchFamily="34" charset="0"/>
              </a:defRPr>
            </a:lvl5pPr>
            <a:lvl6pPr marL="25146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6pPr>
            <a:lvl7pPr marL="29718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7pPr>
            <a:lvl8pPr marL="34290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8pPr>
            <a:lvl9pPr marL="38862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9pPr>
          </a:lstStyle>
          <a:p>
            <a:pPr>
              <a:spcBef>
                <a:spcPct val="0"/>
              </a:spcBef>
              <a:buClrTx/>
            </a:pPr>
            <a:fld id="{66678C7F-0F36-46FE-9BAB-1E6672A0E79B}" type="slidenum">
              <a:rPr lang="en-US" altLang="en-US" sz="1400">
                <a:solidFill>
                  <a:schemeClr val="bg1"/>
                </a:solidFill>
              </a:rPr>
              <a:pPr>
                <a:spcBef>
                  <a:spcPct val="0"/>
                </a:spcBef>
                <a:buClrTx/>
              </a:pPr>
              <a:t>4</a:t>
            </a:fld>
            <a:endParaRPr lang="en-US" altLang="en-US" sz="1400">
              <a:solidFill>
                <a:schemeClr val="bg1"/>
              </a:solidFill>
            </a:endParaRPr>
          </a:p>
        </p:txBody>
      </p:sp>
      <p:sp>
        <p:nvSpPr>
          <p:cNvPr id="4099" name="Rectangle 4"/>
          <p:cNvSpPr>
            <a:spLocks noGrp="1" noChangeArrowheads="1"/>
          </p:cNvSpPr>
          <p:nvPr>
            <p:ph type="title"/>
          </p:nvPr>
        </p:nvSpPr>
        <p:spPr>
          <a:xfrm>
            <a:off x="381000" y="457200"/>
            <a:ext cx="8229600" cy="701675"/>
          </a:xfrm>
        </p:spPr>
        <p:txBody>
          <a:bodyPr/>
          <a:lstStyle/>
          <a:p>
            <a:pPr eaLnBrk="1" hangingPunct="1"/>
            <a:r>
              <a:rPr lang="en-US" altLang="en-US" sz="3000"/>
              <a:t>Fiduciary Income Tax Basics</a:t>
            </a:r>
          </a:p>
        </p:txBody>
      </p:sp>
      <p:sp>
        <p:nvSpPr>
          <p:cNvPr id="5" name="Rectangle 4"/>
          <p:cNvSpPr/>
          <p:nvPr/>
        </p:nvSpPr>
        <p:spPr>
          <a:xfrm>
            <a:off x="457200" y="1676400"/>
            <a:ext cx="8153400" cy="1323439"/>
          </a:xfrm>
          <a:prstGeom prst="rect">
            <a:avLst/>
          </a:prstGeom>
        </p:spPr>
        <p:txBody>
          <a:bodyPr wrap="square">
            <a:spAutoFit/>
          </a:bodyPr>
          <a:lstStyle/>
          <a:p>
            <a:pPr marL="274320" indent="-274320">
              <a:spcAft>
                <a:spcPts val="1200"/>
              </a:spcAft>
              <a:buFont typeface="Wingdings" panose="05000000000000000000" pitchFamily="2" charset="2"/>
              <a:buChar char="§"/>
            </a:pPr>
            <a:r>
              <a:rPr lang="en-US" sz="2000" b="0"/>
              <a:t>Income taxed to Trusts generally have higher income tax liability</a:t>
            </a:r>
          </a:p>
          <a:p>
            <a:pPr marL="274320" indent="-274320">
              <a:spcAft>
                <a:spcPts val="1200"/>
              </a:spcAft>
              <a:buFont typeface="Wingdings" panose="05000000000000000000" pitchFamily="2" charset="2"/>
              <a:buChar char="§"/>
            </a:pPr>
            <a:r>
              <a:rPr lang="en-US" sz="2000" b="0"/>
              <a:t>Exceptions include qualified dividend income and capital gains</a:t>
            </a:r>
          </a:p>
          <a:p>
            <a:pPr marL="274320" indent="-274320">
              <a:spcAft>
                <a:spcPts val="1200"/>
              </a:spcAft>
              <a:buFont typeface="Wingdings" panose="05000000000000000000" pitchFamily="2" charset="2"/>
              <a:buChar char="§"/>
            </a:pPr>
            <a:endParaRPr lang="en-US" sz="2000" b="0"/>
          </a:p>
        </p:txBody>
      </p:sp>
      <p:graphicFrame>
        <p:nvGraphicFramePr>
          <p:cNvPr id="2" name="Table 1"/>
          <p:cNvGraphicFramePr>
            <a:graphicFrameLocks noGrp="1"/>
          </p:cNvGraphicFramePr>
          <p:nvPr>
            <p:extLst>
              <p:ext uri="{D42A27DB-BD31-4B8C-83A1-F6EECF244321}">
                <p14:modId xmlns:p14="http://schemas.microsoft.com/office/powerpoint/2010/main" val="1325451388"/>
              </p:ext>
            </p:extLst>
          </p:nvPr>
        </p:nvGraphicFramePr>
        <p:xfrm>
          <a:off x="1219200" y="3124200"/>
          <a:ext cx="6705600" cy="2514602"/>
        </p:xfrm>
        <a:graphic>
          <a:graphicData uri="http://schemas.openxmlformats.org/drawingml/2006/table">
            <a:tbl>
              <a:tblPr>
                <a:tableStyleId>{5C22544A-7EE6-4342-B048-85BDC9FD1C3A}</a:tableStyleId>
              </a:tblPr>
              <a:tblGrid>
                <a:gridCol w="1870026">
                  <a:extLst>
                    <a:ext uri="{9D8B030D-6E8A-4147-A177-3AD203B41FA5}">
                      <a16:colId xmlns:a16="http://schemas.microsoft.com/office/drawing/2014/main" val="2805298648"/>
                    </a:ext>
                  </a:extLst>
                </a:gridCol>
                <a:gridCol w="1608221">
                  <a:extLst>
                    <a:ext uri="{9D8B030D-6E8A-4147-A177-3AD203B41FA5}">
                      <a16:colId xmlns:a16="http://schemas.microsoft.com/office/drawing/2014/main" val="1740734959"/>
                    </a:ext>
                  </a:extLst>
                </a:gridCol>
                <a:gridCol w="1612118">
                  <a:extLst>
                    <a:ext uri="{9D8B030D-6E8A-4147-A177-3AD203B41FA5}">
                      <a16:colId xmlns:a16="http://schemas.microsoft.com/office/drawing/2014/main" val="2229628421"/>
                    </a:ext>
                  </a:extLst>
                </a:gridCol>
                <a:gridCol w="1615235">
                  <a:extLst>
                    <a:ext uri="{9D8B030D-6E8A-4147-A177-3AD203B41FA5}">
                      <a16:colId xmlns:a16="http://schemas.microsoft.com/office/drawing/2014/main" val="1674421329"/>
                    </a:ext>
                  </a:extLst>
                </a:gridCol>
              </a:tblGrid>
              <a:tr h="277041">
                <a:tc gridSpan="2">
                  <a:txBody>
                    <a:bodyPr/>
                    <a:lstStyle/>
                    <a:p>
                      <a:pPr marL="590550" marR="0">
                        <a:lnSpc>
                          <a:spcPts val="1150"/>
                        </a:lnSpc>
                        <a:spcBef>
                          <a:spcPts val="170"/>
                        </a:spcBef>
                        <a:spcAft>
                          <a:spcPct val="0"/>
                        </a:spcAft>
                      </a:pPr>
                      <a:r>
                        <a:rPr lang="en-US" sz="1100" b="1" u="sng">
                          <a:effectLst/>
                        </a:rPr>
                        <a:t>Individuals (Single Filer)</a:t>
                      </a:r>
                      <a:endParaRPr lang="en-US" sz="1000" b="1" u="sng">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a:spcBef>
                          <a:spcPct val="0"/>
                        </a:spcBef>
                        <a:spcAft>
                          <a:spcPct val="0"/>
                        </a:spcAft>
                      </a:pPr>
                      <a:r>
                        <a:rPr lang="en-US" sz="1100" b="1" u="sng">
                          <a:effectLst/>
                        </a:rPr>
                        <a:t>Trusts</a:t>
                      </a:r>
                      <a:endParaRPr lang="en-US" sz="1000" b="1">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150730568"/>
                  </a:ext>
                </a:extLst>
              </a:tr>
              <a:tr h="266930">
                <a:tc>
                  <a:txBody>
                    <a:bodyPr/>
                    <a:lstStyle/>
                    <a:p>
                      <a:pPr marL="0" marR="526415" algn="r">
                        <a:lnSpc>
                          <a:spcPts val="1155"/>
                        </a:lnSpc>
                        <a:spcBef>
                          <a:spcPts val="165"/>
                        </a:spcBef>
                        <a:spcAft>
                          <a:spcPct val="0"/>
                        </a:spcAft>
                      </a:pPr>
                      <a:r>
                        <a:rPr lang="en-US" sz="1100" u="sng">
                          <a:effectLst/>
                        </a:rPr>
                        <a:t>Income</a:t>
                      </a:r>
                      <a:endParaRPr lang="en-US" sz="1000" u="sng">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9063" marR="0" indent="0">
                        <a:lnSpc>
                          <a:spcPts val="1150"/>
                        </a:lnSpc>
                        <a:spcBef>
                          <a:spcPts val="170"/>
                        </a:spcBef>
                        <a:spcAft>
                          <a:spcPct val="0"/>
                        </a:spcAft>
                      </a:pPr>
                      <a:r>
                        <a:rPr lang="en-US" sz="1100" u="none" baseline="0">
                          <a:effectLst/>
                        </a:rPr>
                        <a:t>    </a:t>
                      </a:r>
                      <a:r>
                        <a:rPr lang="en-US" sz="1100" u="sng">
                          <a:effectLst/>
                        </a:rPr>
                        <a:t>Rate</a:t>
                      </a:r>
                      <a:endParaRPr lang="en-US" sz="1000" u="sng">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27990" algn="r">
                        <a:lnSpc>
                          <a:spcPts val="1155"/>
                        </a:lnSpc>
                        <a:spcBef>
                          <a:spcPts val="165"/>
                        </a:spcBef>
                        <a:spcAft>
                          <a:spcPct val="0"/>
                        </a:spcAft>
                      </a:pPr>
                      <a:r>
                        <a:rPr lang="en-US" sz="1100" u="sng">
                          <a:effectLst/>
                        </a:rPr>
                        <a:t>Income</a:t>
                      </a:r>
                      <a:endParaRPr lang="en-US" sz="1000" u="sng">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marR="0" indent="0">
                        <a:lnSpc>
                          <a:spcPts val="1155"/>
                        </a:lnSpc>
                        <a:spcBef>
                          <a:spcPts val="165"/>
                        </a:spcBef>
                        <a:spcAft>
                          <a:spcPct val="0"/>
                        </a:spcAft>
                      </a:pPr>
                      <a:r>
                        <a:rPr lang="en-US" sz="1100" u="none">
                          <a:effectLst/>
                        </a:rPr>
                        <a:t>    </a:t>
                      </a:r>
                      <a:r>
                        <a:rPr lang="en-US" sz="1100" u="sng">
                          <a:effectLst/>
                        </a:rPr>
                        <a:t>Rate</a:t>
                      </a:r>
                      <a:endParaRPr lang="en-US" sz="1000" u="sng">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0733340"/>
                  </a:ext>
                </a:extLst>
              </a:tr>
              <a:tr h="295240">
                <a:tc>
                  <a:txBody>
                    <a:bodyPr/>
                    <a:lstStyle/>
                    <a:p>
                      <a:pPr marL="76200" marR="0">
                        <a:lnSpc>
                          <a:spcPts val="1200"/>
                        </a:lnSpc>
                        <a:spcBef>
                          <a:spcPts val="240"/>
                        </a:spcBef>
                        <a:spcAft>
                          <a:spcPct val="0"/>
                        </a:spcAft>
                      </a:pPr>
                      <a:r>
                        <a:rPr lang="en-US" sz="1100">
                          <a:effectLst/>
                        </a:rPr>
                        <a:t>0 - $11,000</a:t>
                      </a:r>
                      <a:endParaRPr lang="en-US"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marR="927735" indent="0" algn="ctr">
                        <a:lnSpc>
                          <a:spcPts val="1200"/>
                        </a:lnSpc>
                        <a:spcBef>
                          <a:spcPts val="240"/>
                        </a:spcBef>
                        <a:spcAft>
                          <a:spcPct val="0"/>
                        </a:spcAft>
                      </a:pPr>
                      <a:r>
                        <a:rPr lang="en-US" sz="1100">
                          <a:effectLst/>
                        </a:rPr>
                        <a:t>10%</a:t>
                      </a:r>
                      <a:endParaRPr lang="en-US"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ct val="0"/>
                        </a:spcBef>
                        <a:spcAft>
                          <a:spcPct val="0"/>
                        </a:spcAft>
                      </a:pPr>
                      <a:r>
                        <a:rPr lang="en-US" sz="1100">
                          <a:effectLst/>
                        </a:rPr>
                        <a:t> </a:t>
                      </a:r>
                      <a:endParaRPr lang="en-US"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ct val="0"/>
                        </a:spcBef>
                        <a:spcAft>
                          <a:spcPct val="0"/>
                        </a:spcAft>
                      </a:pPr>
                      <a:r>
                        <a:rPr lang="en-US" sz="1100">
                          <a:effectLst/>
                        </a:rPr>
                        <a:t> </a:t>
                      </a:r>
                      <a:endParaRPr lang="en-US"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5878389"/>
                  </a:ext>
                </a:extLst>
              </a:tr>
              <a:tr h="282097">
                <a:tc>
                  <a:txBody>
                    <a:bodyPr/>
                    <a:lstStyle/>
                    <a:p>
                      <a:pPr marL="76200" marR="0">
                        <a:lnSpc>
                          <a:spcPts val="1295"/>
                        </a:lnSpc>
                        <a:spcBef>
                          <a:spcPct val="0"/>
                        </a:spcBef>
                        <a:spcAft>
                          <a:spcPct val="0"/>
                        </a:spcAft>
                      </a:pPr>
                      <a:r>
                        <a:rPr lang="en-US" sz="1100">
                          <a:effectLst/>
                        </a:rPr>
                        <a:t>$11,001 - $44,725</a:t>
                      </a:r>
                      <a:endParaRPr lang="en-US"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marR="927735" indent="0" algn="ctr">
                        <a:lnSpc>
                          <a:spcPts val="1295"/>
                        </a:lnSpc>
                        <a:spcBef>
                          <a:spcPct val="0"/>
                        </a:spcBef>
                        <a:spcAft>
                          <a:spcPct val="0"/>
                        </a:spcAft>
                      </a:pPr>
                      <a:r>
                        <a:rPr lang="en-US" sz="1100">
                          <a:effectLst/>
                        </a:rPr>
                        <a:t>12%</a:t>
                      </a:r>
                      <a:endParaRPr lang="en-US"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9850" marR="0">
                        <a:lnSpc>
                          <a:spcPts val="1295"/>
                        </a:lnSpc>
                        <a:spcBef>
                          <a:spcPct val="0"/>
                        </a:spcBef>
                        <a:spcAft>
                          <a:spcPct val="0"/>
                        </a:spcAft>
                      </a:pPr>
                      <a:r>
                        <a:rPr lang="en-US" sz="1100">
                          <a:effectLst/>
                        </a:rPr>
                        <a:t>0 - $2,900</a:t>
                      </a:r>
                      <a:endParaRPr lang="en-US"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936625" algn="r">
                        <a:lnSpc>
                          <a:spcPts val="1295"/>
                        </a:lnSpc>
                        <a:spcBef>
                          <a:spcPct val="0"/>
                        </a:spcBef>
                        <a:spcAft>
                          <a:spcPct val="0"/>
                        </a:spcAft>
                      </a:pPr>
                      <a:r>
                        <a:rPr lang="en-US" sz="1100">
                          <a:effectLst/>
                        </a:rPr>
                        <a:t>10%</a:t>
                      </a:r>
                      <a:endParaRPr lang="en-US"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371494508"/>
                  </a:ext>
                </a:extLst>
              </a:tr>
              <a:tr h="276030">
                <a:tc>
                  <a:txBody>
                    <a:bodyPr/>
                    <a:lstStyle/>
                    <a:p>
                      <a:pPr marL="76200" marR="0">
                        <a:lnSpc>
                          <a:spcPts val="1175"/>
                        </a:lnSpc>
                        <a:spcBef>
                          <a:spcPct val="0"/>
                        </a:spcBef>
                        <a:spcAft>
                          <a:spcPct val="0"/>
                        </a:spcAft>
                      </a:pPr>
                      <a:r>
                        <a:rPr lang="en-US" sz="1100">
                          <a:effectLst/>
                        </a:rPr>
                        <a:t>$44,726 - $95,375</a:t>
                      </a:r>
                      <a:endParaRPr lang="en-US"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marR="927735" indent="0" algn="ctr">
                        <a:lnSpc>
                          <a:spcPts val="1300"/>
                        </a:lnSpc>
                        <a:spcBef>
                          <a:spcPct val="0"/>
                        </a:spcBef>
                        <a:spcAft>
                          <a:spcPct val="0"/>
                        </a:spcAft>
                      </a:pPr>
                      <a:r>
                        <a:rPr lang="en-US" sz="1100">
                          <a:effectLst/>
                        </a:rPr>
                        <a:t>22%</a:t>
                      </a:r>
                      <a:endParaRPr lang="en-US"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9850" marR="0">
                        <a:lnSpc>
                          <a:spcPts val="1175"/>
                        </a:lnSpc>
                        <a:spcBef>
                          <a:spcPct val="0"/>
                        </a:spcBef>
                        <a:spcAft>
                          <a:spcPct val="0"/>
                        </a:spcAft>
                      </a:pPr>
                      <a:r>
                        <a:rPr lang="en-US" sz="1100">
                          <a:effectLst/>
                        </a:rPr>
                        <a:t>$2,901 - $10,550</a:t>
                      </a:r>
                      <a:endParaRPr lang="en-US"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936625" algn="r">
                        <a:lnSpc>
                          <a:spcPts val="1300"/>
                        </a:lnSpc>
                        <a:spcBef>
                          <a:spcPct val="0"/>
                        </a:spcBef>
                        <a:spcAft>
                          <a:spcPct val="0"/>
                        </a:spcAft>
                      </a:pPr>
                      <a:r>
                        <a:rPr lang="en-US" sz="1100">
                          <a:effectLst/>
                        </a:rPr>
                        <a:t>24%</a:t>
                      </a:r>
                      <a:endParaRPr lang="en-US"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645050562"/>
                  </a:ext>
                </a:extLst>
              </a:tr>
              <a:tr h="277041">
                <a:tc>
                  <a:txBody>
                    <a:bodyPr/>
                    <a:lstStyle/>
                    <a:p>
                      <a:pPr marL="76200" marR="0">
                        <a:lnSpc>
                          <a:spcPts val="1170"/>
                        </a:lnSpc>
                        <a:spcBef>
                          <a:spcPct val="0"/>
                        </a:spcBef>
                        <a:spcAft>
                          <a:spcPct val="0"/>
                        </a:spcAft>
                      </a:pPr>
                      <a:r>
                        <a:rPr lang="en-US" sz="1100">
                          <a:effectLst/>
                        </a:rPr>
                        <a:t>$95,376 - $182,100</a:t>
                      </a:r>
                      <a:endParaRPr lang="en-US"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marR="927735" indent="0" algn="ctr">
                        <a:lnSpc>
                          <a:spcPts val="1295"/>
                        </a:lnSpc>
                        <a:spcBef>
                          <a:spcPct val="0"/>
                        </a:spcBef>
                        <a:spcAft>
                          <a:spcPct val="0"/>
                        </a:spcAft>
                      </a:pPr>
                      <a:r>
                        <a:rPr lang="en-US" sz="1100">
                          <a:effectLst/>
                        </a:rPr>
                        <a:t>24%</a:t>
                      </a:r>
                      <a:endParaRPr lang="en-US"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9850" marR="0">
                        <a:lnSpc>
                          <a:spcPts val="1295"/>
                        </a:lnSpc>
                        <a:spcBef>
                          <a:spcPct val="0"/>
                        </a:spcBef>
                        <a:spcAft>
                          <a:spcPct val="0"/>
                        </a:spcAft>
                      </a:pPr>
                      <a:r>
                        <a:rPr lang="en-US" sz="1100">
                          <a:effectLst/>
                        </a:rPr>
                        <a:t>$10,551 - $14,450</a:t>
                      </a:r>
                      <a:endParaRPr lang="en-US"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936625" algn="r">
                        <a:lnSpc>
                          <a:spcPts val="1295"/>
                        </a:lnSpc>
                        <a:spcBef>
                          <a:spcPct val="0"/>
                        </a:spcBef>
                        <a:spcAft>
                          <a:spcPct val="0"/>
                        </a:spcAft>
                      </a:pPr>
                      <a:r>
                        <a:rPr lang="en-US" sz="1100">
                          <a:effectLst/>
                        </a:rPr>
                        <a:t>35%</a:t>
                      </a:r>
                      <a:endParaRPr lang="en-US"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856056940"/>
                  </a:ext>
                </a:extLst>
              </a:tr>
              <a:tr h="277041">
                <a:tc>
                  <a:txBody>
                    <a:bodyPr/>
                    <a:lstStyle/>
                    <a:p>
                      <a:pPr marL="76200" marR="0">
                        <a:lnSpc>
                          <a:spcPts val="1295"/>
                        </a:lnSpc>
                        <a:spcBef>
                          <a:spcPct val="0"/>
                        </a:spcBef>
                        <a:spcAft>
                          <a:spcPct val="0"/>
                        </a:spcAft>
                      </a:pPr>
                      <a:r>
                        <a:rPr lang="en-US" sz="1100">
                          <a:effectLst/>
                        </a:rPr>
                        <a:t>$182,101 - $231,250</a:t>
                      </a:r>
                      <a:endParaRPr lang="en-US"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marR="927735" indent="0" algn="ctr">
                        <a:lnSpc>
                          <a:spcPts val="1295"/>
                        </a:lnSpc>
                        <a:spcBef>
                          <a:spcPct val="0"/>
                        </a:spcBef>
                        <a:spcAft>
                          <a:spcPct val="0"/>
                        </a:spcAft>
                      </a:pPr>
                      <a:r>
                        <a:rPr lang="en-US" sz="1100">
                          <a:effectLst/>
                        </a:rPr>
                        <a:t>32%</a:t>
                      </a:r>
                      <a:endParaRPr lang="en-US"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9850" marR="0">
                        <a:lnSpc>
                          <a:spcPts val="1295"/>
                        </a:lnSpc>
                        <a:spcBef>
                          <a:spcPct val="0"/>
                        </a:spcBef>
                        <a:spcAft>
                          <a:spcPct val="0"/>
                        </a:spcAft>
                      </a:pPr>
                      <a:r>
                        <a:rPr lang="en-US" sz="1100" b="1">
                          <a:effectLst/>
                        </a:rPr>
                        <a:t>$14,451 +</a:t>
                      </a:r>
                      <a:endParaRPr lang="en-US" sz="1000" b="1">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936625" algn="r">
                        <a:lnSpc>
                          <a:spcPts val="1295"/>
                        </a:lnSpc>
                        <a:spcBef>
                          <a:spcPct val="0"/>
                        </a:spcBef>
                        <a:spcAft>
                          <a:spcPct val="0"/>
                        </a:spcAft>
                      </a:pPr>
                      <a:r>
                        <a:rPr lang="en-US" sz="1100" b="1">
                          <a:effectLst/>
                        </a:rPr>
                        <a:t>37%</a:t>
                      </a:r>
                      <a:endParaRPr lang="en-US" sz="1000" b="1">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249766968"/>
                  </a:ext>
                </a:extLst>
              </a:tr>
              <a:tr h="276030">
                <a:tc>
                  <a:txBody>
                    <a:bodyPr/>
                    <a:lstStyle/>
                    <a:p>
                      <a:pPr marL="76200" marR="0">
                        <a:lnSpc>
                          <a:spcPts val="1175"/>
                        </a:lnSpc>
                        <a:spcBef>
                          <a:spcPct val="0"/>
                        </a:spcBef>
                        <a:spcAft>
                          <a:spcPct val="0"/>
                        </a:spcAft>
                      </a:pPr>
                      <a:r>
                        <a:rPr lang="en-US" sz="1100">
                          <a:effectLst/>
                        </a:rPr>
                        <a:t>$231,251 - $578,125</a:t>
                      </a:r>
                      <a:endParaRPr lang="en-US"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marR="927735" indent="0" algn="ctr">
                        <a:lnSpc>
                          <a:spcPts val="1300"/>
                        </a:lnSpc>
                        <a:spcBef>
                          <a:spcPct val="0"/>
                        </a:spcBef>
                        <a:spcAft>
                          <a:spcPct val="0"/>
                        </a:spcAft>
                      </a:pPr>
                      <a:r>
                        <a:rPr lang="en-US" sz="1100">
                          <a:effectLst/>
                        </a:rPr>
                        <a:t>35%</a:t>
                      </a:r>
                      <a:endParaRPr lang="en-US"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ct val="0"/>
                        </a:spcBef>
                        <a:spcAft>
                          <a:spcPct val="0"/>
                        </a:spcAft>
                      </a:pPr>
                      <a:r>
                        <a:rPr lang="en-US" sz="1100">
                          <a:effectLst/>
                        </a:rPr>
                        <a:t> </a:t>
                      </a:r>
                      <a:endParaRPr lang="en-US"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ct val="0"/>
                        </a:spcBef>
                        <a:spcAft>
                          <a:spcPct val="0"/>
                        </a:spcAft>
                      </a:pPr>
                      <a:r>
                        <a:rPr lang="en-US" sz="1100">
                          <a:effectLst/>
                        </a:rPr>
                        <a:t> </a:t>
                      </a:r>
                      <a:endParaRPr lang="en-US"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6222287"/>
                  </a:ext>
                </a:extLst>
              </a:tr>
              <a:tr h="287152">
                <a:tc>
                  <a:txBody>
                    <a:bodyPr/>
                    <a:lstStyle/>
                    <a:p>
                      <a:pPr marL="76200" marR="0">
                        <a:lnSpc>
                          <a:spcPts val="1320"/>
                        </a:lnSpc>
                        <a:spcBef>
                          <a:spcPct val="0"/>
                        </a:spcBef>
                        <a:spcAft>
                          <a:spcPct val="0"/>
                        </a:spcAft>
                      </a:pPr>
                      <a:r>
                        <a:rPr lang="en-US" sz="1100" b="1">
                          <a:effectLst/>
                          <a:highlight>
                            <a:srgbClr val="FFFF00"/>
                          </a:highlight>
                        </a:rPr>
                        <a:t>$578,126 +</a:t>
                      </a:r>
                      <a:endParaRPr lang="en-US" sz="1000" b="1">
                        <a:effectLst/>
                        <a:highlight>
                          <a:srgbClr val="FFFF00"/>
                        </a:highligh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3038" marR="927735" indent="0" algn="ctr">
                        <a:lnSpc>
                          <a:spcPts val="1320"/>
                        </a:lnSpc>
                        <a:spcBef>
                          <a:spcPct val="0"/>
                        </a:spcBef>
                        <a:spcAft>
                          <a:spcPct val="0"/>
                        </a:spcAft>
                      </a:pPr>
                      <a:r>
                        <a:rPr lang="en-US" sz="1100" b="1">
                          <a:effectLst/>
                          <a:highlight>
                            <a:srgbClr val="FFFF00"/>
                          </a:highlight>
                        </a:rPr>
                        <a:t>37%</a:t>
                      </a:r>
                      <a:endParaRPr lang="en-US" sz="1000" b="1">
                        <a:effectLst/>
                        <a:highlight>
                          <a:srgbClr val="FFFF00"/>
                        </a:highligh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spcBef>
                          <a:spcPct val="0"/>
                        </a:spcBef>
                        <a:spcAft>
                          <a:spcPct val="0"/>
                        </a:spcAft>
                      </a:pPr>
                      <a:r>
                        <a:rPr lang="en-US" sz="1100">
                          <a:effectLst/>
                        </a:rPr>
                        <a:t> </a:t>
                      </a:r>
                      <a:endParaRPr lang="en-US"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ct val="0"/>
                        </a:spcBef>
                        <a:spcAft>
                          <a:spcPct val="0"/>
                        </a:spcAft>
                      </a:pPr>
                      <a:r>
                        <a:rPr lang="en-US" sz="1100">
                          <a:effectLst/>
                        </a:rPr>
                        <a:t> </a:t>
                      </a:r>
                      <a:endParaRPr lang="en-US"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4792787"/>
                  </a:ext>
                </a:extLst>
              </a:tr>
            </a:tbl>
          </a:graphicData>
        </a:graphic>
      </p:graphicFrame>
    </p:spTree>
    <p:extLst>
      <p:ext uri="{BB962C8B-B14F-4D97-AF65-F5344CB8AC3E}">
        <p14:creationId xmlns:p14="http://schemas.microsoft.com/office/powerpoint/2010/main" val="12948433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p15="http://schemas.microsoft.com/office/powerpoint/2012/main"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1"/>
          </p:nvPr>
        </p:nvSpPr>
        <p:spPr>
          <a:noFill/>
        </p:spPr>
        <p:txBody>
          <a:bodyPr/>
          <a:lstStyle>
            <a:lvl1pPr>
              <a:spcBef>
                <a:spcPts val="600"/>
              </a:spcBef>
              <a:buClr>
                <a:srgbClr val="002D62"/>
              </a:buClr>
              <a:defRPr sz="2800">
                <a:solidFill>
                  <a:srgbClr val="002D62"/>
                </a:solidFill>
                <a:latin typeface="Arial" panose="020B0604020202020204" pitchFamily="34" charset="0"/>
              </a:defRPr>
            </a:lvl1pPr>
            <a:lvl2pPr marL="742950" indent="-285750">
              <a:spcBef>
                <a:spcPts val="600"/>
              </a:spcBef>
              <a:buClr>
                <a:srgbClr val="AA9C8F"/>
              </a:buClr>
              <a:buFont typeface="Arial" panose="020B0604020202020204" pitchFamily="34" charset="0"/>
              <a:defRPr sz="2400">
                <a:solidFill>
                  <a:srgbClr val="002D62"/>
                </a:solidFill>
                <a:latin typeface="Arial" panose="020B0604020202020204" pitchFamily="34" charset="0"/>
              </a:defRPr>
            </a:lvl2pPr>
            <a:lvl3pPr marL="1143000" indent="-228600">
              <a:spcBef>
                <a:spcPts val="600"/>
              </a:spcBef>
              <a:buClr>
                <a:srgbClr val="002D62"/>
              </a:buClr>
              <a:defRPr sz="2000">
                <a:solidFill>
                  <a:srgbClr val="002D62"/>
                </a:solidFill>
                <a:latin typeface="Arial" panose="020B0604020202020204" pitchFamily="34" charset="0"/>
              </a:defRPr>
            </a:lvl3pPr>
            <a:lvl4pPr marL="1600200" indent="-228600">
              <a:spcBef>
                <a:spcPts val="600"/>
              </a:spcBef>
              <a:buClr>
                <a:srgbClr val="AA9C8F"/>
              </a:buClr>
              <a:buFont typeface="Arial" panose="020B0604020202020204" pitchFamily="34" charset="0"/>
              <a:defRPr>
                <a:solidFill>
                  <a:srgbClr val="002D62"/>
                </a:solidFill>
                <a:latin typeface="Arial" panose="020B0604020202020204" pitchFamily="34" charset="0"/>
              </a:defRPr>
            </a:lvl4pPr>
            <a:lvl5pPr marL="2057400" indent="-228600">
              <a:spcBef>
                <a:spcPts val="600"/>
              </a:spcBef>
              <a:buClr>
                <a:srgbClr val="002D62"/>
              </a:buClr>
              <a:defRPr sz="1600">
                <a:solidFill>
                  <a:srgbClr val="002D62"/>
                </a:solidFill>
                <a:latin typeface="Arial" panose="020B0604020202020204" pitchFamily="34" charset="0"/>
              </a:defRPr>
            </a:lvl5pPr>
            <a:lvl6pPr marL="25146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6pPr>
            <a:lvl7pPr marL="29718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7pPr>
            <a:lvl8pPr marL="34290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8pPr>
            <a:lvl9pPr marL="38862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9pPr>
          </a:lstStyle>
          <a:p>
            <a:pPr>
              <a:spcBef>
                <a:spcPct val="0"/>
              </a:spcBef>
              <a:buClrTx/>
            </a:pPr>
            <a:fld id="{66678C7F-0F36-46FE-9BAB-1E6672A0E79B}" type="slidenum">
              <a:rPr lang="en-US" altLang="en-US" sz="1400">
                <a:solidFill>
                  <a:schemeClr val="bg1"/>
                </a:solidFill>
              </a:rPr>
              <a:pPr>
                <a:spcBef>
                  <a:spcPct val="0"/>
                </a:spcBef>
                <a:buClrTx/>
              </a:pPr>
              <a:t>5</a:t>
            </a:fld>
            <a:endParaRPr lang="en-US" altLang="en-US" sz="1400">
              <a:solidFill>
                <a:schemeClr val="bg1"/>
              </a:solidFill>
            </a:endParaRPr>
          </a:p>
        </p:txBody>
      </p:sp>
      <p:sp>
        <p:nvSpPr>
          <p:cNvPr id="4099" name="Rectangle 4"/>
          <p:cNvSpPr>
            <a:spLocks noGrp="1" noChangeArrowheads="1"/>
          </p:cNvSpPr>
          <p:nvPr>
            <p:ph type="title"/>
          </p:nvPr>
        </p:nvSpPr>
        <p:spPr>
          <a:xfrm>
            <a:off x="381000" y="457200"/>
            <a:ext cx="8229600" cy="701675"/>
          </a:xfrm>
        </p:spPr>
        <p:txBody>
          <a:bodyPr/>
          <a:lstStyle/>
          <a:p>
            <a:pPr eaLnBrk="1" hangingPunct="1"/>
            <a:r>
              <a:rPr lang="en-US" altLang="en-US" sz="3000"/>
              <a:t>Fiduciary Income Tax Basics</a:t>
            </a:r>
          </a:p>
        </p:txBody>
      </p:sp>
      <p:sp>
        <p:nvSpPr>
          <p:cNvPr id="5" name="Rectangle 4"/>
          <p:cNvSpPr/>
          <p:nvPr/>
        </p:nvSpPr>
        <p:spPr>
          <a:xfrm>
            <a:off x="457200" y="1524000"/>
            <a:ext cx="8153400" cy="5016758"/>
          </a:xfrm>
          <a:prstGeom prst="rect">
            <a:avLst/>
          </a:prstGeom>
        </p:spPr>
        <p:txBody>
          <a:bodyPr wrap="square">
            <a:spAutoFit/>
          </a:bodyPr>
          <a:lstStyle/>
          <a:p>
            <a:pPr marL="274320" indent="-274320">
              <a:spcAft>
                <a:spcPts val="1200"/>
              </a:spcAft>
              <a:buFont typeface="Wingdings" panose="05000000000000000000" pitchFamily="2" charset="2"/>
              <a:buChar char="§"/>
            </a:pPr>
            <a:r>
              <a:rPr lang="en-US" sz="2000" b="0"/>
              <a:t>State income taxes can add significantly to the overall taxation of irrevocable, non-grantor trusts:</a:t>
            </a:r>
          </a:p>
          <a:p>
            <a:pPr marL="274320" indent="-274320">
              <a:spcAft>
                <a:spcPts val="1200"/>
              </a:spcAft>
              <a:buFont typeface="Wingdings" panose="05000000000000000000" pitchFamily="2" charset="2"/>
              <a:buChar char="§"/>
            </a:pPr>
            <a:endParaRPr lang="en-US" sz="2000" b="0"/>
          </a:p>
          <a:p>
            <a:pPr marL="274320" indent="-274320">
              <a:spcAft>
                <a:spcPts val="1200"/>
              </a:spcAft>
              <a:buFont typeface="Wingdings" panose="05000000000000000000" pitchFamily="2" charset="2"/>
              <a:buChar char="§"/>
            </a:pPr>
            <a:endParaRPr lang="en-US" sz="2000" b="0"/>
          </a:p>
          <a:p>
            <a:pPr marL="274320" indent="-274320">
              <a:spcAft>
                <a:spcPts val="1200"/>
              </a:spcAft>
              <a:buFont typeface="Wingdings" panose="05000000000000000000" pitchFamily="2" charset="2"/>
              <a:buChar char="§"/>
            </a:pPr>
            <a:endParaRPr lang="en-US" sz="2000" b="0"/>
          </a:p>
          <a:p>
            <a:pPr marL="274320" indent="-274320">
              <a:spcAft>
                <a:spcPts val="1200"/>
              </a:spcAft>
              <a:buFont typeface="Wingdings" panose="05000000000000000000" pitchFamily="2" charset="2"/>
              <a:buChar char="§"/>
            </a:pPr>
            <a:endParaRPr lang="en-US" sz="2000" b="0"/>
          </a:p>
          <a:p>
            <a:pPr marL="274320" indent="-274320">
              <a:spcAft>
                <a:spcPts val="1200"/>
              </a:spcAft>
              <a:buFont typeface="Wingdings" panose="05000000000000000000" pitchFamily="2" charset="2"/>
              <a:buChar char="§"/>
            </a:pPr>
            <a:endParaRPr lang="en-US" sz="2000" b="0"/>
          </a:p>
          <a:p>
            <a:pPr marL="274320" indent="-274320">
              <a:spcAft>
                <a:spcPts val="1200"/>
              </a:spcAft>
              <a:buFont typeface="Wingdings" panose="05000000000000000000" pitchFamily="2" charset="2"/>
              <a:buChar char="§"/>
            </a:pPr>
            <a:endParaRPr lang="en-US" sz="2000" b="0"/>
          </a:p>
          <a:p>
            <a:pPr marL="274320" indent="-274320">
              <a:spcAft>
                <a:spcPts val="1200"/>
              </a:spcAft>
              <a:buFont typeface="Wingdings" panose="05000000000000000000" pitchFamily="2" charset="2"/>
              <a:buChar char="§"/>
            </a:pPr>
            <a:r>
              <a:rPr lang="en-US" sz="2000" b="0"/>
              <a:t>There are currently 8 states with no personal income tax – Alaska, Florida, Nevada, South Dakota, Tennessee, Texas, Washington, and Wyoming.</a:t>
            </a:r>
          </a:p>
          <a:p>
            <a:pPr marL="274320" indent="-274320">
              <a:spcAft>
                <a:spcPts val="1200"/>
              </a:spcAft>
              <a:buFont typeface="Wingdings" panose="05000000000000000000" pitchFamily="2" charset="2"/>
              <a:buChar char="§"/>
            </a:pPr>
            <a:endParaRPr lang="en-US" sz="2000" b="0"/>
          </a:p>
        </p:txBody>
      </p:sp>
      <p:graphicFrame>
        <p:nvGraphicFramePr>
          <p:cNvPr id="2" name="Table 1"/>
          <p:cNvGraphicFramePr>
            <a:graphicFrameLocks noGrp="1"/>
          </p:cNvGraphicFramePr>
          <p:nvPr>
            <p:extLst>
              <p:ext uri="{D42A27DB-BD31-4B8C-83A1-F6EECF244321}">
                <p14:modId xmlns:p14="http://schemas.microsoft.com/office/powerpoint/2010/main" val="3390316629"/>
              </p:ext>
            </p:extLst>
          </p:nvPr>
        </p:nvGraphicFramePr>
        <p:xfrm>
          <a:off x="2057400" y="2321698"/>
          <a:ext cx="4953000" cy="2590799"/>
        </p:xfrm>
        <a:graphic>
          <a:graphicData uri="http://schemas.openxmlformats.org/drawingml/2006/table">
            <a:tbl>
              <a:tblPr>
                <a:tableStyleId>{5C22544A-7EE6-4342-B048-85BDC9FD1C3A}</a:tableStyleId>
              </a:tblPr>
              <a:tblGrid>
                <a:gridCol w="2401455">
                  <a:extLst>
                    <a:ext uri="{9D8B030D-6E8A-4147-A177-3AD203B41FA5}">
                      <a16:colId xmlns:a16="http://schemas.microsoft.com/office/drawing/2014/main" val="2805298648"/>
                    </a:ext>
                  </a:extLst>
                </a:gridCol>
                <a:gridCol w="2551545">
                  <a:extLst>
                    <a:ext uri="{9D8B030D-6E8A-4147-A177-3AD203B41FA5}">
                      <a16:colId xmlns:a16="http://schemas.microsoft.com/office/drawing/2014/main" val="1740734959"/>
                    </a:ext>
                  </a:extLst>
                </a:gridCol>
              </a:tblGrid>
              <a:tr h="208467">
                <a:tc gridSpan="2">
                  <a:txBody>
                    <a:bodyPr/>
                    <a:lstStyle/>
                    <a:p>
                      <a:pPr marL="590550" marR="0" algn="ctr">
                        <a:lnSpc>
                          <a:spcPts val="1150"/>
                        </a:lnSpc>
                        <a:spcBef>
                          <a:spcPts val="170"/>
                        </a:spcBef>
                        <a:spcAft>
                          <a:spcPct val="0"/>
                        </a:spcAft>
                      </a:pPr>
                      <a:r>
                        <a:rPr lang="en-US" sz="1100" b="1" u="sng">
                          <a:effectLst/>
                        </a:rPr>
                        <a:t>Top 10 Highest Income Tax States</a:t>
                      </a:r>
                      <a:endParaRPr lang="en-US" sz="1000" b="1" u="sng">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150730568"/>
                  </a:ext>
                </a:extLst>
              </a:tr>
              <a:tr h="200860">
                <a:tc>
                  <a:txBody>
                    <a:bodyPr/>
                    <a:lstStyle/>
                    <a:p>
                      <a:pPr marL="0" marR="526415" algn="ctr">
                        <a:lnSpc>
                          <a:spcPts val="1155"/>
                        </a:lnSpc>
                        <a:spcBef>
                          <a:spcPts val="165"/>
                        </a:spcBef>
                        <a:spcAft>
                          <a:spcPct val="0"/>
                        </a:spcAft>
                      </a:pPr>
                      <a:r>
                        <a:rPr lang="en-US" sz="1100" b="1" u="sng">
                          <a:effectLst/>
                        </a:rPr>
                        <a:t>State</a:t>
                      </a:r>
                      <a:endParaRPr lang="en-US" sz="1000" b="1" u="sng">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9063" marR="0" indent="0" algn="ctr">
                        <a:lnSpc>
                          <a:spcPts val="1150"/>
                        </a:lnSpc>
                        <a:spcBef>
                          <a:spcPts val="170"/>
                        </a:spcBef>
                        <a:spcAft>
                          <a:spcPct val="0"/>
                        </a:spcAft>
                      </a:pPr>
                      <a:r>
                        <a:rPr lang="en-US" sz="1100" b="1" u="sng">
                          <a:effectLst/>
                        </a:rPr>
                        <a:t>Rate</a:t>
                      </a:r>
                      <a:endParaRPr lang="en-US" sz="1000" b="1" u="sng">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0733340"/>
                  </a:ext>
                </a:extLst>
              </a:tr>
              <a:tr h="222162">
                <a:tc>
                  <a:txBody>
                    <a:bodyPr/>
                    <a:lstStyle/>
                    <a:p>
                      <a:pPr marL="76200" marR="0">
                        <a:lnSpc>
                          <a:spcPts val="1200"/>
                        </a:lnSpc>
                        <a:spcBef>
                          <a:spcPts val="240"/>
                        </a:spcBef>
                        <a:spcAft>
                          <a:spcPct val="0"/>
                        </a:spcAft>
                      </a:pPr>
                      <a:r>
                        <a:rPr lang="en-US" sz="1200">
                          <a:effectLst/>
                          <a:latin typeface="+mn-lt"/>
                        </a:rPr>
                        <a:t>California</a:t>
                      </a:r>
                      <a:endParaRPr lang="en-US" sz="120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marR="927735" indent="0" algn="ctr">
                        <a:lnSpc>
                          <a:spcPts val="1200"/>
                        </a:lnSpc>
                        <a:spcBef>
                          <a:spcPts val="240"/>
                        </a:spcBef>
                        <a:spcAft>
                          <a:spcPct val="0"/>
                        </a:spcAft>
                      </a:pPr>
                      <a:r>
                        <a:rPr lang="en-US" sz="1200">
                          <a:effectLst/>
                          <a:latin typeface="+mn-lt"/>
                        </a:rPr>
                        <a:t>13.3%</a:t>
                      </a:r>
                      <a:endParaRPr lang="en-US" sz="120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5878389"/>
                  </a:ext>
                </a:extLst>
              </a:tr>
              <a:tr h="212272">
                <a:tc>
                  <a:txBody>
                    <a:bodyPr/>
                    <a:lstStyle/>
                    <a:p>
                      <a:pPr marL="76200" marR="0">
                        <a:lnSpc>
                          <a:spcPts val="1295"/>
                        </a:lnSpc>
                        <a:spcBef>
                          <a:spcPct val="0"/>
                        </a:spcBef>
                        <a:spcAft>
                          <a:spcPct val="0"/>
                        </a:spcAft>
                      </a:pPr>
                      <a:r>
                        <a:rPr lang="en-US" sz="1200">
                          <a:effectLst/>
                          <a:latin typeface="+mn-lt"/>
                        </a:rPr>
                        <a:t>Hawaii</a:t>
                      </a:r>
                      <a:endParaRPr lang="en-US" sz="120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marR="927735" indent="0" algn="ctr">
                        <a:lnSpc>
                          <a:spcPts val="1295"/>
                        </a:lnSpc>
                        <a:spcBef>
                          <a:spcPct val="0"/>
                        </a:spcBef>
                        <a:spcAft>
                          <a:spcPct val="0"/>
                        </a:spcAft>
                      </a:pPr>
                      <a:r>
                        <a:rPr lang="en-US" sz="1200">
                          <a:effectLst/>
                          <a:latin typeface="+mn-lt"/>
                        </a:rPr>
                        <a:t>11.00%</a:t>
                      </a:r>
                      <a:endParaRPr lang="en-US" sz="120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1494508"/>
                  </a:ext>
                </a:extLst>
              </a:tr>
              <a:tr h="207708">
                <a:tc>
                  <a:txBody>
                    <a:bodyPr/>
                    <a:lstStyle/>
                    <a:p>
                      <a:pPr marL="76200" marR="0">
                        <a:lnSpc>
                          <a:spcPts val="1175"/>
                        </a:lnSpc>
                        <a:spcBef>
                          <a:spcPct val="0"/>
                        </a:spcBef>
                        <a:spcAft>
                          <a:spcPct val="0"/>
                        </a:spcAft>
                      </a:pPr>
                      <a:r>
                        <a:rPr lang="en-US" sz="1200">
                          <a:effectLst/>
                          <a:latin typeface="+mn-lt"/>
                        </a:rPr>
                        <a:t>New Jersey</a:t>
                      </a:r>
                      <a:endParaRPr lang="en-US" sz="120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marR="927735" indent="0" algn="ctr">
                        <a:lnSpc>
                          <a:spcPts val="1300"/>
                        </a:lnSpc>
                        <a:spcBef>
                          <a:spcPct val="0"/>
                        </a:spcBef>
                        <a:spcAft>
                          <a:spcPct val="0"/>
                        </a:spcAft>
                      </a:pPr>
                      <a:r>
                        <a:rPr lang="en-US" sz="1200">
                          <a:effectLst/>
                          <a:latin typeface="+mn-lt"/>
                        </a:rPr>
                        <a:t>10.75%</a:t>
                      </a:r>
                      <a:endParaRPr lang="en-US" sz="120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5050562"/>
                  </a:ext>
                </a:extLst>
              </a:tr>
              <a:tr h="208467">
                <a:tc>
                  <a:txBody>
                    <a:bodyPr/>
                    <a:lstStyle/>
                    <a:p>
                      <a:pPr marL="76200" marR="0">
                        <a:lnSpc>
                          <a:spcPts val="1170"/>
                        </a:lnSpc>
                        <a:spcBef>
                          <a:spcPct val="0"/>
                        </a:spcBef>
                        <a:spcAft>
                          <a:spcPct val="0"/>
                        </a:spcAft>
                      </a:pPr>
                      <a:r>
                        <a:rPr lang="en-US" sz="1200">
                          <a:effectLst/>
                          <a:latin typeface="+mn-lt"/>
                        </a:rPr>
                        <a:t>Oregon</a:t>
                      </a:r>
                      <a:endParaRPr lang="en-US" sz="120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marR="927735" indent="0" algn="ctr">
                        <a:lnSpc>
                          <a:spcPts val="1295"/>
                        </a:lnSpc>
                        <a:spcBef>
                          <a:spcPct val="0"/>
                        </a:spcBef>
                        <a:spcAft>
                          <a:spcPct val="0"/>
                        </a:spcAft>
                      </a:pPr>
                      <a:r>
                        <a:rPr lang="en-US" sz="1200">
                          <a:effectLst/>
                          <a:latin typeface="+mn-lt"/>
                        </a:rPr>
                        <a:t>9.90%</a:t>
                      </a:r>
                      <a:endParaRPr lang="en-US" sz="120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6056940"/>
                  </a:ext>
                </a:extLst>
              </a:tr>
              <a:tr h="208467">
                <a:tc>
                  <a:txBody>
                    <a:bodyPr/>
                    <a:lstStyle/>
                    <a:p>
                      <a:pPr marL="76200" marR="0">
                        <a:lnSpc>
                          <a:spcPts val="1295"/>
                        </a:lnSpc>
                        <a:spcBef>
                          <a:spcPct val="0"/>
                        </a:spcBef>
                        <a:spcAft>
                          <a:spcPct val="0"/>
                        </a:spcAft>
                      </a:pPr>
                      <a:r>
                        <a:rPr lang="en-US" sz="1200">
                          <a:effectLst/>
                          <a:latin typeface="+mn-lt"/>
                        </a:rPr>
                        <a:t>Minnesota</a:t>
                      </a:r>
                      <a:endParaRPr lang="en-US" sz="120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marR="927735" indent="0" algn="ctr">
                        <a:lnSpc>
                          <a:spcPts val="1295"/>
                        </a:lnSpc>
                        <a:spcBef>
                          <a:spcPct val="0"/>
                        </a:spcBef>
                        <a:spcAft>
                          <a:spcPct val="0"/>
                        </a:spcAft>
                      </a:pPr>
                      <a:r>
                        <a:rPr lang="en-US" sz="1200">
                          <a:effectLst/>
                          <a:latin typeface="+mn-lt"/>
                        </a:rPr>
                        <a:t>9.85%</a:t>
                      </a:r>
                      <a:endParaRPr lang="en-US" sz="120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9766968"/>
                  </a:ext>
                </a:extLst>
              </a:tr>
              <a:tr h="207708">
                <a:tc>
                  <a:txBody>
                    <a:bodyPr/>
                    <a:lstStyle/>
                    <a:p>
                      <a:pPr marL="76200" marR="0">
                        <a:lnSpc>
                          <a:spcPts val="1175"/>
                        </a:lnSpc>
                        <a:spcBef>
                          <a:spcPct val="0"/>
                        </a:spcBef>
                        <a:spcAft>
                          <a:spcPct val="0"/>
                        </a:spcAft>
                      </a:pPr>
                      <a:r>
                        <a:rPr lang="en-US" sz="1200">
                          <a:effectLst/>
                          <a:latin typeface="+mn-lt"/>
                        </a:rPr>
                        <a:t>District of Columbia</a:t>
                      </a:r>
                      <a:endParaRPr lang="en-US" sz="120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marR="927735" indent="0" algn="ctr">
                        <a:lnSpc>
                          <a:spcPts val="1300"/>
                        </a:lnSpc>
                        <a:spcBef>
                          <a:spcPct val="0"/>
                        </a:spcBef>
                        <a:spcAft>
                          <a:spcPct val="0"/>
                        </a:spcAft>
                      </a:pPr>
                      <a:r>
                        <a:rPr lang="en-US" sz="1200">
                          <a:effectLst/>
                          <a:latin typeface="+mn-lt"/>
                        </a:rPr>
                        <a:t>8.95%</a:t>
                      </a:r>
                      <a:endParaRPr lang="en-US" sz="120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6222287"/>
                  </a:ext>
                </a:extLst>
              </a:tr>
              <a:tr h="289697">
                <a:tc>
                  <a:txBody>
                    <a:bodyPr/>
                    <a:lstStyle/>
                    <a:p>
                      <a:pPr marL="76200" marR="0">
                        <a:lnSpc>
                          <a:spcPts val="1320"/>
                        </a:lnSpc>
                        <a:spcBef>
                          <a:spcPct val="0"/>
                        </a:spcBef>
                        <a:spcAft>
                          <a:spcPct val="0"/>
                        </a:spcAft>
                      </a:pPr>
                      <a:r>
                        <a:rPr lang="en-US" sz="1200">
                          <a:effectLst/>
                          <a:latin typeface="+mn-lt"/>
                          <a:ea typeface="Times New Roman" panose="02020603050405020304" pitchFamily="18" charset="0"/>
                        </a:rPr>
                        <a:t>New York</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marR="927735" lvl="0" indent="0" algn="ctr" defTabSz="914400" rtl="0" eaLnBrk="1" fontAlgn="auto" latinLnBrk="0" hangingPunct="1">
                        <a:lnSpc>
                          <a:spcPts val="1320"/>
                        </a:lnSpc>
                        <a:spcBef>
                          <a:spcPct val="0"/>
                        </a:spcBef>
                        <a:spcAft>
                          <a:spcPct val="0"/>
                        </a:spcAft>
                        <a:buClrTx/>
                        <a:buSzTx/>
                        <a:buFontTx/>
                        <a:buNone/>
                        <a:defRPr/>
                      </a:pPr>
                      <a:r>
                        <a:rPr lang="en-US" sz="1200">
                          <a:effectLst/>
                          <a:latin typeface="+mn-lt"/>
                        </a:rPr>
                        <a:t>8.82%</a:t>
                      </a:r>
                      <a:endParaRPr lang="en-US" sz="120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3754663"/>
                  </a:ext>
                </a:extLst>
              </a:tr>
              <a:tr h="216077">
                <a:tc>
                  <a:txBody>
                    <a:bodyPr/>
                    <a:lstStyle/>
                    <a:p>
                      <a:pPr marL="76200" marR="0">
                        <a:lnSpc>
                          <a:spcPts val="1320"/>
                        </a:lnSpc>
                        <a:spcBef>
                          <a:spcPct val="0"/>
                        </a:spcBef>
                        <a:spcAft>
                          <a:spcPct val="0"/>
                        </a:spcAft>
                      </a:pPr>
                      <a:r>
                        <a:rPr lang="en-US" sz="1200">
                          <a:effectLst/>
                          <a:latin typeface="+mn-lt"/>
                          <a:ea typeface="Times New Roman" panose="02020603050405020304" pitchFamily="18" charset="0"/>
                        </a:rPr>
                        <a:t>Vermont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marR="927735" indent="0" algn="ctr">
                        <a:lnSpc>
                          <a:spcPts val="1320"/>
                        </a:lnSpc>
                        <a:spcBef>
                          <a:spcPct val="0"/>
                        </a:spcBef>
                        <a:spcAft>
                          <a:spcPct val="0"/>
                        </a:spcAft>
                      </a:pPr>
                      <a:r>
                        <a:rPr lang="en-US" sz="1200">
                          <a:effectLst/>
                          <a:latin typeface="+mn-lt"/>
                          <a:ea typeface="Times New Roman" panose="02020603050405020304" pitchFamily="18" charset="0"/>
                        </a:rPr>
                        <a:t>8.75%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0911177"/>
                  </a:ext>
                </a:extLst>
              </a:tr>
              <a:tr h="216077">
                <a:tc>
                  <a:txBody>
                    <a:bodyPr/>
                    <a:lstStyle/>
                    <a:p>
                      <a:pPr marL="76200" marR="0">
                        <a:lnSpc>
                          <a:spcPts val="1320"/>
                        </a:lnSpc>
                        <a:spcBef>
                          <a:spcPct val="0"/>
                        </a:spcBef>
                        <a:spcAft>
                          <a:spcPct val="0"/>
                        </a:spcAft>
                      </a:pPr>
                      <a:r>
                        <a:rPr lang="en-US" sz="1200">
                          <a:effectLst/>
                          <a:latin typeface="+mn-lt"/>
                          <a:ea typeface="Times New Roman" panose="02020603050405020304" pitchFamily="18" charset="0"/>
                        </a:rPr>
                        <a:t>Iowa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marR="927735" indent="0" algn="ctr">
                        <a:lnSpc>
                          <a:spcPts val="1320"/>
                        </a:lnSpc>
                        <a:spcBef>
                          <a:spcPct val="0"/>
                        </a:spcBef>
                        <a:spcAft>
                          <a:spcPct val="0"/>
                        </a:spcAft>
                      </a:pPr>
                      <a:r>
                        <a:rPr lang="en-US" sz="1200">
                          <a:effectLst/>
                          <a:latin typeface="+mn-lt"/>
                          <a:ea typeface="Times New Roman" panose="02020603050405020304" pitchFamily="18" charset="0"/>
                        </a:rPr>
                        <a:t>8.53%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3513594"/>
                  </a:ext>
                </a:extLst>
              </a:tr>
              <a:tr h="192837">
                <a:tc>
                  <a:txBody>
                    <a:bodyPr/>
                    <a:lstStyle/>
                    <a:p>
                      <a:pPr marL="76200" marR="0">
                        <a:lnSpc>
                          <a:spcPts val="1320"/>
                        </a:lnSpc>
                        <a:spcBef>
                          <a:spcPct val="0"/>
                        </a:spcBef>
                        <a:spcAft>
                          <a:spcPct val="0"/>
                        </a:spcAft>
                      </a:pPr>
                      <a:r>
                        <a:rPr lang="en-US" sz="1200">
                          <a:effectLst/>
                          <a:highlight>
                            <a:srgbClr val="FFFF00"/>
                          </a:highlight>
                          <a:latin typeface="+mn-lt"/>
                          <a:ea typeface="Times New Roman" panose="02020603050405020304" pitchFamily="18" charset="0"/>
                        </a:rPr>
                        <a:t>Wisconsin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marR="927735" indent="0" algn="ctr">
                        <a:lnSpc>
                          <a:spcPts val="1320"/>
                        </a:lnSpc>
                        <a:spcBef>
                          <a:spcPct val="0"/>
                        </a:spcBef>
                        <a:spcAft>
                          <a:spcPct val="0"/>
                        </a:spcAft>
                      </a:pPr>
                      <a:r>
                        <a:rPr lang="en-US" sz="1200">
                          <a:effectLst/>
                          <a:highlight>
                            <a:srgbClr val="FFFF00"/>
                          </a:highlight>
                          <a:latin typeface="+mn-lt"/>
                          <a:ea typeface="Times New Roman" panose="02020603050405020304" pitchFamily="18" charset="0"/>
                        </a:rPr>
                        <a:t>7.65%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4792787"/>
                  </a:ext>
                </a:extLst>
              </a:tr>
            </a:tbl>
          </a:graphicData>
        </a:graphic>
      </p:graphicFrame>
    </p:spTree>
    <p:extLst>
      <p:ext uri="{BB962C8B-B14F-4D97-AF65-F5344CB8AC3E}">
        <p14:creationId xmlns:p14="http://schemas.microsoft.com/office/powerpoint/2010/main" val="4059593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p15="http://schemas.microsoft.com/office/powerpoint/2012/main"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1"/>
          </p:nvPr>
        </p:nvSpPr>
        <p:spPr>
          <a:noFill/>
        </p:spPr>
        <p:txBody>
          <a:bodyPr/>
          <a:lstStyle>
            <a:lvl1pPr>
              <a:spcBef>
                <a:spcPts val="600"/>
              </a:spcBef>
              <a:buClr>
                <a:srgbClr val="002D62"/>
              </a:buClr>
              <a:defRPr sz="2800">
                <a:solidFill>
                  <a:srgbClr val="002D62"/>
                </a:solidFill>
                <a:latin typeface="Arial" panose="020B0604020202020204" pitchFamily="34" charset="0"/>
              </a:defRPr>
            </a:lvl1pPr>
            <a:lvl2pPr marL="742950" indent="-285750">
              <a:spcBef>
                <a:spcPts val="600"/>
              </a:spcBef>
              <a:buClr>
                <a:srgbClr val="AA9C8F"/>
              </a:buClr>
              <a:buFont typeface="Arial" panose="020B0604020202020204" pitchFamily="34" charset="0"/>
              <a:defRPr sz="2400">
                <a:solidFill>
                  <a:srgbClr val="002D62"/>
                </a:solidFill>
                <a:latin typeface="Arial" panose="020B0604020202020204" pitchFamily="34" charset="0"/>
              </a:defRPr>
            </a:lvl2pPr>
            <a:lvl3pPr marL="1143000" indent="-228600">
              <a:spcBef>
                <a:spcPts val="600"/>
              </a:spcBef>
              <a:buClr>
                <a:srgbClr val="002D62"/>
              </a:buClr>
              <a:defRPr sz="2000">
                <a:solidFill>
                  <a:srgbClr val="002D62"/>
                </a:solidFill>
                <a:latin typeface="Arial" panose="020B0604020202020204" pitchFamily="34" charset="0"/>
              </a:defRPr>
            </a:lvl3pPr>
            <a:lvl4pPr marL="1600200" indent="-228600">
              <a:spcBef>
                <a:spcPts val="600"/>
              </a:spcBef>
              <a:buClr>
                <a:srgbClr val="AA9C8F"/>
              </a:buClr>
              <a:buFont typeface="Arial" panose="020B0604020202020204" pitchFamily="34" charset="0"/>
              <a:defRPr>
                <a:solidFill>
                  <a:srgbClr val="002D62"/>
                </a:solidFill>
                <a:latin typeface="Arial" panose="020B0604020202020204" pitchFamily="34" charset="0"/>
              </a:defRPr>
            </a:lvl4pPr>
            <a:lvl5pPr marL="2057400" indent="-228600">
              <a:spcBef>
                <a:spcPts val="600"/>
              </a:spcBef>
              <a:buClr>
                <a:srgbClr val="002D62"/>
              </a:buClr>
              <a:defRPr sz="1600">
                <a:solidFill>
                  <a:srgbClr val="002D62"/>
                </a:solidFill>
                <a:latin typeface="Arial" panose="020B0604020202020204" pitchFamily="34" charset="0"/>
              </a:defRPr>
            </a:lvl5pPr>
            <a:lvl6pPr marL="25146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6pPr>
            <a:lvl7pPr marL="29718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7pPr>
            <a:lvl8pPr marL="34290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8pPr>
            <a:lvl9pPr marL="38862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9pPr>
          </a:lstStyle>
          <a:p>
            <a:pPr>
              <a:spcBef>
                <a:spcPct val="0"/>
              </a:spcBef>
              <a:buClrTx/>
            </a:pPr>
            <a:fld id="{66678C7F-0F36-46FE-9BAB-1E6672A0E79B}" type="slidenum">
              <a:rPr lang="en-US" altLang="en-US" sz="1400">
                <a:solidFill>
                  <a:schemeClr val="bg1"/>
                </a:solidFill>
              </a:rPr>
              <a:pPr>
                <a:spcBef>
                  <a:spcPct val="0"/>
                </a:spcBef>
                <a:buClrTx/>
              </a:pPr>
              <a:t>6</a:t>
            </a:fld>
            <a:endParaRPr lang="en-US" altLang="en-US" sz="1400">
              <a:solidFill>
                <a:schemeClr val="bg1"/>
              </a:solidFill>
            </a:endParaRPr>
          </a:p>
        </p:txBody>
      </p:sp>
      <p:sp>
        <p:nvSpPr>
          <p:cNvPr id="4099" name="Rectangle 4"/>
          <p:cNvSpPr>
            <a:spLocks noGrp="1" noChangeArrowheads="1"/>
          </p:cNvSpPr>
          <p:nvPr>
            <p:ph type="title"/>
          </p:nvPr>
        </p:nvSpPr>
        <p:spPr>
          <a:xfrm>
            <a:off x="381000" y="457200"/>
            <a:ext cx="8229600" cy="701675"/>
          </a:xfrm>
        </p:spPr>
        <p:txBody>
          <a:bodyPr/>
          <a:lstStyle/>
          <a:p>
            <a:pPr eaLnBrk="1" hangingPunct="1"/>
            <a:r>
              <a:rPr lang="en-US" altLang="en-US" sz="3000"/>
              <a:t>Fiduciary Income Tax Basics</a:t>
            </a:r>
          </a:p>
        </p:txBody>
      </p:sp>
      <p:sp>
        <p:nvSpPr>
          <p:cNvPr id="5" name="Rectangle 4"/>
          <p:cNvSpPr/>
          <p:nvPr/>
        </p:nvSpPr>
        <p:spPr>
          <a:xfrm>
            <a:off x="457200" y="1600200"/>
            <a:ext cx="8153400" cy="4401205"/>
          </a:xfrm>
          <a:prstGeom prst="rect">
            <a:avLst/>
          </a:prstGeom>
        </p:spPr>
        <p:txBody>
          <a:bodyPr wrap="square">
            <a:spAutoFit/>
          </a:bodyPr>
          <a:lstStyle/>
          <a:p>
            <a:pPr marL="274320" indent="-274320">
              <a:spcAft>
                <a:spcPts val="1200"/>
              </a:spcAft>
              <a:buFont typeface="Wingdings" panose="05000000000000000000" pitchFamily="2" charset="2"/>
              <a:buChar char="§"/>
            </a:pPr>
            <a:r>
              <a:rPr lang="en-US" sz="2000" b="0"/>
              <a:t>Distributable Net Income (DNI)	</a:t>
            </a:r>
          </a:p>
          <a:p>
            <a:pPr marL="548640" lvl="2" indent="-274320">
              <a:spcAft>
                <a:spcPts val="1200"/>
              </a:spcAft>
              <a:buFont typeface="Arial" panose="020B0604020202020204" pitchFamily="34" charset="0"/>
              <a:buChar char="‒"/>
            </a:pPr>
            <a:r>
              <a:rPr lang="en-US" sz="1800" b="0"/>
              <a:t>Trusts receive a deduction from taxable income for the amount of income that is distributed to a beneficiary.  So either the Trust pays tax on the income, or the beneficiary does.  </a:t>
            </a:r>
          </a:p>
          <a:p>
            <a:pPr marL="548640" lvl="2" indent="-274320">
              <a:spcAft>
                <a:spcPts val="1200"/>
              </a:spcAft>
              <a:buFont typeface="Arial" panose="020B0604020202020204" pitchFamily="34" charset="0"/>
              <a:buChar char="‒"/>
            </a:pPr>
            <a:r>
              <a:rPr lang="en-US" sz="1800" b="0"/>
              <a:t>A beneficiary who receives income from a Trust will receive a Schedule K-1 from the Trust that lists the amount of income that must be reported by the beneficiary on his or her individual income tax return</a:t>
            </a:r>
          </a:p>
          <a:p>
            <a:pPr marL="274320" indent="-274320">
              <a:spcAft>
                <a:spcPts val="1200"/>
              </a:spcAft>
              <a:buFont typeface="Wingdings" panose="05000000000000000000" pitchFamily="2" charset="2"/>
              <a:buChar char="§"/>
            </a:pPr>
            <a:endParaRPr lang="en-US" sz="2400" b="0"/>
          </a:p>
          <a:p>
            <a:pPr marL="274320" indent="-274320">
              <a:spcAft>
                <a:spcPts val="1200"/>
              </a:spcAft>
              <a:buFont typeface="Wingdings" panose="05000000000000000000" pitchFamily="2" charset="2"/>
              <a:buChar char="§"/>
            </a:pPr>
            <a:endParaRPr lang="en-US" sz="2400" b="0"/>
          </a:p>
          <a:p>
            <a:pPr marL="274320" indent="-274320">
              <a:spcAft>
                <a:spcPts val="1200"/>
              </a:spcAft>
              <a:buFont typeface="Wingdings" panose="05000000000000000000" pitchFamily="2" charset="2"/>
              <a:buChar char="§"/>
            </a:pPr>
            <a:endParaRPr lang="en-US" sz="2400" b="0"/>
          </a:p>
          <a:p>
            <a:pPr marL="548640" lvl="2" indent="-274320">
              <a:spcAft>
                <a:spcPts val="1200"/>
              </a:spcAft>
              <a:buFont typeface="Arial" panose="020B0604020202020204" pitchFamily="34" charset="0"/>
              <a:buChar char="‒"/>
            </a:pPr>
            <a:endParaRPr lang="en-US" sz="2000" b="0"/>
          </a:p>
        </p:txBody>
      </p:sp>
    </p:spTree>
    <p:extLst>
      <p:ext uri="{BB962C8B-B14F-4D97-AF65-F5344CB8AC3E}">
        <p14:creationId xmlns:p14="http://schemas.microsoft.com/office/powerpoint/2010/main" val="16685384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p15="http://schemas.microsoft.com/office/powerpoint/2012/main"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1"/>
          </p:nvPr>
        </p:nvSpPr>
        <p:spPr>
          <a:noFill/>
        </p:spPr>
        <p:txBody>
          <a:bodyPr/>
          <a:lstStyle>
            <a:lvl1pPr>
              <a:spcBef>
                <a:spcPts val="600"/>
              </a:spcBef>
              <a:buClr>
                <a:srgbClr val="002D62"/>
              </a:buClr>
              <a:defRPr sz="2800">
                <a:solidFill>
                  <a:srgbClr val="002D62"/>
                </a:solidFill>
                <a:latin typeface="Arial" panose="020B0604020202020204" pitchFamily="34" charset="0"/>
              </a:defRPr>
            </a:lvl1pPr>
            <a:lvl2pPr marL="742950" indent="-285750">
              <a:spcBef>
                <a:spcPts val="600"/>
              </a:spcBef>
              <a:buClr>
                <a:srgbClr val="AA9C8F"/>
              </a:buClr>
              <a:buFont typeface="Arial" panose="020B0604020202020204" pitchFamily="34" charset="0"/>
              <a:defRPr sz="2400">
                <a:solidFill>
                  <a:srgbClr val="002D62"/>
                </a:solidFill>
                <a:latin typeface="Arial" panose="020B0604020202020204" pitchFamily="34" charset="0"/>
              </a:defRPr>
            </a:lvl2pPr>
            <a:lvl3pPr marL="1143000" indent="-228600">
              <a:spcBef>
                <a:spcPts val="600"/>
              </a:spcBef>
              <a:buClr>
                <a:srgbClr val="002D62"/>
              </a:buClr>
              <a:defRPr sz="2000">
                <a:solidFill>
                  <a:srgbClr val="002D62"/>
                </a:solidFill>
                <a:latin typeface="Arial" panose="020B0604020202020204" pitchFamily="34" charset="0"/>
              </a:defRPr>
            </a:lvl3pPr>
            <a:lvl4pPr marL="1600200" indent="-228600">
              <a:spcBef>
                <a:spcPts val="600"/>
              </a:spcBef>
              <a:buClr>
                <a:srgbClr val="AA9C8F"/>
              </a:buClr>
              <a:buFont typeface="Arial" panose="020B0604020202020204" pitchFamily="34" charset="0"/>
              <a:defRPr>
                <a:solidFill>
                  <a:srgbClr val="002D62"/>
                </a:solidFill>
                <a:latin typeface="Arial" panose="020B0604020202020204" pitchFamily="34" charset="0"/>
              </a:defRPr>
            </a:lvl4pPr>
            <a:lvl5pPr marL="2057400" indent="-228600">
              <a:spcBef>
                <a:spcPts val="600"/>
              </a:spcBef>
              <a:buClr>
                <a:srgbClr val="002D62"/>
              </a:buClr>
              <a:defRPr sz="1600">
                <a:solidFill>
                  <a:srgbClr val="002D62"/>
                </a:solidFill>
                <a:latin typeface="Arial" panose="020B0604020202020204" pitchFamily="34" charset="0"/>
              </a:defRPr>
            </a:lvl5pPr>
            <a:lvl6pPr marL="25146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6pPr>
            <a:lvl7pPr marL="29718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7pPr>
            <a:lvl8pPr marL="34290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8pPr>
            <a:lvl9pPr marL="3886200" indent="-228600" eaLnBrk="0" fontAlgn="base" hangingPunct="0">
              <a:spcBef>
                <a:spcPts val="600"/>
              </a:spcBef>
              <a:spcAft>
                <a:spcPct val="0"/>
              </a:spcAft>
              <a:buClr>
                <a:srgbClr val="002D62"/>
              </a:buClr>
              <a:defRPr sz="1600">
                <a:solidFill>
                  <a:srgbClr val="002D62"/>
                </a:solidFill>
                <a:latin typeface="Arial" panose="020B0604020202020204" pitchFamily="34" charset="0"/>
              </a:defRPr>
            </a:lvl9pPr>
          </a:lstStyle>
          <a:p>
            <a:pPr>
              <a:spcBef>
                <a:spcPct val="0"/>
              </a:spcBef>
              <a:buClrTx/>
            </a:pPr>
            <a:fld id="{66678C7F-0F36-46FE-9BAB-1E6672A0E79B}" type="slidenum">
              <a:rPr lang="en-US" altLang="en-US" sz="1400">
                <a:solidFill>
                  <a:schemeClr val="bg1"/>
                </a:solidFill>
              </a:rPr>
              <a:pPr>
                <a:spcBef>
                  <a:spcPct val="0"/>
                </a:spcBef>
                <a:buClrTx/>
              </a:pPr>
              <a:t>7</a:t>
            </a:fld>
            <a:endParaRPr lang="en-US" altLang="en-US" sz="1400">
              <a:solidFill>
                <a:schemeClr val="bg1"/>
              </a:solidFill>
            </a:endParaRPr>
          </a:p>
        </p:txBody>
      </p:sp>
      <p:sp>
        <p:nvSpPr>
          <p:cNvPr id="4099" name="Rectangle 4"/>
          <p:cNvSpPr>
            <a:spLocks noGrp="1" noChangeArrowheads="1"/>
          </p:cNvSpPr>
          <p:nvPr>
            <p:ph type="title"/>
          </p:nvPr>
        </p:nvSpPr>
        <p:spPr>
          <a:xfrm>
            <a:off x="381000" y="457200"/>
            <a:ext cx="8229600" cy="701675"/>
          </a:xfrm>
        </p:spPr>
        <p:txBody>
          <a:bodyPr/>
          <a:lstStyle/>
          <a:p>
            <a:pPr eaLnBrk="1" hangingPunct="1"/>
            <a:r>
              <a:rPr lang="en-US" altLang="en-US" sz="3200"/>
              <a:t>State Taxation of Trusts</a:t>
            </a:r>
          </a:p>
        </p:txBody>
      </p:sp>
      <p:sp>
        <p:nvSpPr>
          <p:cNvPr id="5" name="Rectangle 4"/>
          <p:cNvSpPr/>
          <p:nvPr/>
        </p:nvSpPr>
        <p:spPr>
          <a:xfrm>
            <a:off x="381000" y="1562755"/>
            <a:ext cx="8305800" cy="5447645"/>
          </a:xfrm>
          <a:prstGeom prst="rect">
            <a:avLst/>
          </a:prstGeom>
        </p:spPr>
        <p:txBody>
          <a:bodyPr wrap="square">
            <a:spAutoFit/>
          </a:bodyPr>
          <a:lstStyle/>
          <a:p>
            <a:pPr marL="274320" indent="-274320">
              <a:spcAft>
                <a:spcPts val="1200"/>
              </a:spcAft>
              <a:buFont typeface="Wingdings" panose="05000000000000000000" pitchFamily="2" charset="2"/>
              <a:buChar char="§"/>
            </a:pPr>
            <a:r>
              <a:rPr lang="en-US" sz="1800" b="0"/>
              <a:t>States that impose an income tax on trusts generally do so by characterizing a trust as a “resident” trust based on “nexus”</a:t>
            </a:r>
          </a:p>
          <a:p>
            <a:pPr marL="274320" indent="-274320">
              <a:spcAft>
                <a:spcPts val="1200"/>
              </a:spcAft>
              <a:buFont typeface="Wingdings" panose="05000000000000000000" pitchFamily="2" charset="2"/>
              <a:buChar char="§"/>
            </a:pPr>
            <a:r>
              <a:rPr lang="en-US" sz="1800" b="0"/>
              <a:t>Primary factors under which a state may consider a trust to have nexus with the applicable state, and accordingly subject the trust to income taxation, include:</a:t>
            </a:r>
          </a:p>
          <a:p>
            <a:pPr marL="548640" lvl="2" indent="-274320">
              <a:spcAft>
                <a:spcPts val="600"/>
              </a:spcAft>
              <a:buFont typeface="Arial" panose="020B0604020202020204" pitchFamily="34" charset="0"/>
              <a:buChar char="‒"/>
            </a:pPr>
            <a:r>
              <a:rPr lang="en-US" sz="1800" b="0"/>
              <a:t>Trust was created by a resident of the state;</a:t>
            </a:r>
          </a:p>
          <a:p>
            <a:pPr marL="548640" lvl="2" indent="-274320">
              <a:spcAft>
                <a:spcPts val="600"/>
              </a:spcAft>
              <a:buFont typeface="Arial" panose="020B0604020202020204" pitchFamily="34" charset="0"/>
              <a:buChar char="‒"/>
            </a:pPr>
            <a:r>
              <a:rPr lang="en-US" sz="1800" b="0"/>
              <a:t>Trust is administered in the state;</a:t>
            </a:r>
          </a:p>
          <a:p>
            <a:pPr marL="548640" lvl="2" indent="-274320">
              <a:spcAft>
                <a:spcPts val="600"/>
              </a:spcAft>
              <a:buFont typeface="Arial" panose="020B0604020202020204" pitchFamily="34" charset="0"/>
              <a:buChar char="‒"/>
            </a:pPr>
            <a:r>
              <a:rPr lang="en-US" sz="1800" b="0"/>
              <a:t>Trustee resides in the state; and/or </a:t>
            </a:r>
          </a:p>
          <a:p>
            <a:pPr marL="548640" lvl="2" indent="-274320">
              <a:spcAft>
                <a:spcPts val="600"/>
              </a:spcAft>
              <a:buFont typeface="Arial" panose="020B0604020202020204" pitchFamily="34" charset="0"/>
              <a:buChar char="‒"/>
            </a:pPr>
            <a:r>
              <a:rPr lang="en-US" sz="1800" b="0"/>
              <a:t>Beneficiary resides in the state</a:t>
            </a:r>
          </a:p>
          <a:p>
            <a:pPr marL="274320" indent="-274320">
              <a:spcAft>
                <a:spcPts val="1200"/>
              </a:spcAft>
              <a:buFont typeface="Wingdings" panose="05000000000000000000" pitchFamily="2" charset="2"/>
              <a:buChar char="§"/>
            </a:pPr>
            <a:r>
              <a:rPr lang="en-US" sz="1800" b="0"/>
              <a:t>Richard W. Nenno’s article dated February 28, 2019 entitled “Bases of State Income Taxation of Non-Grantor Trusts” has a summary chart showing the tax nexus for each of the states.  Mr. Nenno had been updating that chart each year for the American College of Trust and Estate Counsel, who produces a PDF version of the chart.</a:t>
            </a:r>
          </a:p>
          <a:p>
            <a:pPr marL="91440" lvl="1" indent="-274320">
              <a:spcAft>
                <a:spcPts val="1200"/>
              </a:spcAft>
              <a:buFont typeface="Arial" panose="020B0604020202020204" pitchFamily="34" charset="0"/>
              <a:buChar char="‒"/>
            </a:pPr>
            <a:endParaRPr lang="en-US" sz="1800" b="0"/>
          </a:p>
          <a:p>
            <a:pPr marL="548640" lvl="2" indent="-274320">
              <a:spcAft>
                <a:spcPts val="1200"/>
              </a:spcAft>
              <a:buFont typeface="Arial" panose="020B0604020202020204" pitchFamily="34" charset="0"/>
              <a:buChar char="‒"/>
            </a:pPr>
            <a:endParaRPr lang="en-US" sz="1800" b="0"/>
          </a:p>
        </p:txBody>
      </p:sp>
    </p:spTree>
    <p:extLst>
      <p:ext uri="{BB962C8B-B14F-4D97-AF65-F5344CB8AC3E}">
        <p14:creationId xmlns:p14="http://schemas.microsoft.com/office/powerpoint/2010/main" val="30348989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p15="http://schemas.microsoft.com/office/powerpoint/2012/main"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AC6F32-1211-FE24-C140-940EEF36C9EF}"/>
              </a:ext>
            </a:extLst>
          </p:cNvPr>
          <p:cNvPicPr>
            <a:picLocks noChangeAspect="1"/>
          </p:cNvPicPr>
          <p:nvPr/>
        </p:nvPicPr>
        <p:blipFill>
          <a:blip r:embed="rId3"/>
          <a:stretch>
            <a:fillRect/>
          </a:stretch>
        </p:blipFill>
        <p:spPr>
          <a:xfrm>
            <a:off x="1256837" y="228600"/>
            <a:ext cx="6630325" cy="5896798"/>
          </a:xfrm>
          <a:prstGeom prst="rect">
            <a:avLst/>
          </a:prstGeom>
        </p:spPr>
      </p:pic>
    </p:spTree>
    <p:extLst>
      <p:ext uri="{BB962C8B-B14F-4D97-AF65-F5344CB8AC3E}">
        <p14:creationId xmlns:p14="http://schemas.microsoft.com/office/powerpoint/2010/main" val="2425858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p15="http://schemas.microsoft.com/office/powerpoint/2012/main"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62760" y="533400"/>
            <a:ext cx="5352240" cy="5429250"/>
          </a:xfrm>
          <a:prstGeom prst="rect">
            <a:avLst/>
          </a:prstGeom>
        </p:spPr>
      </p:pic>
      <p:sp>
        <p:nvSpPr>
          <p:cNvPr id="4" name="TextBox 3"/>
          <p:cNvSpPr txBox="1"/>
          <p:nvPr/>
        </p:nvSpPr>
        <p:spPr>
          <a:xfrm>
            <a:off x="5943600" y="304800"/>
            <a:ext cx="2958965" cy="609397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1000" b="1" i="0" u="sng" strike="noStrike" kern="1200" cap="none" spc="0" normalizeH="0" baseline="0" noProof="0">
                <a:ln>
                  <a:noFill/>
                </a:ln>
                <a:solidFill>
                  <a:srgbClr val="7030A0"/>
                </a:solidFill>
                <a:effectLst/>
                <a:uLnTx/>
                <a:uFillTx/>
                <a:latin typeface="Arial" panose="020B0604020202020204" pitchFamily="34" charset="0"/>
                <a:ea typeface="+mn-ea"/>
                <a:cs typeface="+mn-cs"/>
              </a:rPr>
              <a:t>Purple</a:t>
            </a:r>
            <a:r>
              <a:rPr kumimoji="0" lang="en-US" sz="1000" b="0" i="0" u="none" strike="noStrike" kern="1200" cap="none" spc="0" normalizeH="0" baseline="0" noProof="0">
                <a:ln>
                  <a:noFill/>
                </a:ln>
                <a:solidFill>
                  <a:srgbClr val="002D62"/>
                </a:solidFill>
                <a:effectLst/>
                <a:uLnTx/>
                <a:uFillTx/>
                <a:latin typeface="Arial" panose="020B0604020202020204" pitchFamily="34" charset="0"/>
                <a:ea typeface="+mn-ea"/>
                <a:cs typeface="+mn-cs"/>
              </a:rPr>
              <a:t>: If the grantor of the trust was a resident of the state, or if the trust was created by testamentary devise and the testator was a resident of the state, then the trust is subject to income tax. </a:t>
            </a: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rgbClr val="002D62"/>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1000" b="1" i="0" u="sng" strike="noStrike" kern="1200" cap="none" spc="0" normalizeH="0" baseline="0" noProof="0">
                <a:ln>
                  <a:noFill/>
                </a:ln>
                <a:solidFill>
                  <a:srgbClr val="92D050"/>
                </a:solidFill>
                <a:effectLst/>
                <a:uLnTx/>
                <a:uFillTx/>
                <a:latin typeface="Arial" panose="020B0604020202020204" pitchFamily="34" charset="0"/>
                <a:ea typeface="+mn-ea"/>
                <a:cs typeface="+mn-cs"/>
              </a:rPr>
              <a:t>Green</a:t>
            </a:r>
            <a:r>
              <a:rPr kumimoji="0" lang="en-US" sz="1000" b="0" i="0" u="none" strike="noStrike" kern="1200" cap="none" spc="0" normalizeH="0" baseline="0" noProof="0">
                <a:ln>
                  <a:noFill/>
                </a:ln>
                <a:solidFill>
                  <a:srgbClr val="002D62"/>
                </a:solidFill>
                <a:effectLst/>
                <a:uLnTx/>
                <a:uFillTx/>
                <a:latin typeface="Arial" panose="020B0604020202020204" pitchFamily="34" charset="0"/>
                <a:ea typeface="+mn-ea"/>
                <a:cs typeface="+mn-cs"/>
              </a:rPr>
              <a:t>: If the grantor of the trust was a resident of the state, or if the trust was created by testamentary devise and the testator was a resident of the</a:t>
            </a:r>
            <a:r>
              <a:rPr kumimoji="0" lang="en-US" sz="1000" b="0" i="0" u="none" strike="noStrike" kern="1200" cap="none" spc="0" normalizeH="0" noProof="0">
                <a:ln>
                  <a:noFill/>
                </a:ln>
                <a:solidFill>
                  <a:srgbClr val="002D62"/>
                </a:solidFill>
                <a:effectLst/>
                <a:uLnTx/>
                <a:uFillTx/>
                <a:latin typeface="Arial" panose="020B0604020202020204" pitchFamily="34" charset="0"/>
                <a:ea typeface="+mn-ea"/>
                <a:cs typeface="+mn-cs"/>
              </a:rPr>
              <a:t> </a:t>
            </a:r>
            <a:r>
              <a:rPr kumimoji="0" lang="en-US" sz="1000" b="0" i="0" u="none" strike="noStrike" kern="1200" cap="none" spc="0" normalizeH="0" baseline="0" noProof="0">
                <a:ln>
                  <a:noFill/>
                </a:ln>
                <a:solidFill>
                  <a:srgbClr val="002D62"/>
                </a:solidFill>
                <a:effectLst/>
                <a:uLnTx/>
                <a:uFillTx/>
                <a:latin typeface="Arial" panose="020B0604020202020204" pitchFamily="34" charset="0"/>
                <a:ea typeface="+mn-ea"/>
                <a:cs typeface="+mn-cs"/>
              </a:rPr>
              <a:t>state, and the trust has either (i) a resident fiduciary (AL, AR) or (ii) a resident beneficiary (AL, DE, MD, MA, RI), then the trust is subject to income tax.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kumimoji="0" lang="en-US" sz="1000" b="1" i="0" u="none" strike="noStrike" kern="1200" cap="none" spc="0" normalizeH="0" baseline="0" noProof="0">
                <a:ln>
                  <a:noFill/>
                </a:ln>
                <a:solidFill>
                  <a:srgbClr val="002D62"/>
                </a:solidFill>
                <a:effectLst/>
                <a:uLnTx/>
                <a:uFillTx/>
                <a:latin typeface="Arial" panose="020B0604020202020204" pitchFamily="34" charset="0"/>
                <a:ea typeface="+mn-ea"/>
                <a:cs typeface="+mn-cs"/>
              </a:rPr>
              <a:t>Michigan </a:t>
            </a:r>
            <a:r>
              <a:rPr kumimoji="0" lang="en-US" sz="1000" b="0" i="0" u="none" strike="noStrike" kern="1200" cap="none" spc="0" normalizeH="0" baseline="0" noProof="0">
                <a:ln>
                  <a:noFill/>
                </a:ln>
                <a:solidFill>
                  <a:srgbClr val="002D62"/>
                </a:solidFill>
                <a:effectLst/>
                <a:uLnTx/>
                <a:uFillTx/>
                <a:latin typeface="Arial" panose="020B0604020202020204" pitchFamily="34" charset="0"/>
                <a:ea typeface="+mn-ea"/>
                <a:cs typeface="+mn-cs"/>
              </a:rPr>
              <a:t>does not tax inter vivos trusts created by a resident if the trustee, beneficiary and administration occur outside of the state.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kumimoji="0" lang="en-US" sz="1000" b="1" i="0" u="none" strike="noStrike" kern="1200" cap="none" spc="0" normalizeH="0" baseline="0" noProof="0">
                <a:ln>
                  <a:noFill/>
                </a:ln>
                <a:solidFill>
                  <a:srgbClr val="002D62"/>
                </a:solidFill>
                <a:effectLst/>
                <a:uLnTx/>
                <a:uFillTx/>
                <a:latin typeface="Arial" panose="020B0604020202020204" pitchFamily="34" charset="0"/>
                <a:ea typeface="+mn-ea"/>
                <a:cs typeface="+mn-cs"/>
              </a:rPr>
              <a:t>Connecticut and Ohio </a:t>
            </a:r>
            <a:r>
              <a:rPr kumimoji="0" lang="en-US" sz="1000" b="0" i="0" u="none" strike="noStrike" kern="1200" cap="none" spc="0" normalizeH="0" baseline="0" noProof="0">
                <a:ln>
                  <a:noFill/>
                </a:ln>
                <a:solidFill>
                  <a:srgbClr val="002D62"/>
                </a:solidFill>
                <a:effectLst/>
                <a:uLnTx/>
                <a:uFillTx/>
                <a:latin typeface="Arial" panose="020B0604020202020204" pitchFamily="34" charset="0"/>
                <a:ea typeface="+mn-ea"/>
                <a:cs typeface="+mn-cs"/>
              </a:rPr>
              <a:t>apply to inter vivos trusts with resident beneficiaries. </a:t>
            </a: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rgbClr val="002D62"/>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1000" b="1" i="0" u="sng" strike="noStrike" kern="1200" cap="none" spc="0" normalizeH="0" baseline="0" noProof="0">
                <a:ln>
                  <a:noFill/>
                </a:ln>
                <a:solidFill>
                  <a:srgbClr val="002D62"/>
                </a:solidFill>
                <a:effectLst/>
                <a:uLnTx/>
                <a:uFillTx/>
                <a:latin typeface="Arial" panose="020B0604020202020204" pitchFamily="34" charset="0"/>
                <a:ea typeface="+mn-ea"/>
                <a:cs typeface="+mn-cs"/>
              </a:rPr>
              <a:t>Blue</a:t>
            </a:r>
            <a:r>
              <a:rPr kumimoji="0" lang="en-US" sz="1000" b="0" i="0" u="none" strike="noStrike" kern="1200" cap="none" spc="0" normalizeH="0" baseline="0" noProof="0">
                <a:ln>
                  <a:noFill/>
                </a:ln>
                <a:solidFill>
                  <a:srgbClr val="002D62"/>
                </a:solidFill>
                <a:effectLst/>
                <a:uLnTx/>
                <a:uFillTx/>
                <a:latin typeface="Arial" panose="020B0604020202020204" pitchFamily="34" charset="0"/>
                <a:ea typeface="+mn-ea"/>
                <a:cs typeface="+mn-cs"/>
              </a:rPr>
              <a:t>: If the grantor of the trust was a resident of the state, or if the trust was created by testamentary devise and the testator was a resident of the state, and other requirements are satisfied, then the trust is subject to income tax.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kumimoji="0" lang="en-US" sz="1000" b="1" i="0" u="none" strike="noStrike" kern="1200" cap="none" spc="0" normalizeH="0" baseline="0" noProof="0">
                <a:ln>
                  <a:noFill/>
                </a:ln>
                <a:solidFill>
                  <a:srgbClr val="002D62"/>
                </a:solidFill>
                <a:effectLst/>
                <a:uLnTx/>
                <a:uFillTx/>
                <a:latin typeface="Arial" panose="020B0604020202020204" pitchFamily="34" charset="0"/>
                <a:ea typeface="+mn-ea"/>
                <a:cs typeface="+mn-cs"/>
              </a:rPr>
              <a:t>Louisiana </a:t>
            </a:r>
            <a:r>
              <a:rPr kumimoji="0" lang="en-US" sz="1000" b="0" i="0" u="none" strike="noStrike" kern="1200" cap="none" spc="0" normalizeH="0" baseline="0" noProof="0">
                <a:ln>
                  <a:noFill/>
                </a:ln>
                <a:solidFill>
                  <a:srgbClr val="002D62"/>
                </a:solidFill>
                <a:effectLst/>
                <a:uLnTx/>
                <a:uFillTx/>
                <a:latin typeface="Arial" panose="020B0604020202020204" pitchFamily="34" charset="0"/>
                <a:ea typeface="+mn-ea"/>
                <a:cs typeface="+mn-cs"/>
              </a:rPr>
              <a:t>tax based on the residence of the grantor for testamentary trusts only. </a:t>
            </a: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rgbClr val="002D62"/>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1000" b="1" i="0" u="sng" strike="noStrike" kern="1200" cap="none" spc="0" normalizeH="0" baseline="0" noProof="0">
                <a:ln>
                  <a:noFill/>
                </a:ln>
                <a:solidFill>
                  <a:srgbClr val="FF2FF5"/>
                </a:solidFill>
                <a:effectLst/>
                <a:uLnTx/>
                <a:uFillTx/>
                <a:latin typeface="Arial" panose="020B0604020202020204" pitchFamily="34" charset="0"/>
                <a:ea typeface="+mn-ea"/>
                <a:cs typeface="+mn-cs"/>
              </a:rPr>
              <a:t>Pink</a:t>
            </a:r>
            <a:r>
              <a:rPr kumimoji="0" lang="en-US" sz="1000" b="0" i="0" u="none" strike="noStrike" kern="1200" cap="none" spc="0" normalizeH="0" baseline="0" noProof="0">
                <a:ln>
                  <a:noFill/>
                </a:ln>
                <a:solidFill>
                  <a:srgbClr val="002D62"/>
                </a:solidFill>
                <a:effectLst/>
                <a:uLnTx/>
                <a:uFillTx/>
                <a:latin typeface="Arial" panose="020B0604020202020204" pitchFamily="34" charset="0"/>
                <a:ea typeface="+mn-ea"/>
                <a:cs typeface="+mn-cs"/>
              </a:rPr>
              <a:t>: Tax only certain trusts based on date of creation.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kumimoji="0" lang="en-US" sz="1000" b="1" i="0" u="none" strike="noStrike" kern="1200" cap="none" spc="0" normalizeH="0" baseline="0" noProof="0">
                <a:ln>
                  <a:noFill/>
                </a:ln>
                <a:solidFill>
                  <a:srgbClr val="002D62"/>
                </a:solidFill>
                <a:effectLst/>
                <a:uLnTx/>
                <a:uFillTx/>
                <a:latin typeface="Arial" panose="020B0604020202020204" pitchFamily="34" charset="0"/>
                <a:ea typeface="+mn-ea"/>
                <a:cs typeface="+mn-cs"/>
              </a:rPr>
              <a:t>Minnesota </a:t>
            </a:r>
            <a:r>
              <a:rPr kumimoji="0" lang="en-US" sz="1000" b="0" i="0" u="none" strike="noStrike" kern="1200" cap="none" spc="0" normalizeH="0" baseline="0" noProof="0">
                <a:ln>
                  <a:noFill/>
                </a:ln>
                <a:solidFill>
                  <a:srgbClr val="002D62"/>
                </a:solidFill>
                <a:effectLst/>
                <a:uLnTx/>
                <a:uFillTx/>
                <a:latin typeface="Arial" panose="020B0604020202020204" pitchFamily="34" charset="0"/>
                <a:ea typeface="+mn-ea"/>
                <a:cs typeface="+mn-cs"/>
              </a:rPr>
              <a:t>taxes only trusts created after 1995.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kumimoji="0" lang="en-US" sz="1000" b="1" i="0" u="none" strike="noStrike" kern="1200" cap="none" spc="0" normalizeH="0" baseline="0" noProof="0">
                <a:ln>
                  <a:noFill/>
                </a:ln>
                <a:solidFill>
                  <a:srgbClr val="002D62"/>
                </a:solidFill>
                <a:effectLst/>
                <a:uLnTx/>
                <a:uFillTx/>
                <a:latin typeface="Arial" panose="020B0604020202020204" pitchFamily="34" charset="0"/>
                <a:ea typeface="+mn-ea"/>
                <a:cs typeface="+mn-cs"/>
              </a:rPr>
              <a:t>Missouri </a:t>
            </a:r>
            <a:r>
              <a:rPr kumimoji="0" lang="en-US" sz="1000" b="0" i="0" u="none" strike="noStrike" kern="1200" cap="none" spc="0" normalizeH="0" baseline="0" noProof="0">
                <a:ln>
                  <a:noFill/>
                </a:ln>
                <a:solidFill>
                  <a:srgbClr val="002D62"/>
                </a:solidFill>
                <a:effectLst/>
                <a:uLnTx/>
                <a:uFillTx/>
                <a:latin typeface="Arial" panose="020B0604020202020204" pitchFamily="34" charset="0"/>
                <a:ea typeface="+mn-ea"/>
                <a:cs typeface="+mn-cs"/>
              </a:rPr>
              <a:t>taxes only trusts with a resident beneficiary on the last day of the tax year of the trust.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kumimoji="0" lang="en-US" sz="1000" b="1" i="0" u="none" strike="noStrike" kern="1200" cap="none" spc="0" normalizeH="0" baseline="0" noProof="0">
                <a:ln>
                  <a:noFill/>
                </a:ln>
                <a:solidFill>
                  <a:srgbClr val="002D62"/>
                </a:solidFill>
                <a:effectLst/>
                <a:uLnTx/>
                <a:uFillTx/>
                <a:latin typeface="Arial" panose="020B0604020202020204" pitchFamily="34" charset="0"/>
                <a:ea typeface="+mn-ea"/>
                <a:cs typeface="+mn-cs"/>
              </a:rPr>
              <a:t>Utah </a:t>
            </a:r>
            <a:r>
              <a:rPr kumimoji="0" lang="en-US" sz="1000" b="0" i="0" u="none" strike="noStrike" kern="1200" cap="none" spc="0" normalizeH="0" baseline="0" noProof="0">
                <a:ln>
                  <a:noFill/>
                </a:ln>
                <a:solidFill>
                  <a:srgbClr val="002D62"/>
                </a:solidFill>
                <a:effectLst/>
                <a:uLnTx/>
                <a:uFillTx/>
                <a:latin typeface="Arial" panose="020B0604020202020204" pitchFamily="34" charset="0"/>
                <a:ea typeface="+mn-ea"/>
                <a:cs typeface="+mn-cs"/>
              </a:rPr>
              <a:t>taxes only trusts under Will and inter vivos</a:t>
            </a:r>
            <a:r>
              <a:rPr kumimoji="0" lang="en-US" sz="1000" b="0" i="0" u="none" strike="noStrike" kern="1200" cap="none" spc="0" normalizeH="0" noProof="0">
                <a:ln>
                  <a:noFill/>
                </a:ln>
                <a:solidFill>
                  <a:srgbClr val="002D62"/>
                </a:solidFill>
                <a:effectLst/>
                <a:uLnTx/>
                <a:uFillTx/>
                <a:latin typeface="Arial" panose="020B0604020202020204" pitchFamily="34" charset="0"/>
                <a:ea typeface="+mn-ea"/>
                <a:cs typeface="+mn-cs"/>
              </a:rPr>
              <a:t> </a:t>
            </a:r>
            <a:r>
              <a:rPr kumimoji="0" lang="en-US" sz="1000" b="0" i="0" u="none" strike="noStrike" kern="1200" cap="none" spc="0" normalizeH="0" baseline="0" noProof="0">
                <a:ln>
                  <a:noFill/>
                </a:ln>
                <a:solidFill>
                  <a:srgbClr val="002D62"/>
                </a:solidFill>
                <a:effectLst/>
                <a:uLnTx/>
                <a:uFillTx/>
                <a:latin typeface="Arial" panose="020B0604020202020204" pitchFamily="34" charset="0"/>
                <a:ea typeface="+mn-ea"/>
                <a:cs typeface="+mn-cs"/>
              </a:rPr>
              <a:t>trusts created before 2003.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kumimoji="0" lang="en-US" sz="1000" b="1" i="0" u="none" strike="noStrike" kern="1200" cap="none" spc="0" normalizeH="0" baseline="0" noProof="0">
                <a:ln>
                  <a:noFill/>
                </a:ln>
                <a:solidFill>
                  <a:srgbClr val="002D62"/>
                </a:solidFill>
                <a:effectLst/>
                <a:uLnTx/>
                <a:uFillTx/>
                <a:latin typeface="Arial" panose="020B0604020202020204" pitchFamily="34" charset="0"/>
                <a:ea typeface="+mn-ea"/>
                <a:cs typeface="+mn-cs"/>
              </a:rPr>
              <a:t>Wisconsin </a:t>
            </a:r>
            <a:r>
              <a:rPr kumimoji="0" lang="en-US" sz="1000" b="0" i="0" u="none" strike="noStrike" kern="1200" cap="none" spc="0" normalizeH="0" baseline="0" noProof="0">
                <a:ln>
                  <a:noFill/>
                </a:ln>
                <a:solidFill>
                  <a:srgbClr val="002D62"/>
                </a:solidFill>
                <a:effectLst/>
                <a:uLnTx/>
                <a:uFillTx/>
                <a:latin typeface="Arial" panose="020B0604020202020204" pitchFamily="34" charset="0"/>
                <a:ea typeface="+mn-ea"/>
                <a:cs typeface="+mn-cs"/>
              </a:rPr>
              <a:t>only taxes trusts that</a:t>
            </a:r>
            <a:r>
              <a:rPr kumimoji="0" lang="en-US" sz="1000" b="0" i="0" u="none" strike="noStrike" kern="1200" cap="none" spc="0" normalizeH="0" noProof="0">
                <a:ln>
                  <a:noFill/>
                </a:ln>
                <a:solidFill>
                  <a:srgbClr val="002D62"/>
                </a:solidFill>
                <a:effectLst/>
                <a:uLnTx/>
                <a:uFillTx/>
                <a:latin typeface="Arial" panose="020B0604020202020204" pitchFamily="34" charset="0"/>
                <a:ea typeface="+mn-ea"/>
                <a:cs typeface="+mn-cs"/>
              </a:rPr>
              <a:t> became irrevocable </a:t>
            </a:r>
            <a:r>
              <a:rPr kumimoji="0" lang="en-US" sz="1000" b="0" i="0" u="none" strike="noStrike" kern="1200" cap="none" spc="0" normalizeH="0" baseline="0" noProof="0">
                <a:ln>
                  <a:noFill/>
                </a:ln>
                <a:solidFill>
                  <a:srgbClr val="002D62"/>
                </a:solidFill>
                <a:effectLst/>
                <a:uLnTx/>
                <a:uFillTx/>
                <a:latin typeface="Arial" panose="020B0604020202020204" pitchFamily="34" charset="0"/>
                <a:ea typeface="+mn-ea"/>
                <a:cs typeface="+mn-cs"/>
              </a:rPr>
              <a:t>on or after October 29, 1999 or are pre-1999 and administered in WI</a:t>
            </a:r>
            <a:endParaRPr kumimoji="0" lang="en-US" sz="1000" b="1" i="0" u="none" strike="noStrike" kern="1200" cap="none" spc="0" normalizeH="0" baseline="0" noProof="0">
              <a:ln>
                <a:noFill/>
              </a:ln>
              <a:solidFill>
                <a:srgbClr val="002D62"/>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041365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p15="http://schemas.microsoft.com/office/powerpoint/2012/main" xmlns="">
      <p:transition>
        <p:cu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9045.0"/>
  <p:tag name="AS_RELEASE_DATE" val="2018.09.12"/>
  <p:tag name="AS_TITLE" val="Aspose.Slides for .NET 4.0"/>
  <p:tag name="AS_VERSION" val="18.9"/>
</p:tagLst>
</file>

<file path=ppt/theme/theme1.xml><?xml version="1.0" encoding="utf-8"?>
<a:theme xmlns:a="http://schemas.openxmlformats.org/drawingml/2006/main" name="GKLogo Template Updated 10-28-11">
  <a:themeElements>
    <a:clrScheme name="GKLogo Template Updated 10-28-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KLogo Template Updated 10-28-11">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1" i="0" u="none" strike="noStrike" cap="none" normalizeH="0" baseline="0" smtClean="0">
            <a:ln>
              <a:noFill/>
            </a:ln>
            <a:solidFill>
              <a:srgbClr val="002D6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1" i="0" u="none" strike="noStrike" cap="none" normalizeH="0" baseline="0" smtClean="0">
            <a:ln>
              <a:noFill/>
            </a:ln>
            <a:solidFill>
              <a:srgbClr val="002D62"/>
            </a:solidFill>
            <a:effectLst/>
            <a:latin typeface="Arial" charset="0"/>
          </a:defRPr>
        </a:defPPr>
      </a:lstStyle>
    </a:lnDef>
  </a:objectDefaults>
  <a:extraClrSchemeLst>
    <a:extraClrScheme>
      <a:clrScheme name="GKLogo Template Updated 10-28-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KLogo Template Updated 10-28-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KLogo Template Updated 10-28-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KLogo Template Updated 10-28-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KLogo Template Updated 10-28-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KLogo Template Updated 10-28-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KLogo Template Updated 10-28-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KLogo Template Updated 10-28-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KLogo Template Updated 10-28-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KLogo Template Updated 10-28-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KLogo Template Updated 10-28-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KLogo Template Updated 10-28-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p r o p e r t i e s   x m l n s = " h t t p : / / w w w . i m a n a g e . c o m / w o r k / x m l s c h e m a " >  
     < d o c u m e n t i d > A c t i v e ! 3 1 1 1 8 7 6 5 . 1 < / d o c u m e n t i d >  
     < s e n d e r i d > J B I L L I N G S < / s e n d e r i d >  
     < s e n d e r e m a i l > J B I L L I N G S @ G K L A W . C O M < / s e n d e r e m a i l >  
     < l a s t m o d i f i e d > 2 0 2 4 - 0 4 - 2 6 T 1 3 : 1 5 : 2 5 . 0 0 0 0 0 0 0 - 0 5 : 0 0 < / l a s t m o d i f i e d >  
     < d a t a b a s e > A c t i v e < / d a t a b a s e >  
 < / p r o p e r t i e s > 
</file>

<file path=customXml/itemProps1.xml><?xml version="1.0" encoding="utf-8"?>
<ds:datastoreItem xmlns:ds="http://schemas.openxmlformats.org/officeDocument/2006/customXml" ds:itemID="{A804BE22-FA7F-48E8-8257-0C9061B0A287}">
  <ds:schemaRefs/>
</ds:datastoreItem>
</file>

<file path=docProps/app.xml><?xml version="1.0" encoding="utf-8"?>
<Properties xmlns="http://schemas.openxmlformats.org/officeDocument/2006/extended-properties" xmlns:vt="http://schemas.openxmlformats.org/officeDocument/2006/docPropsVTypes">
  <Template>GKLogo</Template>
  <TotalTime>0</TotalTime>
  <Words>4192</Words>
  <Application>Microsoft Office PowerPoint</Application>
  <PresentationFormat>On-screen Show (4:3)</PresentationFormat>
  <Paragraphs>352</Paragraphs>
  <Slides>36</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Times New Roman</vt:lpstr>
      <vt:lpstr>Wingdings</vt:lpstr>
      <vt:lpstr>GKLogo Template Updated 10-28-11</vt:lpstr>
      <vt:lpstr>PowerPoint Presentation</vt:lpstr>
      <vt:lpstr>Topics</vt:lpstr>
      <vt:lpstr>Fiduciary Income Tax Basics</vt:lpstr>
      <vt:lpstr>Fiduciary Income Tax Basics</vt:lpstr>
      <vt:lpstr>Fiduciary Income Tax Basics</vt:lpstr>
      <vt:lpstr>Fiduciary Income Tax Basics</vt:lpstr>
      <vt:lpstr>State Taxation of Trusts</vt:lpstr>
      <vt:lpstr>PowerPoint Presentation</vt:lpstr>
      <vt:lpstr>PowerPoint Presentation</vt:lpstr>
      <vt:lpstr>PowerPoint Presentation</vt:lpstr>
      <vt:lpstr>PowerPoint Presentation</vt:lpstr>
      <vt:lpstr>PowerPoint Presentation</vt:lpstr>
      <vt:lpstr>State Taxation of Trusts</vt:lpstr>
      <vt:lpstr>State Taxation of Trusts</vt:lpstr>
      <vt:lpstr>State Taxation of Trusts</vt:lpstr>
      <vt:lpstr>State Taxation of Trusts</vt:lpstr>
      <vt:lpstr>Constitutionality of State Trust Taxation</vt:lpstr>
      <vt:lpstr>Constitutionality of State Trust Taxation</vt:lpstr>
      <vt:lpstr>Constitutionality of State Trust Taxation: Grantor Residency</vt:lpstr>
      <vt:lpstr>Constitutionality of State Trust Taxation: Grantor Residency</vt:lpstr>
      <vt:lpstr>Fielding v. Commissioner of Revenue,  916 N.W. 2d 323 (Minn. 2018)</vt:lpstr>
      <vt:lpstr>Fielding v. Commissioner of Revenue,  916 N.W. 2d 323 (Minn. 2018)</vt:lpstr>
      <vt:lpstr>Constitutionality of State Trust Taxation: Beneficiary Residency</vt:lpstr>
      <vt:lpstr>North Carolina Dept. of Rev. v. The Kimberley Rice Kaestner 1992 Family Trust, 588 U.S. ___ (2019)</vt:lpstr>
      <vt:lpstr>North Carolina Dept. of Rev. v. The Kimberley Rice Kaestner 1992 Family Trust, 588 U.S. ___ (2019)</vt:lpstr>
      <vt:lpstr>Pitfalls - Challenges to State Taxation of Trusts</vt:lpstr>
      <vt:lpstr>Pitfalls - Challenges to State Taxation of Trusts</vt:lpstr>
      <vt:lpstr>Pitfalls - Challenges to State Taxation of Trusts</vt:lpstr>
      <vt:lpstr>Tips and Trends – What are we Seeing out There?</vt:lpstr>
      <vt:lpstr>Tips and Trends – What are we Seeing out There?</vt:lpstr>
      <vt:lpstr>Tips and Trends – What are we Seeing out There?</vt:lpstr>
      <vt:lpstr>Tips and Trends – What are we Seeing out There?</vt:lpstr>
      <vt:lpstr>Tips and Trends – What are we Seeing out There?</vt:lpstr>
      <vt:lpstr>Tips and Trends – What are we Seeing out There?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2024-04-26T18:16:12Z</dcterms:created>
  <dcterms:modified xsi:type="dcterms:W3CDTF">2024-04-26T18:51:47Z</dcterms:modified>
</cp:coreProperties>
</file>