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0" r:id="rId3"/>
    <p:sldId id="312" r:id="rId4"/>
    <p:sldId id="287" r:id="rId5"/>
    <p:sldId id="288" r:id="rId6"/>
    <p:sldId id="289" r:id="rId7"/>
    <p:sldId id="290" r:id="rId8"/>
    <p:sldId id="291" r:id="rId9"/>
    <p:sldId id="292" r:id="rId10"/>
    <p:sldId id="293" r:id="rId11"/>
    <p:sldId id="294" r:id="rId12"/>
    <p:sldId id="295" r:id="rId13"/>
    <p:sldId id="296" r:id="rId14"/>
    <p:sldId id="300" r:id="rId15"/>
    <p:sldId id="301" r:id="rId16"/>
    <p:sldId id="302" r:id="rId17"/>
    <p:sldId id="303" r:id="rId18"/>
    <p:sldId id="304" r:id="rId19"/>
    <p:sldId id="305" r:id="rId20"/>
    <p:sldId id="306" r:id="rId21"/>
    <p:sldId id="307" r:id="rId22"/>
    <p:sldId id="308" r:id="rId23"/>
    <p:sldId id="309" r:id="rId24"/>
    <p:sldId id="299" r:id="rId25"/>
    <p:sldId id="257" r:id="rId26"/>
    <p:sldId id="258" r:id="rId27"/>
    <p:sldId id="259" r:id="rId28"/>
    <p:sldId id="260" r:id="rId29"/>
    <p:sldId id="261" r:id="rId30"/>
    <p:sldId id="262" r:id="rId31"/>
    <p:sldId id="263" r:id="rId32"/>
    <p:sldId id="264" r:id="rId33"/>
    <p:sldId id="265" r:id="rId34"/>
    <p:sldId id="267" r:id="rId35"/>
    <p:sldId id="268" r:id="rId36"/>
    <p:sldId id="269" r:id="rId37"/>
    <p:sldId id="271" r:id="rId38"/>
    <p:sldId id="272" r:id="rId39"/>
    <p:sldId id="273" r:id="rId40"/>
    <p:sldId id="270" r:id="rId41"/>
    <p:sldId id="274" r:id="rId42"/>
    <p:sldId id="275" r:id="rId43"/>
    <p:sldId id="282" r:id="rId44"/>
    <p:sldId id="276" r:id="rId45"/>
    <p:sldId id="277" r:id="rId46"/>
    <p:sldId id="279" r:id="rId47"/>
    <p:sldId id="280" r:id="rId48"/>
    <p:sldId id="281" r:id="rId49"/>
    <p:sldId id="283" r:id="rId50"/>
    <p:sldId id="284" r:id="rId51"/>
    <p:sldId id="285" r:id="rId52"/>
    <p:sldId id="286" r:id="rId53"/>
    <p:sldId id="311"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6" Type="http://schemas.openxmlformats.org/officeDocument/2006/relationships/image" Target="../media/image18.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6" Type="http://schemas.openxmlformats.org/officeDocument/2006/relationships/image" Target="../media/image18.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D33997-7E68-46C4-B1E6-A512DD01063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AC3F123B-D5A6-404C-88CA-21918A681429}">
      <dgm:prSet/>
      <dgm:spPr/>
      <dgm:t>
        <a:bodyPr/>
        <a:lstStyle/>
        <a:p>
          <a:pPr>
            <a:lnSpc>
              <a:spcPct val="100000"/>
            </a:lnSpc>
          </a:pPr>
          <a:r>
            <a:rPr lang="en-US" dirty="0"/>
            <a:t>Required Minimum Distribution Age now 72 (was 70½) (April 1 of the year after reaching that age)</a:t>
          </a:r>
        </a:p>
      </dgm:t>
    </dgm:pt>
    <dgm:pt modelId="{2F5E57F7-776B-4796-82A3-0FBF49708265}" type="parTrans" cxnId="{97B36547-3AE8-4E75-9840-9A1A7D616DF5}">
      <dgm:prSet/>
      <dgm:spPr/>
      <dgm:t>
        <a:bodyPr/>
        <a:lstStyle/>
        <a:p>
          <a:endParaRPr lang="en-US"/>
        </a:p>
      </dgm:t>
    </dgm:pt>
    <dgm:pt modelId="{49965D3B-CC58-49B9-B569-187A7EA2BB27}" type="sibTrans" cxnId="{97B36547-3AE8-4E75-9840-9A1A7D616DF5}">
      <dgm:prSet/>
      <dgm:spPr/>
      <dgm:t>
        <a:bodyPr/>
        <a:lstStyle/>
        <a:p>
          <a:endParaRPr lang="en-US"/>
        </a:p>
      </dgm:t>
    </dgm:pt>
    <dgm:pt modelId="{F12C3335-CBAC-475A-840A-4BCCF78387C0}">
      <dgm:prSet/>
      <dgm:spPr/>
      <dgm:t>
        <a:bodyPr/>
        <a:lstStyle/>
        <a:p>
          <a:pPr>
            <a:lnSpc>
              <a:spcPct val="100000"/>
            </a:lnSpc>
          </a:pPr>
          <a:r>
            <a:rPr lang="en-US" dirty="0"/>
            <a:t>Stretch IRA (Rollover) – was life expectancy, now 10 years for DBs</a:t>
          </a:r>
        </a:p>
      </dgm:t>
    </dgm:pt>
    <dgm:pt modelId="{59946C85-7312-48EE-8077-021A0E7C8FCB}" type="parTrans" cxnId="{5C8DBF44-FE73-40FD-A6E9-7910C5AD2E20}">
      <dgm:prSet/>
      <dgm:spPr/>
      <dgm:t>
        <a:bodyPr/>
        <a:lstStyle/>
        <a:p>
          <a:endParaRPr lang="en-US"/>
        </a:p>
      </dgm:t>
    </dgm:pt>
    <dgm:pt modelId="{D264BEB3-7FC1-4FEB-856E-CDF7B53D3D92}" type="sibTrans" cxnId="{5C8DBF44-FE73-40FD-A6E9-7910C5AD2E20}">
      <dgm:prSet/>
      <dgm:spPr/>
      <dgm:t>
        <a:bodyPr/>
        <a:lstStyle/>
        <a:p>
          <a:endParaRPr lang="en-US"/>
        </a:p>
      </dgm:t>
    </dgm:pt>
    <dgm:pt modelId="{E82B144D-2F2F-4E58-9318-030D6FD70734}">
      <dgm:prSet/>
      <dgm:spPr/>
      <dgm:t>
        <a:bodyPr/>
        <a:lstStyle/>
        <a:p>
          <a:pPr>
            <a:lnSpc>
              <a:spcPct val="100000"/>
            </a:lnSpc>
          </a:pPr>
          <a:r>
            <a:rPr lang="en-US" dirty="0"/>
            <a:t>Qualified Charitable Distribution (QCD)</a:t>
          </a:r>
        </a:p>
      </dgm:t>
    </dgm:pt>
    <dgm:pt modelId="{8B20809F-F728-4D6F-B96E-14ACA557F1A9}" type="parTrans" cxnId="{B40C349C-7819-478B-B82F-D28A2B42D34F}">
      <dgm:prSet/>
      <dgm:spPr/>
      <dgm:t>
        <a:bodyPr/>
        <a:lstStyle/>
        <a:p>
          <a:endParaRPr lang="en-US"/>
        </a:p>
      </dgm:t>
    </dgm:pt>
    <dgm:pt modelId="{FB2107A8-5156-45D7-99D2-EA6352E41936}" type="sibTrans" cxnId="{B40C349C-7819-478B-B82F-D28A2B42D34F}">
      <dgm:prSet/>
      <dgm:spPr/>
      <dgm:t>
        <a:bodyPr/>
        <a:lstStyle/>
        <a:p>
          <a:endParaRPr lang="en-US"/>
        </a:p>
      </dgm:t>
    </dgm:pt>
    <dgm:pt modelId="{BBA83576-D2A7-4CCF-9281-B810BE139715}">
      <dgm:prSet/>
      <dgm:spPr/>
      <dgm:t>
        <a:bodyPr/>
        <a:lstStyle/>
        <a:p>
          <a:pPr>
            <a:lnSpc>
              <a:spcPct val="100000"/>
            </a:lnSpc>
          </a:pPr>
          <a:r>
            <a:rPr lang="en-US" dirty="0"/>
            <a:t>Using IRAs with Split Interest Trusts (CRTs, </a:t>
          </a:r>
          <a:r>
            <a:rPr lang="en-US" dirty="0" err="1"/>
            <a:t>CLTs</a:t>
          </a:r>
          <a:r>
            <a:rPr lang="en-US" dirty="0"/>
            <a:t>)</a:t>
          </a:r>
        </a:p>
      </dgm:t>
    </dgm:pt>
    <dgm:pt modelId="{AD4BD44B-A290-4B0A-B09D-B6025E78F2A6}" type="parTrans" cxnId="{D1705F7C-49FD-4CC7-BDD3-D6A1CDE04D90}">
      <dgm:prSet/>
      <dgm:spPr/>
      <dgm:t>
        <a:bodyPr/>
        <a:lstStyle/>
        <a:p>
          <a:endParaRPr lang="en-US"/>
        </a:p>
      </dgm:t>
    </dgm:pt>
    <dgm:pt modelId="{3D0C5FFE-1C5A-4355-BEEC-DCB634A254DC}" type="sibTrans" cxnId="{D1705F7C-49FD-4CC7-BDD3-D6A1CDE04D90}">
      <dgm:prSet/>
      <dgm:spPr/>
      <dgm:t>
        <a:bodyPr/>
        <a:lstStyle/>
        <a:p>
          <a:endParaRPr lang="en-US"/>
        </a:p>
      </dgm:t>
    </dgm:pt>
    <dgm:pt modelId="{680A124E-01C4-49FD-86E7-FA08EDF4D3F4}">
      <dgm:prSet/>
      <dgm:spPr/>
      <dgm:t>
        <a:bodyPr/>
        <a:lstStyle/>
        <a:p>
          <a:pPr>
            <a:lnSpc>
              <a:spcPct val="100000"/>
            </a:lnSpc>
          </a:pPr>
          <a:r>
            <a:rPr lang="en-US" dirty="0"/>
            <a:t>IRA Beneficiary Designations</a:t>
          </a:r>
        </a:p>
      </dgm:t>
    </dgm:pt>
    <dgm:pt modelId="{E31EFED2-FCAA-45FF-A72D-1CB311E5B0A0}" type="parTrans" cxnId="{BEF5A0AA-8D6A-4F1F-963E-D213629511B1}">
      <dgm:prSet/>
      <dgm:spPr/>
      <dgm:t>
        <a:bodyPr/>
        <a:lstStyle/>
        <a:p>
          <a:endParaRPr lang="en-US"/>
        </a:p>
      </dgm:t>
    </dgm:pt>
    <dgm:pt modelId="{273167A3-97F1-45B6-94B0-9561BC58D1F8}" type="sibTrans" cxnId="{BEF5A0AA-8D6A-4F1F-963E-D213629511B1}">
      <dgm:prSet/>
      <dgm:spPr/>
      <dgm:t>
        <a:bodyPr/>
        <a:lstStyle/>
        <a:p>
          <a:endParaRPr lang="en-US"/>
        </a:p>
      </dgm:t>
    </dgm:pt>
    <dgm:pt modelId="{27D1CB0E-E367-421F-B623-F4B0ACF83BE1}">
      <dgm:prSet/>
      <dgm:spPr/>
      <dgm:t>
        <a:bodyPr/>
        <a:lstStyle/>
        <a:p>
          <a:pPr>
            <a:lnSpc>
              <a:spcPct val="100000"/>
            </a:lnSpc>
          </a:pPr>
          <a:r>
            <a:rPr lang="en-US" dirty="0"/>
            <a:t>Ways to Help Donors</a:t>
          </a:r>
        </a:p>
      </dgm:t>
    </dgm:pt>
    <dgm:pt modelId="{88C820C5-41E5-4A4E-8407-5D24AC1108D8}" type="parTrans" cxnId="{E64E7CAD-444D-4496-88A8-E1E5EA36F452}">
      <dgm:prSet/>
      <dgm:spPr/>
      <dgm:t>
        <a:bodyPr/>
        <a:lstStyle/>
        <a:p>
          <a:endParaRPr lang="en-US"/>
        </a:p>
      </dgm:t>
    </dgm:pt>
    <dgm:pt modelId="{51F4A42B-AC17-4B23-8EF6-12581EA5473C}" type="sibTrans" cxnId="{E64E7CAD-444D-4496-88A8-E1E5EA36F452}">
      <dgm:prSet/>
      <dgm:spPr/>
      <dgm:t>
        <a:bodyPr/>
        <a:lstStyle/>
        <a:p>
          <a:endParaRPr lang="en-US"/>
        </a:p>
      </dgm:t>
    </dgm:pt>
    <dgm:pt modelId="{435BD234-6D33-4540-B8F9-87ADAB38362F}">
      <dgm:prSet/>
      <dgm:spPr/>
      <dgm:t>
        <a:bodyPr/>
        <a:lstStyle/>
        <a:p>
          <a:pPr>
            <a:lnSpc>
              <a:spcPct val="100000"/>
            </a:lnSpc>
          </a:pPr>
          <a:r>
            <a:rPr lang="en-US" dirty="0"/>
            <a:t>Giving Options</a:t>
          </a:r>
        </a:p>
      </dgm:t>
    </dgm:pt>
    <dgm:pt modelId="{9E0CF6AE-56DB-4E43-BCF7-81F892ABACEE}" type="parTrans" cxnId="{8EA31A3D-BACC-4FEF-AFA8-77A0CE9ABDCF}">
      <dgm:prSet/>
      <dgm:spPr/>
      <dgm:t>
        <a:bodyPr/>
        <a:lstStyle/>
        <a:p>
          <a:endParaRPr lang="en-US"/>
        </a:p>
      </dgm:t>
    </dgm:pt>
    <dgm:pt modelId="{829820AC-CA42-47D7-826E-4EF3EE1855B9}" type="sibTrans" cxnId="{8EA31A3D-BACC-4FEF-AFA8-77A0CE9ABDCF}">
      <dgm:prSet/>
      <dgm:spPr/>
      <dgm:t>
        <a:bodyPr/>
        <a:lstStyle/>
        <a:p>
          <a:endParaRPr lang="en-US"/>
        </a:p>
      </dgm:t>
    </dgm:pt>
    <dgm:pt modelId="{0DFA7E19-3E78-4021-9CEF-49DD828293B3}">
      <dgm:prSet/>
      <dgm:spPr/>
      <dgm:t>
        <a:bodyPr/>
        <a:lstStyle/>
        <a:p>
          <a:pPr>
            <a:lnSpc>
              <a:spcPct val="100000"/>
            </a:lnSpc>
          </a:pPr>
          <a:r>
            <a:rPr lang="en-US" dirty="0"/>
            <a:t>Continuing Credit Codes (given throughout presentation)</a:t>
          </a:r>
        </a:p>
      </dgm:t>
    </dgm:pt>
    <dgm:pt modelId="{D112A45D-7C74-49FE-82E6-F8F920A5286D}" type="parTrans" cxnId="{E777B991-69AD-4CE0-9DE2-DA342DD51F94}">
      <dgm:prSet/>
      <dgm:spPr/>
      <dgm:t>
        <a:bodyPr/>
        <a:lstStyle/>
        <a:p>
          <a:endParaRPr lang="en-US"/>
        </a:p>
      </dgm:t>
    </dgm:pt>
    <dgm:pt modelId="{4A2B0B86-E607-47B2-8FFA-E83B4A62C9E6}" type="sibTrans" cxnId="{E777B991-69AD-4CE0-9DE2-DA342DD51F94}">
      <dgm:prSet/>
      <dgm:spPr/>
      <dgm:t>
        <a:bodyPr/>
        <a:lstStyle/>
        <a:p>
          <a:endParaRPr lang="en-US"/>
        </a:p>
      </dgm:t>
    </dgm:pt>
    <dgm:pt modelId="{4E37E737-BA28-4E6F-8A6A-363EC4C014BD}" type="pres">
      <dgm:prSet presAssocID="{C9D33997-7E68-46C4-B1E6-A512DD01063D}" presName="root" presStyleCnt="0">
        <dgm:presLayoutVars>
          <dgm:dir/>
          <dgm:resizeHandles val="exact"/>
        </dgm:presLayoutVars>
      </dgm:prSet>
      <dgm:spPr/>
    </dgm:pt>
    <dgm:pt modelId="{04BFB046-8173-46AD-804F-4D326B92B236}" type="pres">
      <dgm:prSet presAssocID="{AC3F123B-D5A6-404C-88CA-21918A681429}" presName="compNode" presStyleCnt="0"/>
      <dgm:spPr/>
    </dgm:pt>
    <dgm:pt modelId="{D5733FDA-0B1B-4F0E-9D2A-9543DAE9DE51}" type="pres">
      <dgm:prSet presAssocID="{AC3F123B-D5A6-404C-88CA-21918A681429}" presName="bgRect" presStyleLbl="bgShp" presStyleIdx="0" presStyleCnt="8"/>
      <dgm:spPr/>
    </dgm:pt>
    <dgm:pt modelId="{ABD9502D-ED71-4589-8C1A-5D01178BD2D8}" type="pres">
      <dgm:prSet presAssocID="{AC3F123B-D5A6-404C-88CA-21918A681429}" presName="iconRect" presStyleLbl="node1" presStyleIdx="0" presStyleCnt="8"/>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413D30FC-FC25-4586-8DAC-F9963DC08B36}" type="pres">
      <dgm:prSet presAssocID="{AC3F123B-D5A6-404C-88CA-21918A681429}" presName="spaceRect" presStyleCnt="0"/>
      <dgm:spPr/>
    </dgm:pt>
    <dgm:pt modelId="{CA18A284-5F85-4F73-A4EB-CB2816EDF199}" type="pres">
      <dgm:prSet presAssocID="{AC3F123B-D5A6-404C-88CA-21918A681429}" presName="parTx" presStyleLbl="revTx" presStyleIdx="0" presStyleCnt="8">
        <dgm:presLayoutVars>
          <dgm:chMax val="0"/>
          <dgm:chPref val="0"/>
        </dgm:presLayoutVars>
      </dgm:prSet>
      <dgm:spPr/>
    </dgm:pt>
    <dgm:pt modelId="{859B6497-17E9-4D1C-AB44-100A74D71FC3}" type="pres">
      <dgm:prSet presAssocID="{49965D3B-CC58-49B9-B569-187A7EA2BB27}" presName="sibTrans" presStyleCnt="0"/>
      <dgm:spPr/>
    </dgm:pt>
    <dgm:pt modelId="{BC751299-5537-4FD2-8443-39BAFB07ACEA}" type="pres">
      <dgm:prSet presAssocID="{F12C3335-CBAC-475A-840A-4BCCF78387C0}" presName="compNode" presStyleCnt="0"/>
      <dgm:spPr/>
    </dgm:pt>
    <dgm:pt modelId="{2D45BA91-8AA1-4184-A574-88C0B53672B1}" type="pres">
      <dgm:prSet presAssocID="{F12C3335-CBAC-475A-840A-4BCCF78387C0}" presName="bgRect" presStyleLbl="bgShp" presStyleIdx="1" presStyleCnt="8"/>
      <dgm:spPr/>
    </dgm:pt>
    <dgm:pt modelId="{C907E40F-1677-4708-8C32-E0636AAF2660}" type="pres">
      <dgm:prSet presAssocID="{F12C3335-CBAC-475A-840A-4BCCF78387C0}" presName="iconRect" presStyleLbl="node1" presStyleIdx="1" presStyleCnt="8"/>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D727092A-7A96-41FE-8B3F-EBC90ED0DFDB}" type="pres">
      <dgm:prSet presAssocID="{F12C3335-CBAC-475A-840A-4BCCF78387C0}" presName="spaceRect" presStyleCnt="0"/>
      <dgm:spPr/>
    </dgm:pt>
    <dgm:pt modelId="{5513EA66-D583-46F7-82BE-1141EC70F08B}" type="pres">
      <dgm:prSet presAssocID="{F12C3335-CBAC-475A-840A-4BCCF78387C0}" presName="parTx" presStyleLbl="revTx" presStyleIdx="1" presStyleCnt="8">
        <dgm:presLayoutVars>
          <dgm:chMax val="0"/>
          <dgm:chPref val="0"/>
        </dgm:presLayoutVars>
      </dgm:prSet>
      <dgm:spPr/>
    </dgm:pt>
    <dgm:pt modelId="{7E276288-3D05-4C6C-9479-94105F9AC834}" type="pres">
      <dgm:prSet presAssocID="{D264BEB3-7FC1-4FEB-856E-CDF7B53D3D92}" presName="sibTrans" presStyleCnt="0"/>
      <dgm:spPr/>
    </dgm:pt>
    <dgm:pt modelId="{FFE5F829-173D-47D2-9D9C-E2A977ECFA00}" type="pres">
      <dgm:prSet presAssocID="{E82B144D-2F2F-4E58-9318-030D6FD70734}" presName="compNode" presStyleCnt="0"/>
      <dgm:spPr/>
    </dgm:pt>
    <dgm:pt modelId="{BA857955-09D6-4559-B298-59A410B49D72}" type="pres">
      <dgm:prSet presAssocID="{E82B144D-2F2F-4E58-9318-030D6FD70734}" presName="bgRect" presStyleLbl="bgShp" presStyleIdx="2" presStyleCnt="8"/>
      <dgm:spPr/>
    </dgm:pt>
    <dgm:pt modelId="{EB6DB459-0D8A-4999-977E-F4E3A8548A31}" type="pres">
      <dgm:prSet presAssocID="{E82B144D-2F2F-4E58-9318-030D6FD70734}" presName="iconRect" presStyleLbl="node1" presStyleIdx="2" presStyleCnt="8"/>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itcoin"/>
        </a:ext>
      </dgm:extLst>
    </dgm:pt>
    <dgm:pt modelId="{41EC36C8-3D17-4750-BC47-5E4ED652ACF3}" type="pres">
      <dgm:prSet presAssocID="{E82B144D-2F2F-4E58-9318-030D6FD70734}" presName="spaceRect" presStyleCnt="0"/>
      <dgm:spPr/>
    </dgm:pt>
    <dgm:pt modelId="{BB23AED0-8A29-476D-AA3C-33D10B61811D}" type="pres">
      <dgm:prSet presAssocID="{E82B144D-2F2F-4E58-9318-030D6FD70734}" presName="parTx" presStyleLbl="revTx" presStyleIdx="2" presStyleCnt="8">
        <dgm:presLayoutVars>
          <dgm:chMax val="0"/>
          <dgm:chPref val="0"/>
        </dgm:presLayoutVars>
      </dgm:prSet>
      <dgm:spPr/>
    </dgm:pt>
    <dgm:pt modelId="{292F895B-C7CB-41E3-A147-B22D102555A5}" type="pres">
      <dgm:prSet presAssocID="{FB2107A8-5156-45D7-99D2-EA6352E41936}" presName="sibTrans" presStyleCnt="0"/>
      <dgm:spPr/>
    </dgm:pt>
    <dgm:pt modelId="{9982295B-E26B-4CF4-A5C8-4AD391DBEE4F}" type="pres">
      <dgm:prSet presAssocID="{BBA83576-D2A7-4CCF-9281-B810BE139715}" presName="compNode" presStyleCnt="0"/>
      <dgm:spPr/>
    </dgm:pt>
    <dgm:pt modelId="{271842BB-8714-414A-A3BE-1853562FCC9C}" type="pres">
      <dgm:prSet presAssocID="{BBA83576-D2A7-4CCF-9281-B810BE139715}" presName="bgRect" presStyleLbl="bgShp" presStyleIdx="3" presStyleCnt="8"/>
      <dgm:spPr/>
    </dgm:pt>
    <dgm:pt modelId="{3353B9C9-ACA6-441A-A8A4-E540751D74E2}" type="pres">
      <dgm:prSet presAssocID="{BBA83576-D2A7-4CCF-9281-B810BE139715}" presName="iconRect" presStyleLbl="node1" presStyleIdx="3" presStyleCnt="8"/>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s"/>
        </a:ext>
      </dgm:extLst>
    </dgm:pt>
    <dgm:pt modelId="{C95FC366-7740-419B-96A3-D8D674BFBDC2}" type="pres">
      <dgm:prSet presAssocID="{BBA83576-D2A7-4CCF-9281-B810BE139715}" presName="spaceRect" presStyleCnt="0"/>
      <dgm:spPr/>
    </dgm:pt>
    <dgm:pt modelId="{405E1CE7-A01D-4AFD-BF1F-E967B5332551}" type="pres">
      <dgm:prSet presAssocID="{BBA83576-D2A7-4CCF-9281-B810BE139715}" presName="parTx" presStyleLbl="revTx" presStyleIdx="3" presStyleCnt="8">
        <dgm:presLayoutVars>
          <dgm:chMax val="0"/>
          <dgm:chPref val="0"/>
        </dgm:presLayoutVars>
      </dgm:prSet>
      <dgm:spPr/>
    </dgm:pt>
    <dgm:pt modelId="{BAD26CFF-5419-46FD-B787-1C1BDB293DCD}" type="pres">
      <dgm:prSet presAssocID="{3D0C5FFE-1C5A-4355-BEEC-DCB634A254DC}" presName="sibTrans" presStyleCnt="0"/>
      <dgm:spPr/>
    </dgm:pt>
    <dgm:pt modelId="{1BE31B46-C260-49D1-9283-D4DFDAE072C4}" type="pres">
      <dgm:prSet presAssocID="{680A124E-01C4-49FD-86E7-FA08EDF4D3F4}" presName="compNode" presStyleCnt="0"/>
      <dgm:spPr/>
    </dgm:pt>
    <dgm:pt modelId="{5B603CF0-98A1-441D-ACCB-CCEAB2F2461B}" type="pres">
      <dgm:prSet presAssocID="{680A124E-01C4-49FD-86E7-FA08EDF4D3F4}" presName="bgRect" presStyleLbl="bgShp" presStyleIdx="4" presStyleCnt="8"/>
      <dgm:spPr/>
    </dgm:pt>
    <dgm:pt modelId="{F6E393F6-BF0F-4F8D-98CF-A009F9821103}" type="pres">
      <dgm:prSet presAssocID="{680A124E-01C4-49FD-86E7-FA08EDF4D3F4}" presName="iconRect" presStyleLbl="node1" presStyleIdx="4" presStyleCnt="8"/>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erson with Cane"/>
        </a:ext>
      </dgm:extLst>
    </dgm:pt>
    <dgm:pt modelId="{DF63CA91-F3A6-4249-B852-D0CB0EFE826A}" type="pres">
      <dgm:prSet presAssocID="{680A124E-01C4-49FD-86E7-FA08EDF4D3F4}" presName="spaceRect" presStyleCnt="0"/>
      <dgm:spPr/>
    </dgm:pt>
    <dgm:pt modelId="{8B7DB004-C179-4B97-93AA-D240A6C42A1D}" type="pres">
      <dgm:prSet presAssocID="{680A124E-01C4-49FD-86E7-FA08EDF4D3F4}" presName="parTx" presStyleLbl="revTx" presStyleIdx="4" presStyleCnt="8">
        <dgm:presLayoutVars>
          <dgm:chMax val="0"/>
          <dgm:chPref val="0"/>
        </dgm:presLayoutVars>
      </dgm:prSet>
      <dgm:spPr/>
    </dgm:pt>
    <dgm:pt modelId="{D50A20EA-5E7B-4C8B-A8E9-56B1D8106636}" type="pres">
      <dgm:prSet presAssocID="{273167A3-97F1-45B6-94B0-9561BC58D1F8}" presName="sibTrans" presStyleCnt="0"/>
      <dgm:spPr/>
    </dgm:pt>
    <dgm:pt modelId="{FF794D9F-C9C5-45AD-90E0-262DD0627AC6}" type="pres">
      <dgm:prSet presAssocID="{27D1CB0E-E367-421F-B623-F4B0ACF83BE1}" presName="compNode" presStyleCnt="0"/>
      <dgm:spPr/>
    </dgm:pt>
    <dgm:pt modelId="{DE6564DA-30C5-42C1-BBD3-74DF0F48F3FF}" type="pres">
      <dgm:prSet presAssocID="{27D1CB0E-E367-421F-B623-F4B0ACF83BE1}" presName="bgRect" presStyleLbl="bgShp" presStyleIdx="5" presStyleCnt="8"/>
      <dgm:spPr/>
    </dgm:pt>
    <dgm:pt modelId="{410F2D0D-4A48-4D54-ABDB-A449AE52AB7F}" type="pres">
      <dgm:prSet presAssocID="{27D1CB0E-E367-421F-B623-F4B0ACF83BE1}" presName="iconRect" presStyleLbl="node1" presStyleIdx="5" presStyleCnt="8"/>
      <dgm:spPr>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andshake"/>
        </a:ext>
      </dgm:extLst>
    </dgm:pt>
    <dgm:pt modelId="{769D17DC-F0EB-48B0-853F-127D6C948360}" type="pres">
      <dgm:prSet presAssocID="{27D1CB0E-E367-421F-B623-F4B0ACF83BE1}" presName="spaceRect" presStyleCnt="0"/>
      <dgm:spPr/>
    </dgm:pt>
    <dgm:pt modelId="{9059BBCD-01A8-4447-8646-3A6BD283B914}" type="pres">
      <dgm:prSet presAssocID="{27D1CB0E-E367-421F-B623-F4B0ACF83BE1}" presName="parTx" presStyleLbl="revTx" presStyleIdx="5" presStyleCnt="8">
        <dgm:presLayoutVars>
          <dgm:chMax val="0"/>
          <dgm:chPref val="0"/>
        </dgm:presLayoutVars>
      </dgm:prSet>
      <dgm:spPr/>
    </dgm:pt>
    <dgm:pt modelId="{2F208779-C34A-4F95-8553-EEDADFFA728B}" type="pres">
      <dgm:prSet presAssocID="{51F4A42B-AC17-4B23-8EF6-12581EA5473C}" presName="sibTrans" presStyleCnt="0"/>
      <dgm:spPr/>
    </dgm:pt>
    <dgm:pt modelId="{A0CDF0C1-FDB5-4337-9ECE-3787B3323C9B}" type="pres">
      <dgm:prSet presAssocID="{435BD234-6D33-4540-B8F9-87ADAB38362F}" presName="compNode" presStyleCnt="0"/>
      <dgm:spPr/>
    </dgm:pt>
    <dgm:pt modelId="{8BB1EB41-6522-4D83-BE51-19305C463FEF}" type="pres">
      <dgm:prSet presAssocID="{435BD234-6D33-4540-B8F9-87ADAB38362F}" presName="bgRect" presStyleLbl="bgShp" presStyleIdx="6" presStyleCnt="8"/>
      <dgm:spPr/>
    </dgm:pt>
    <dgm:pt modelId="{3FB79353-A264-45F1-900F-C4BD5686BE38}" type="pres">
      <dgm:prSet presAssocID="{435BD234-6D33-4540-B8F9-87ADAB38362F}" presName="iconRect" presStyleLbl="node1" presStyleIdx="6" presStyleCnt="8"/>
      <dgm:spPr>
        <a:blipFill>
          <a:blip xmlns:r="http://schemas.openxmlformats.org/officeDocument/2006/relationships"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Present"/>
        </a:ext>
      </dgm:extLst>
    </dgm:pt>
    <dgm:pt modelId="{3DD3CE77-A778-4200-9588-70A705DCD653}" type="pres">
      <dgm:prSet presAssocID="{435BD234-6D33-4540-B8F9-87ADAB38362F}" presName="spaceRect" presStyleCnt="0"/>
      <dgm:spPr/>
    </dgm:pt>
    <dgm:pt modelId="{AA941942-C69F-42FC-8160-17ABBEE72DBF}" type="pres">
      <dgm:prSet presAssocID="{435BD234-6D33-4540-B8F9-87ADAB38362F}" presName="parTx" presStyleLbl="revTx" presStyleIdx="6" presStyleCnt="8">
        <dgm:presLayoutVars>
          <dgm:chMax val="0"/>
          <dgm:chPref val="0"/>
        </dgm:presLayoutVars>
      </dgm:prSet>
      <dgm:spPr/>
    </dgm:pt>
    <dgm:pt modelId="{9B577FB6-86ED-49BD-A2FE-6782FDE80954}" type="pres">
      <dgm:prSet presAssocID="{829820AC-CA42-47D7-826E-4EF3EE1855B9}" presName="sibTrans" presStyleCnt="0"/>
      <dgm:spPr/>
    </dgm:pt>
    <dgm:pt modelId="{1914D4B7-8FAC-4D96-873D-140686594988}" type="pres">
      <dgm:prSet presAssocID="{0DFA7E19-3E78-4021-9CEF-49DD828293B3}" presName="compNode" presStyleCnt="0"/>
      <dgm:spPr/>
    </dgm:pt>
    <dgm:pt modelId="{AB6F5F39-CEB2-4796-8366-E90981098D8E}" type="pres">
      <dgm:prSet presAssocID="{0DFA7E19-3E78-4021-9CEF-49DD828293B3}" presName="bgRect" presStyleLbl="bgShp" presStyleIdx="7" presStyleCnt="8"/>
      <dgm:spPr/>
    </dgm:pt>
    <dgm:pt modelId="{C8166D97-9C2B-492A-8780-8EEFC367DAC2}" type="pres">
      <dgm:prSet presAssocID="{0DFA7E19-3E78-4021-9CEF-49DD828293B3}" presName="iconRect" presStyleLbl="node1" presStyleIdx="7" presStyleCnt="8"/>
      <dgm:spPr>
        <a:blipFill>
          <a:blip xmlns:r="http://schemas.openxmlformats.org/officeDocument/2006/relationships"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Books"/>
        </a:ext>
      </dgm:extLst>
    </dgm:pt>
    <dgm:pt modelId="{1928ECF2-4C9C-4D41-82DE-8BBCD93F3432}" type="pres">
      <dgm:prSet presAssocID="{0DFA7E19-3E78-4021-9CEF-49DD828293B3}" presName="spaceRect" presStyleCnt="0"/>
      <dgm:spPr/>
    </dgm:pt>
    <dgm:pt modelId="{D1B4A492-F9CE-4342-A5ED-02E76A323F86}" type="pres">
      <dgm:prSet presAssocID="{0DFA7E19-3E78-4021-9CEF-49DD828293B3}" presName="parTx" presStyleLbl="revTx" presStyleIdx="7" presStyleCnt="8">
        <dgm:presLayoutVars>
          <dgm:chMax val="0"/>
          <dgm:chPref val="0"/>
        </dgm:presLayoutVars>
      </dgm:prSet>
      <dgm:spPr/>
    </dgm:pt>
  </dgm:ptLst>
  <dgm:cxnLst>
    <dgm:cxn modelId="{3A972602-65D5-41FF-9558-C176CA372F3B}" type="presOf" srcId="{C9D33997-7E68-46C4-B1E6-A512DD01063D}" destId="{4E37E737-BA28-4E6F-8A6A-363EC4C014BD}" srcOrd="0" destOrd="0" presId="urn:microsoft.com/office/officeart/2018/2/layout/IconVerticalSolidList"/>
    <dgm:cxn modelId="{A985D215-E2F7-4781-A200-A53544647721}" type="presOf" srcId="{BBA83576-D2A7-4CCF-9281-B810BE139715}" destId="{405E1CE7-A01D-4AFD-BF1F-E967B5332551}" srcOrd="0" destOrd="0" presId="urn:microsoft.com/office/officeart/2018/2/layout/IconVerticalSolidList"/>
    <dgm:cxn modelId="{8EA31A3D-BACC-4FEF-AFA8-77A0CE9ABDCF}" srcId="{C9D33997-7E68-46C4-B1E6-A512DD01063D}" destId="{435BD234-6D33-4540-B8F9-87ADAB38362F}" srcOrd="6" destOrd="0" parTransId="{9E0CF6AE-56DB-4E43-BCF7-81F892ABACEE}" sibTransId="{829820AC-CA42-47D7-826E-4EF3EE1855B9}"/>
    <dgm:cxn modelId="{5C8DBF44-FE73-40FD-A6E9-7910C5AD2E20}" srcId="{C9D33997-7E68-46C4-B1E6-A512DD01063D}" destId="{F12C3335-CBAC-475A-840A-4BCCF78387C0}" srcOrd="1" destOrd="0" parTransId="{59946C85-7312-48EE-8077-021A0E7C8FCB}" sibTransId="{D264BEB3-7FC1-4FEB-856E-CDF7B53D3D92}"/>
    <dgm:cxn modelId="{97B36547-3AE8-4E75-9840-9A1A7D616DF5}" srcId="{C9D33997-7E68-46C4-B1E6-A512DD01063D}" destId="{AC3F123B-D5A6-404C-88CA-21918A681429}" srcOrd="0" destOrd="0" parTransId="{2F5E57F7-776B-4796-82A3-0FBF49708265}" sibTransId="{49965D3B-CC58-49B9-B569-187A7EA2BB27}"/>
    <dgm:cxn modelId="{D1705F7C-49FD-4CC7-BDD3-D6A1CDE04D90}" srcId="{C9D33997-7E68-46C4-B1E6-A512DD01063D}" destId="{BBA83576-D2A7-4CCF-9281-B810BE139715}" srcOrd="3" destOrd="0" parTransId="{AD4BD44B-A290-4B0A-B09D-B6025E78F2A6}" sibTransId="{3D0C5FFE-1C5A-4355-BEEC-DCB634A254DC}"/>
    <dgm:cxn modelId="{DE460A84-4A79-441B-9EC0-2A0D83924947}" type="presOf" srcId="{435BD234-6D33-4540-B8F9-87ADAB38362F}" destId="{AA941942-C69F-42FC-8160-17ABBEE72DBF}" srcOrd="0" destOrd="0" presId="urn:microsoft.com/office/officeart/2018/2/layout/IconVerticalSolidList"/>
    <dgm:cxn modelId="{E777B991-69AD-4CE0-9DE2-DA342DD51F94}" srcId="{C9D33997-7E68-46C4-B1E6-A512DD01063D}" destId="{0DFA7E19-3E78-4021-9CEF-49DD828293B3}" srcOrd="7" destOrd="0" parTransId="{D112A45D-7C74-49FE-82E6-F8F920A5286D}" sibTransId="{4A2B0B86-E607-47B2-8FFA-E83B4A62C9E6}"/>
    <dgm:cxn modelId="{76D59793-B88B-46E1-9170-53A20681367B}" type="presOf" srcId="{E82B144D-2F2F-4E58-9318-030D6FD70734}" destId="{BB23AED0-8A29-476D-AA3C-33D10B61811D}" srcOrd="0" destOrd="0" presId="urn:microsoft.com/office/officeart/2018/2/layout/IconVerticalSolidList"/>
    <dgm:cxn modelId="{B3386196-5C02-4DD3-8232-442EB4F97662}" type="presOf" srcId="{AC3F123B-D5A6-404C-88CA-21918A681429}" destId="{CA18A284-5F85-4F73-A4EB-CB2816EDF199}" srcOrd="0" destOrd="0" presId="urn:microsoft.com/office/officeart/2018/2/layout/IconVerticalSolidList"/>
    <dgm:cxn modelId="{B40C349C-7819-478B-B82F-D28A2B42D34F}" srcId="{C9D33997-7E68-46C4-B1E6-A512DD01063D}" destId="{E82B144D-2F2F-4E58-9318-030D6FD70734}" srcOrd="2" destOrd="0" parTransId="{8B20809F-F728-4D6F-B96E-14ACA557F1A9}" sibTransId="{FB2107A8-5156-45D7-99D2-EA6352E41936}"/>
    <dgm:cxn modelId="{0287329F-5223-4954-8227-1E9BBD30050F}" type="presOf" srcId="{0DFA7E19-3E78-4021-9CEF-49DD828293B3}" destId="{D1B4A492-F9CE-4342-A5ED-02E76A323F86}" srcOrd="0" destOrd="0" presId="urn:microsoft.com/office/officeart/2018/2/layout/IconVerticalSolidList"/>
    <dgm:cxn modelId="{DE2413A7-AE23-4704-BC41-3E49F065397C}" type="presOf" srcId="{F12C3335-CBAC-475A-840A-4BCCF78387C0}" destId="{5513EA66-D583-46F7-82BE-1141EC70F08B}" srcOrd="0" destOrd="0" presId="urn:microsoft.com/office/officeart/2018/2/layout/IconVerticalSolidList"/>
    <dgm:cxn modelId="{BEF5A0AA-8D6A-4F1F-963E-D213629511B1}" srcId="{C9D33997-7E68-46C4-B1E6-A512DD01063D}" destId="{680A124E-01C4-49FD-86E7-FA08EDF4D3F4}" srcOrd="4" destOrd="0" parTransId="{E31EFED2-FCAA-45FF-A72D-1CB311E5B0A0}" sibTransId="{273167A3-97F1-45B6-94B0-9561BC58D1F8}"/>
    <dgm:cxn modelId="{E64E7CAD-444D-4496-88A8-E1E5EA36F452}" srcId="{C9D33997-7E68-46C4-B1E6-A512DD01063D}" destId="{27D1CB0E-E367-421F-B623-F4B0ACF83BE1}" srcOrd="5" destOrd="0" parTransId="{88C820C5-41E5-4A4E-8407-5D24AC1108D8}" sibTransId="{51F4A42B-AC17-4B23-8EF6-12581EA5473C}"/>
    <dgm:cxn modelId="{0A9FE6B1-4CCC-4958-9AC9-4061AC20B703}" type="presOf" srcId="{680A124E-01C4-49FD-86E7-FA08EDF4D3F4}" destId="{8B7DB004-C179-4B97-93AA-D240A6C42A1D}" srcOrd="0" destOrd="0" presId="urn:microsoft.com/office/officeart/2018/2/layout/IconVerticalSolidList"/>
    <dgm:cxn modelId="{185DD7DD-B21D-404A-91B4-265649F4AF68}" type="presOf" srcId="{27D1CB0E-E367-421F-B623-F4B0ACF83BE1}" destId="{9059BBCD-01A8-4447-8646-3A6BD283B914}" srcOrd="0" destOrd="0" presId="urn:microsoft.com/office/officeart/2018/2/layout/IconVerticalSolidList"/>
    <dgm:cxn modelId="{217F111D-B8B5-4B34-A197-8069BA43F762}" type="presParOf" srcId="{4E37E737-BA28-4E6F-8A6A-363EC4C014BD}" destId="{04BFB046-8173-46AD-804F-4D326B92B236}" srcOrd="0" destOrd="0" presId="urn:microsoft.com/office/officeart/2018/2/layout/IconVerticalSolidList"/>
    <dgm:cxn modelId="{D4E3ACBE-7D61-46D3-98E8-2E7801899298}" type="presParOf" srcId="{04BFB046-8173-46AD-804F-4D326B92B236}" destId="{D5733FDA-0B1B-4F0E-9D2A-9543DAE9DE51}" srcOrd="0" destOrd="0" presId="urn:microsoft.com/office/officeart/2018/2/layout/IconVerticalSolidList"/>
    <dgm:cxn modelId="{CECFAC10-B65B-4DB3-B5E5-21B84DEBB489}" type="presParOf" srcId="{04BFB046-8173-46AD-804F-4D326B92B236}" destId="{ABD9502D-ED71-4589-8C1A-5D01178BD2D8}" srcOrd="1" destOrd="0" presId="urn:microsoft.com/office/officeart/2018/2/layout/IconVerticalSolidList"/>
    <dgm:cxn modelId="{2264717F-0427-45AE-A9D3-08C73E346882}" type="presParOf" srcId="{04BFB046-8173-46AD-804F-4D326B92B236}" destId="{413D30FC-FC25-4586-8DAC-F9963DC08B36}" srcOrd="2" destOrd="0" presId="urn:microsoft.com/office/officeart/2018/2/layout/IconVerticalSolidList"/>
    <dgm:cxn modelId="{B2BCA926-619B-4E46-9911-D1562EE109D1}" type="presParOf" srcId="{04BFB046-8173-46AD-804F-4D326B92B236}" destId="{CA18A284-5F85-4F73-A4EB-CB2816EDF199}" srcOrd="3" destOrd="0" presId="urn:microsoft.com/office/officeart/2018/2/layout/IconVerticalSolidList"/>
    <dgm:cxn modelId="{BECE5510-4348-47E1-B3ED-9CF8152F792A}" type="presParOf" srcId="{4E37E737-BA28-4E6F-8A6A-363EC4C014BD}" destId="{859B6497-17E9-4D1C-AB44-100A74D71FC3}" srcOrd="1" destOrd="0" presId="urn:microsoft.com/office/officeart/2018/2/layout/IconVerticalSolidList"/>
    <dgm:cxn modelId="{F4515AF1-ABF0-47D7-AD6A-D2AFFA7A3098}" type="presParOf" srcId="{4E37E737-BA28-4E6F-8A6A-363EC4C014BD}" destId="{BC751299-5537-4FD2-8443-39BAFB07ACEA}" srcOrd="2" destOrd="0" presId="urn:microsoft.com/office/officeart/2018/2/layout/IconVerticalSolidList"/>
    <dgm:cxn modelId="{09D57E8B-17EB-4DD6-95E4-59EC4F3D6A3C}" type="presParOf" srcId="{BC751299-5537-4FD2-8443-39BAFB07ACEA}" destId="{2D45BA91-8AA1-4184-A574-88C0B53672B1}" srcOrd="0" destOrd="0" presId="urn:microsoft.com/office/officeart/2018/2/layout/IconVerticalSolidList"/>
    <dgm:cxn modelId="{D24291AD-F922-4EEE-9CF7-007E1AD6EB74}" type="presParOf" srcId="{BC751299-5537-4FD2-8443-39BAFB07ACEA}" destId="{C907E40F-1677-4708-8C32-E0636AAF2660}" srcOrd="1" destOrd="0" presId="urn:microsoft.com/office/officeart/2018/2/layout/IconVerticalSolidList"/>
    <dgm:cxn modelId="{58CD10C7-6DF1-4B76-8CF5-19F4E21286C1}" type="presParOf" srcId="{BC751299-5537-4FD2-8443-39BAFB07ACEA}" destId="{D727092A-7A96-41FE-8B3F-EBC90ED0DFDB}" srcOrd="2" destOrd="0" presId="urn:microsoft.com/office/officeart/2018/2/layout/IconVerticalSolidList"/>
    <dgm:cxn modelId="{AD4586F6-097B-44B0-9B37-860398A394F7}" type="presParOf" srcId="{BC751299-5537-4FD2-8443-39BAFB07ACEA}" destId="{5513EA66-D583-46F7-82BE-1141EC70F08B}" srcOrd="3" destOrd="0" presId="urn:microsoft.com/office/officeart/2018/2/layout/IconVerticalSolidList"/>
    <dgm:cxn modelId="{67E3F533-8A00-4237-8BF9-37476BB83FA7}" type="presParOf" srcId="{4E37E737-BA28-4E6F-8A6A-363EC4C014BD}" destId="{7E276288-3D05-4C6C-9479-94105F9AC834}" srcOrd="3" destOrd="0" presId="urn:microsoft.com/office/officeart/2018/2/layout/IconVerticalSolidList"/>
    <dgm:cxn modelId="{FD771386-4B60-490F-A9D6-50340E74DDAA}" type="presParOf" srcId="{4E37E737-BA28-4E6F-8A6A-363EC4C014BD}" destId="{FFE5F829-173D-47D2-9D9C-E2A977ECFA00}" srcOrd="4" destOrd="0" presId="urn:microsoft.com/office/officeart/2018/2/layout/IconVerticalSolidList"/>
    <dgm:cxn modelId="{543AD130-0CF6-4341-AE11-524379A6EA1F}" type="presParOf" srcId="{FFE5F829-173D-47D2-9D9C-E2A977ECFA00}" destId="{BA857955-09D6-4559-B298-59A410B49D72}" srcOrd="0" destOrd="0" presId="urn:microsoft.com/office/officeart/2018/2/layout/IconVerticalSolidList"/>
    <dgm:cxn modelId="{B102B822-8BAA-45D3-9AE2-8755FB1BFA9F}" type="presParOf" srcId="{FFE5F829-173D-47D2-9D9C-E2A977ECFA00}" destId="{EB6DB459-0D8A-4999-977E-F4E3A8548A31}" srcOrd="1" destOrd="0" presId="urn:microsoft.com/office/officeart/2018/2/layout/IconVerticalSolidList"/>
    <dgm:cxn modelId="{58006C5E-7346-4C4D-B446-790B762FE036}" type="presParOf" srcId="{FFE5F829-173D-47D2-9D9C-E2A977ECFA00}" destId="{41EC36C8-3D17-4750-BC47-5E4ED652ACF3}" srcOrd="2" destOrd="0" presId="urn:microsoft.com/office/officeart/2018/2/layout/IconVerticalSolidList"/>
    <dgm:cxn modelId="{37642F3D-89CE-4DE1-958F-A37E2C8FBFCF}" type="presParOf" srcId="{FFE5F829-173D-47D2-9D9C-E2A977ECFA00}" destId="{BB23AED0-8A29-476D-AA3C-33D10B61811D}" srcOrd="3" destOrd="0" presId="urn:microsoft.com/office/officeart/2018/2/layout/IconVerticalSolidList"/>
    <dgm:cxn modelId="{6BE16C62-7A87-44E5-BF51-D064686C3033}" type="presParOf" srcId="{4E37E737-BA28-4E6F-8A6A-363EC4C014BD}" destId="{292F895B-C7CB-41E3-A147-B22D102555A5}" srcOrd="5" destOrd="0" presId="urn:microsoft.com/office/officeart/2018/2/layout/IconVerticalSolidList"/>
    <dgm:cxn modelId="{57B90FB2-9E8D-4005-90A8-79F4F7306709}" type="presParOf" srcId="{4E37E737-BA28-4E6F-8A6A-363EC4C014BD}" destId="{9982295B-E26B-4CF4-A5C8-4AD391DBEE4F}" srcOrd="6" destOrd="0" presId="urn:microsoft.com/office/officeart/2018/2/layout/IconVerticalSolidList"/>
    <dgm:cxn modelId="{EB6C4E04-142C-4479-A4B3-EBB95368160C}" type="presParOf" srcId="{9982295B-E26B-4CF4-A5C8-4AD391DBEE4F}" destId="{271842BB-8714-414A-A3BE-1853562FCC9C}" srcOrd="0" destOrd="0" presId="urn:microsoft.com/office/officeart/2018/2/layout/IconVerticalSolidList"/>
    <dgm:cxn modelId="{270EA168-5B8C-4A44-B1D9-6B99DDDB137C}" type="presParOf" srcId="{9982295B-E26B-4CF4-A5C8-4AD391DBEE4F}" destId="{3353B9C9-ACA6-441A-A8A4-E540751D74E2}" srcOrd="1" destOrd="0" presId="urn:microsoft.com/office/officeart/2018/2/layout/IconVerticalSolidList"/>
    <dgm:cxn modelId="{99907A21-0A46-4A1C-81BF-CEBC23644F17}" type="presParOf" srcId="{9982295B-E26B-4CF4-A5C8-4AD391DBEE4F}" destId="{C95FC366-7740-419B-96A3-D8D674BFBDC2}" srcOrd="2" destOrd="0" presId="urn:microsoft.com/office/officeart/2018/2/layout/IconVerticalSolidList"/>
    <dgm:cxn modelId="{0C8EB99D-8F05-4EA2-861A-A2BE7B474CAE}" type="presParOf" srcId="{9982295B-E26B-4CF4-A5C8-4AD391DBEE4F}" destId="{405E1CE7-A01D-4AFD-BF1F-E967B5332551}" srcOrd="3" destOrd="0" presId="urn:microsoft.com/office/officeart/2018/2/layout/IconVerticalSolidList"/>
    <dgm:cxn modelId="{30F2396D-E036-4A88-A9B8-A846124518B0}" type="presParOf" srcId="{4E37E737-BA28-4E6F-8A6A-363EC4C014BD}" destId="{BAD26CFF-5419-46FD-B787-1C1BDB293DCD}" srcOrd="7" destOrd="0" presId="urn:microsoft.com/office/officeart/2018/2/layout/IconVerticalSolidList"/>
    <dgm:cxn modelId="{DECE229E-FA04-46C3-B9E1-032E84AD260D}" type="presParOf" srcId="{4E37E737-BA28-4E6F-8A6A-363EC4C014BD}" destId="{1BE31B46-C260-49D1-9283-D4DFDAE072C4}" srcOrd="8" destOrd="0" presId="urn:microsoft.com/office/officeart/2018/2/layout/IconVerticalSolidList"/>
    <dgm:cxn modelId="{A43437D7-5B6F-4773-ACE7-BB591F2EF4E1}" type="presParOf" srcId="{1BE31B46-C260-49D1-9283-D4DFDAE072C4}" destId="{5B603CF0-98A1-441D-ACCB-CCEAB2F2461B}" srcOrd="0" destOrd="0" presId="urn:microsoft.com/office/officeart/2018/2/layout/IconVerticalSolidList"/>
    <dgm:cxn modelId="{4E21249E-D852-4E97-819B-88A6444DB905}" type="presParOf" srcId="{1BE31B46-C260-49D1-9283-D4DFDAE072C4}" destId="{F6E393F6-BF0F-4F8D-98CF-A009F9821103}" srcOrd="1" destOrd="0" presId="urn:microsoft.com/office/officeart/2018/2/layout/IconVerticalSolidList"/>
    <dgm:cxn modelId="{FD39DDD5-5E46-400B-9D1B-818159284D93}" type="presParOf" srcId="{1BE31B46-C260-49D1-9283-D4DFDAE072C4}" destId="{DF63CA91-F3A6-4249-B852-D0CB0EFE826A}" srcOrd="2" destOrd="0" presId="urn:microsoft.com/office/officeart/2018/2/layout/IconVerticalSolidList"/>
    <dgm:cxn modelId="{505E4EBC-D72A-4C7C-82A9-FA47D832209F}" type="presParOf" srcId="{1BE31B46-C260-49D1-9283-D4DFDAE072C4}" destId="{8B7DB004-C179-4B97-93AA-D240A6C42A1D}" srcOrd="3" destOrd="0" presId="urn:microsoft.com/office/officeart/2018/2/layout/IconVerticalSolidList"/>
    <dgm:cxn modelId="{1C922B90-4405-48B6-996C-78834DD05DB9}" type="presParOf" srcId="{4E37E737-BA28-4E6F-8A6A-363EC4C014BD}" destId="{D50A20EA-5E7B-4C8B-A8E9-56B1D8106636}" srcOrd="9" destOrd="0" presId="urn:microsoft.com/office/officeart/2018/2/layout/IconVerticalSolidList"/>
    <dgm:cxn modelId="{1DED6DC8-6478-4972-A094-732F97C45B78}" type="presParOf" srcId="{4E37E737-BA28-4E6F-8A6A-363EC4C014BD}" destId="{FF794D9F-C9C5-45AD-90E0-262DD0627AC6}" srcOrd="10" destOrd="0" presId="urn:microsoft.com/office/officeart/2018/2/layout/IconVerticalSolidList"/>
    <dgm:cxn modelId="{5D31A745-DBC4-48D1-BDDE-B1A29661BEB5}" type="presParOf" srcId="{FF794D9F-C9C5-45AD-90E0-262DD0627AC6}" destId="{DE6564DA-30C5-42C1-BBD3-74DF0F48F3FF}" srcOrd="0" destOrd="0" presId="urn:microsoft.com/office/officeart/2018/2/layout/IconVerticalSolidList"/>
    <dgm:cxn modelId="{C6C03752-3C69-41C0-B07D-BD4C24DCD5AD}" type="presParOf" srcId="{FF794D9F-C9C5-45AD-90E0-262DD0627AC6}" destId="{410F2D0D-4A48-4D54-ABDB-A449AE52AB7F}" srcOrd="1" destOrd="0" presId="urn:microsoft.com/office/officeart/2018/2/layout/IconVerticalSolidList"/>
    <dgm:cxn modelId="{A8909486-42AF-4741-8D40-3D7828C3073B}" type="presParOf" srcId="{FF794D9F-C9C5-45AD-90E0-262DD0627AC6}" destId="{769D17DC-F0EB-48B0-853F-127D6C948360}" srcOrd="2" destOrd="0" presId="urn:microsoft.com/office/officeart/2018/2/layout/IconVerticalSolidList"/>
    <dgm:cxn modelId="{85DC4EBA-5470-41F1-87A9-45F5BD72CA22}" type="presParOf" srcId="{FF794D9F-C9C5-45AD-90E0-262DD0627AC6}" destId="{9059BBCD-01A8-4447-8646-3A6BD283B914}" srcOrd="3" destOrd="0" presId="urn:microsoft.com/office/officeart/2018/2/layout/IconVerticalSolidList"/>
    <dgm:cxn modelId="{DECB8156-1222-433F-8A53-EB858A5B2509}" type="presParOf" srcId="{4E37E737-BA28-4E6F-8A6A-363EC4C014BD}" destId="{2F208779-C34A-4F95-8553-EEDADFFA728B}" srcOrd="11" destOrd="0" presId="urn:microsoft.com/office/officeart/2018/2/layout/IconVerticalSolidList"/>
    <dgm:cxn modelId="{46C9D078-6293-4031-AEE7-B769964513B5}" type="presParOf" srcId="{4E37E737-BA28-4E6F-8A6A-363EC4C014BD}" destId="{A0CDF0C1-FDB5-4337-9ECE-3787B3323C9B}" srcOrd="12" destOrd="0" presId="urn:microsoft.com/office/officeart/2018/2/layout/IconVerticalSolidList"/>
    <dgm:cxn modelId="{DDB2115F-DB97-48EC-94FC-DA2C08772A65}" type="presParOf" srcId="{A0CDF0C1-FDB5-4337-9ECE-3787B3323C9B}" destId="{8BB1EB41-6522-4D83-BE51-19305C463FEF}" srcOrd="0" destOrd="0" presId="urn:microsoft.com/office/officeart/2018/2/layout/IconVerticalSolidList"/>
    <dgm:cxn modelId="{277BA5E1-22D5-49E8-90B4-F6ADA08520FF}" type="presParOf" srcId="{A0CDF0C1-FDB5-4337-9ECE-3787B3323C9B}" destId="{3FB79353-A264-45F1-900F-C4BD5686BE38}" srcOrd="1" destOrd="0" presId="urn:microsoft.com/office/officeart/2018/2/layout/IconVerticalSolidList"/>
    <dgm:cxn modelId="{11FD2455-B3C1-4BF3-8A4C-744A9700910F}" type="presParOf" srcId="{A0CDF0C1-FDB5-4337-9ECE-3787B3323C9B}" destId="{3DD3CE77-A778-4200-9588-70A705DCD653}" srcOrd="2" destOrd="0" presId="urn:microsoft.com/office/officeart/2018/2/layout/IconVerticalSolidList"/>
    <dgm:cxn modelId="{733A7867-35FC-4FD9-B893-3B07EBC415C1}" type="presParOf" srcId="{A0CDF0C1-FDB5-4337-9ECE-3787B3323C9B}" destId="{AA941942-C69F-42FC-8160-17ABBEE72DBF}" srcOrd="3" destOrd="0" presId="urn:microsoft.com/office/officeart/2018/2/layout/IconVerticalSolidList"/>
    <dgm:cxn modelId="{6C625043-E0DA-4CB1-B60B-2A000F305C16}" type="presParOf" srcId="{4E37E737-BA28-4E6F-8A6A-363EC4C014BD}" destId="{9B577FB6-86ED-49BD-A2FE-6782FDE80954}" srcOrd="13" destOrd="0" presId="urn:microsoft.com/office/officeart/2018/2/layout/IconVerticalSolidList"/>
    <dgm:cxn modelId="{A32592A7-3821-4A70-A6C5-0FAAEC4A050C}" type="presParOf" srcId="{4E37E737-BA28-4E6F-8A6A-363EC4C014BD}" destId="{1914D4B7-8FAC-4D96-873D-140686594988}" srcOrd="14" destOrd="0" presId="urn:microsoft.com/office/officeart/2018/2/layout/IconVerticalSolidList"/>
    <dgm:cxn modelId="{41DA3807-7DBF-4298-AD06-BB49A206773E}" type="presParOf" srcId="{1914D4B7-8FAC-4D96-873D-140686594988}" destId="{AB6F5F39-CEB2-4796-8366-E90981098D8E}" srcOrd="0" destOrd="0" presId="urn:microsoft.com/office/officeart/2018/2/layout/IconVerticalSolidList"/>
    <dgm:cxn modelId="{153DE5F9-B4C1-4FC2-8495-245B76E09D47}" type="presParOf" srcId="{1914D4B7-8FAC-4D96-873D-140686594988}" destId="{C8166D97-9C2B-492A-8780-8EEFC367DAC2}" srcOrd="1" destOrd="0" presId="urn:microsoft.com/office/officeart/2018/2/layout/IconVerticalSolidList"/>
    <dgm:cxn modelId="{FA05DB9E-880A-48EA-9623-3580BF8B2652}" type="presParOf" srcId="{1914D4B7-8FAC-4D96-873D-140686594988}" destId="{1928ECF2-4C9C-4D41-82DE-8BBCD93F3432}" srcOrd="2" destOrd="0" presId="urn:microsoft.com/office/officeart/2018/2/layout/IconVerticalSolidList"/>
    <dgm:cxn modelId="{D5848ECC-A32B-4755-B693-4479DB6FC2BC}" type="presParOf" srcId="{1914D4B7-8FAC-4D96-873D-140686594988}" destId="{D1B4A492-F9CE-4342-A5ED-02E76A323F8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FFB29C-C16C-4D42-B524-73ED1DB8D221}"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799878C-8B9C-47E5-853D-93392738DEC6}">
      <dgm:prSet/>
      <dgm:spPr/>
      <dgm:t>
        <a:bodyPr/>
        <a:lstStyle/>
        <a:p>
          <a:r>
            <a:rPr lang="en-US" dirty="0"/>
            <a:t>Pre 2020 – could do stretch rollover and use life expectancy of beneficiary for RMD</a:t>
          </a:r>
        </a:p>
      </dgm:t>
    </dgm:pt>
    <dgm:pt modelId="{F752A87B-B19F-4B43-8A07-FEA7AAAA6154}" type="parTrans" cxnId="{6E0FB80F-41C8-4826-A833-8923D2690F10}">
      <dgm:prSet/>
      <dgm:spPr/>
      <dgm:t>
        <a:bodyPr/>
        <a:lstStyle/>
        <a:p>
          <a:endParaRPr lang="en-US"/>
        </a:p>
      </dgm:t>
    </dgm:pt>
    <dgm:pt modelId="{E6E6B61E-1006-4CA8-A6A1-263B458F5087}" type="sibTrans" cxnId="{6E0FB80F-41C8-4826-A833-8923D2690F10}">
      <dgm:prSet/>
      <dgm:spPr/>
      <dgm:t>
        <a:bodyPr/>
        <a:lstStyle/>
        <a:p>
          <a:endParaRPr lang="en-US"/>
        </a:p>
      </dgm:t>
    </dgm:pt>
    <dgm:pt modelId="{237CE2AE-6B4C-40BF-926C-1352494FB706}">
      <dgm:prSet/>
      <dgm:spPr/>
      <dgm:t>
        <a:bodyPr/>
        <a:lstStyle/>
        <a:p>
          <a:r>
            <a:rPr lang="en-US" dirty="0"/>
            <a:t>SECURE Act – Stretch rollover limited to 10 years, unless the beneficiary is an EBD</a:t>
          </a:r>
        </a:p>
      </dgm:t>
    </dgm:pt>
    <dgm:pt modelId="{1A806909-0842-4BE7-959A-410F624131AD}" type="parTrans" cxnId="{CDBAF325-0ADD-49DC-B430-26FD180CAF39}">
      <dgm:prSet/>
      <dgm:spPr/>
      <dgm:t>
        <a:bodyPr/>
        <a:lstStyle/>
        <a:p>
          <a:endParaRPr lang="en-US"/>
        </a:p>
      </dgm:t>
    </dgm:pt>
    <dgm:pt modelId="{89609ED5-8060-43FD-9724-C33A08D85E12}" type="sibTrans" cxnId="{CDBAF325-0ADD-49DC-B430-26FD180CAF39}">
      <dgm:prSet/>
      <dgm:spPr/>
      <dgm:t>
        <a:bodyPr/>
        <a:lstStyle/>
        <a:p>
          <a:endParaRPr lang="en-US"/>
        </a:p>
      </dgm:t>
    </dgm:pt>
    <dgm:pt modelId="{DC2DFD9A-4065-4EDD-B175-F8139DBCBFFC}">
      <dgm:prSet/>
      <dgm:spPr/>
      <dgm:t>
        <a:bodyPr/>
        <a:lstStyle/>
        <a:p>
          <a:r>
            <a:rPr lang="en-US" dirty="0"/>
            <a:t>10 year payout period</a:t>
          </a:r>
        </a:p>
      </dgm:t>
    </dgm:pt>
    <dgm:pt modelId="{E496B0B6-EFAD-40D1-BCCE-0EF453C92222}" type="parTrans" cxnId="{252FCC37-121E-46DC-902A-80F40D59A2ED}">
      <dgm:prSet/>
      <dgm:spPr/>
      <dgm:t>
        <a:bodyPr/>
        <a:lstStyle/>
        <a:p>
          <a:endParaRPr lang="en-US"/>
        </a:p>
      </dgm:t>
    </dgm:pt>
    <dgm:pt modelId="{20A37A91-319C-4E95-8A2D-6E66700FE00F}" type="sibTrans" cxnId="{252FCC37-121E-46DC-902A-80F40D59A2ED}">
      <dgm:prSet/>
      <dgm:spPr/>
      <dgm:t>
        <a:bodyPr/>
        <a:lstStyle/>
        <a:p>
          <a:endParaRPr lang="en-US"/>
        </a:p>
      </dgm:t>
    </dgm:pt>
    <dgm:pt modelId="{D55E5FB6-1879-45CF-9DF4-808AB5B84A02}">
      <dgm:prSet/>
      <dgm:spPr/>
      <dgm:t>
        <a:bodyPr/>
        <a:lstStyle/>
        <a:p>
          <a:r>
            <a:rPr lang="en-US" u="sng" dirty="0"/>
            <a:t>See-Through Trust </a:t>
          </a:r>
          <a:r>
            <a:rPr lang="en-US" dirty="0"/>
            <a:t>– still applicable – gives you control.</a:t>
          </a:r>
        </a:p>
      </dgm:t>
    </dgm:pt>
    <dgm:pt modelId="{D527BB27-77FC-4931-B897-D788F5D6EC8D}" type="parTrans" cxnId="{4EFCCB94-6205-49BF-B2A9-C71FB9862CB8}">
      <dgm:prSet/>
      <dgm:spPr/>
      <dgm:t>
        <a:bodyPr/>
        <a:lstStyle/>
        <a:p>
          <a:endParaRPr lang="en-US"/>
        </a:p>
      </dgm:t>
    </dgm:pt>
    <dgm:pt modelId="{8F95F221-9833-4B70-AC7C-40294DE400A2}" type="sibTrans" cxnId="{4EFCCB94-6205-49BF-B2A9-C71FB9862CB8}">
      <dgm:prSet/>
      <dgm:spPr/>
      <dgm:t>
        <a:bodyPr/>
        <a:lstStyle/>
        <a:p>
          <a:endParaRPr lang="en-US"/>
        </a:p>
      </dgm:t>
    </dgm:pt>
    <dgm:pt modelId="{14DA5AF0-DEE0-4D5A-A6EE-F75167D246BE}">
      <dgm:prSet/>
      <dgm:spPr/>
      <dgm:t>
        <a:bodyPr/>
        <a:lstStyle/>
        <a:p>
          <a:r>
            <a:rPr lang="en-US" dirty="0"/>
            <a:t>See-through trust or beneficiary outright – either way still get 10 year payout. </a:t>
          </a:r>
        </a:p>
      </dgm:t>
    </dgm:pt>
    <dgm:pt modelId="{8A10540D-B3EF-450F-98FE-E1F69BF503E1}" type="parTrans" cxnId="{FF74F028-127C-4D46-83D1-215F441D04E8}">
      <dgm:prSet/>
      <dgm:spPr/>
      <dgm:t>
        <a:bodyPr/>
        <a:lstStyle/>
        <a:p>
          <a:endParaRPr lang="en-US"/>
        </a:p>
      </dgm:t>
    </dgm:pt>
    <dgm:pt modelId="{63E92EA2-ED5D-4A00-A09C-5D73CE1A1466}" type="sibTrans" cxnId="{FF74F028-127C-4D46-83D1-215F441D04E8}">
      <dgm:prSet/>
      <dgm:spPr/>
      <dgm:t>
        <a:bodyPr/>
        <a:lstStyle/>
        <a:p>
          <a:endParaRPr lang="en-US"/>
        </a:p>
      </dgm:t>
    </dgm:pt>
    <dgm:pt modelId="{6E877E55-12BB-40BA-9C8D-FD1CDFA3AA05}">
      <dgm:prSet/>
      <dgm:spPr/>
      <dgm:t>
        <a:bodyPr/>
        <a:lstStyle/>
        <a:p>
          <a:r>
            <a:rPr lang="en-US" dirty="0"/>
            <a:t>Not all trusts created equal – </a:t>
          </a:r>
          <a:r>
            <a:rPr lang="en-US" b="1" i="1" u="sng" dirty="0"/>
            <a:t>must</a:t>
          </a:r>
          <a:r>
            <a:rPr lang="en-US" dirty="0"/>
            <a:t> have the see-through language </a:t>
          </a:r>
        </a:p>
      </dgm:t>
    </dgm:pt>
    <dgm:pt modelId="{D6B32D6A-F217-4468-B1EB-7350D4495839}" type="parTrans" cxnId="{71F6A739-AF87-4D3F-9A55-08AA72980B1D}">
      <dgm:prSet/>
      <dgm:spPr/>
      <dgm:t>
        <a:bodyPr/>
        <a:lstStyle/>
        <a:p>
          <a:endParaRPr lang="en-US"/>
        </a:p>
      </dgm:t>
    </dgm:pt>
    <dgm:pt modelId="{3D86C130-9787-46CF-80AD-F1ED12775E27}" type="sibTrans" cxnId="{71F6A739-AF87-4D3F-9A55-08AA72980B1D}">
      <dgm:prSet/>
      <dgm:spPr/>
      <dgm:t>
        <a:bodyPr/>
        <a:lstStyle/>
        <a:p>
          <a:endParaRPr lang="en-US"/>
        </a:p>
      </dgm:t>
    </dgm:pt>
    <dgm:pt modelId="{1A580359-DEFE-44E7-BBCA-85C4F9D69498}" type="pres">
      <dgm:prSet presAssocID="{35FFB29C-C16C-4D42-B524-73ED1DB8D221}" presName="linear" presStyleCnt="0">
        <dgm:presLayoutVars>
          <dgm:animLvl val="lvl"/>
          <dgm:resizeHandles val="exact"/>
        </dgm:presLayoutVars>
      </dgm:prSet>
      <dgm:spPr/>
    </dgm:pt>
    <dgm:pt modelId="{18A9118E-EC19-47FA-A8A5-EC6A3ABE7F1D}" type="pres">
      <dgm:prSet presAssocID="{D799878C-8B9C-47E5-853D-93392738DEC6}" presName="parentText" presStyleLbl="node1" presStyleIdx="0" presStyleCnt="2">
        <dgm:presLayoutVars>
          <dgm:chMax val="0"/>
          <dgm:bulletEnabled val="1"/>
        </dgm:presLayoutVars>
      </dgm:prSet>
      <dgm:spPr/>
    </dgm:pt>
    <dgm:pt modelId="{150F747D-28B7-4B52-951A-91683790C842}" type="pres">
      <dgm:prSet presAssocID="{E6E6B61E-1006-4CA8-A6A1-263B458F5087}" presName="spacer" presStyleCnt="0"/>
      <dgm:spPr/>
    </dgm:pt>
    <dgm:pt modelId="{661B3040-3A3C-4266-BF55-940CDFB89051}" type="pres">
      <dgm:prSet presAssocID="{237CE2AE-6B4C-40BF-926C-1352494FB706}" presName="parentText" presStyleLbl="node1" presStyleIdx="1" presStyleCnt="2">
        <dgm:presLayoutVars>
          <dgm:chMax val="0"/>
          <dgm:bulletEnabled val="1"/>
        </dgm:presLayoutVars>
      </dgm:prSet>
      <dgm:spPr/>
    </dgm:pt>
    <dgm:pt modelId="{5B12868B-EC19-4A4E-92C0-F994B337B357}" type="pres">
      <dgm:prSet presAssocID="{237CE2AE-6B4C-40BF-926C-1352494FB706}" presName="childText" presStyleLbl="revTx" presStyleIdx="0" presStyleCnt="1">
        <dgm:presLayoutVars>
          <dgm:bulletEnabled val="1"/>
        </dgm:presLayoutVars>
      </dgm:prSet>
      <dgm:spPr/>
    </dgm:pt>
  </dgm:ptLst>
  <dgm:cxnLst>
    <dgm:cxn modelId="{6E0FB80F-41C8-4826-A833-8923D2690F10}" srcId="{35FFB29C-C16C-4D42-B524-73ED1DB8D221}" destId="{D799878C-8B9C-47E5-853D-93392738DEC6}" srcOrd="0" destOrd="0" parTransId="{F752A87B-B19F-4B43-8A07-FEA7AAAA6154}" sibTransId="{E6E6B61E-1006-4CA8-A6A1-263B458F5087}"/>
    <dgm:cxn modelId="{CDBAF325-0ADD-49DC-B430-26FD180CAF39}" srcId="{35FFB29C-C16C-4D42-B524-73ED1DB8D221}" destId="{237CE2AE-6B4C-40BF-926C-1352494FB706}" srcOrd="1" destOrd="0" parTransId="{1A806909-0842-4BE7-959A-410F624131AD}" sibTransId="{89609ED5-8060-43FD-9724-C33A08D85E12}"/>
    <dgm:cxn modelId="{66699B26-697A-43CC-AD99-D892079A1EC7}" type="presOf" srcId="{DC2DFD9A-4065-4EDD-B175-F8139DBCBFFC}" destId="{5B12868B-EC19-4A4E-92C0-F994B337B357}" srcOrd="0" destOrd="0" presId="urn:microsoft.com/office/officeart/2005/8/layout/vList2"/>
    <dgm:cxn modelId="{FF74F028-127C-4D46-83D1-215F441D04E8}" srcId="{237CE2AE-6B4C-40BF-926C-1352494FB706}" destId="{14DA5AF0-DEE0-4D5A-A6EE-F75167D246BE}" srcOrd="2" destOrd="0" parTransId="{8A10540D-B3EF-450F-98FE-E1F69BF503E1}" sibTransId="{63E92EA2-ED5D-4A00-A09C-5D73CE1A1466}"/>
    <dgm:cxn modelId="{252FCC37-121E-46DC-902A-80F40D59A2ED}" srcId="{237CE2AE-6B4C-40BF-926C-1352494FB706}" destId="{DC2DFD9A-4065-4EDD-B175-F8139DBCBFFC}" srcOrd="0" destOrd="0" parTransId="{E496B0B6-EFAD-40D1-BCCE-0EF453C92222}" sibTransId="{20A37A91-319C-4E95-8A2D-6E66700FE00F}"/>
    <dgm:cxn modelId="{E546B038-76D6-42CD-8AB2-BC0F6B361F37}" type="presOf" srcId="{6E877E55-12BB-40BA-9C8D-FD1CDFA3AA05}" destId="{5B12868B-EC19-4A4E-92C0-F994B337B357}" srcOrd="0" destOrd="3" presId="urn:microsoft.com/office/officeart/2005/8/layout/vList2"/>
    <dgm:cxn modelId="{71F6A739-AF87-4D3F-9A55-08AA72980B1D}" srcId="{237CE2AE-6B4C-40BF-926C-1352494FB706}" destId="{6E877E55-12BB-40BA-9C8D-FD1CDFA3AA05}" srcOrd="3" destOrd="0" parTransId="{D6B32D6A-F217-4468-B1EB-7350D4495839}" sibTransId="{3D86C130-9787-46CF-80AD-F1ED12775E27}"/>
    <dgm:cxn modelId="{8380373E-163F-42BD-96E4-348A932517D6}" type="presOf" srcId="{14DA5AF0-DEE0-4D5A-A6EE-F75167D246BE}" destId="{5B12868B-EC19-4A4E-92C0-F994B337B357}" srcOrd="0" destOrd="2" presId="urn:microsoft.com/office/officeart/2005/8/layout/vList2"/>
    <dgm:cxn modelId="{764BFF6B-3AD9-4034-8DDF-107B9A072800}" type="presOf" srcId="{237CE2AE-6B4C-40BF-926C-1352494FB706}" destId="{661B3040-3A3C-4266-BF55-940CDFB89051}" srcOrd="0" destOrd="0" presId="urn:microsoft.com/office/officeart/2005/8/layout/vList2"/>
    <dgm:cxn modelId="{74BA0C4C-3538-4CF5-9DF1-1863C860B45D}" type="presOf" srcId="{D55E5FB6-1879-45CF-9DF4-808AB5B84A02}" destId="{5B12868B-EC19-4A4E-92C0-F994B337B357}" srcOrd="0" destOrd="1" presId="urn:microsoft.com/office/officeart/2005/8/layout/vList2"/>
    <dgm:cxn modelId="{9BCCE977-F842-4A6E-A9DD-CC799688A1AD}" type="presOf" srcId="{35FFB29C-C16C-4D42-B524-73ED1DB8D221}" destId="{1A580359-DEFE-44E7-BBCA-85C4F9D69498}" srcOrd="0" destOrd="0" presId="urn:microsoft.com/office/officeart/2005/8/layout/vList2"/>
    <dgm:cxn modelId="{2BC4427F-7E96-4BB2-A159-7223A127E517}" type="presOf" srcId="{D799878C-8B9C-47E5-853D-93392738DEC6}" destId="{18A9118E-EC19-47FA-A8A5-EC6A3ABE7F1D}" srcOrd="0" destOrd="0" presId="urn:microsoft.com/office/officeart/2005/8/layout/vList2"/>
    <dgm:cxn modelId="{4EFCCB94-6205-49BF-B2A9-C71FB9862CB8}" srcId="{237CE2AE-6B4C-40BF-926C-1352494FB706}" destId="{D55E5FB6-1879-45CF-9DF4-808AB5B84A02}" srcOrd="1" destOrd="0" parTransId="{D527BB27-77FC-4931-B897-D788F5D6EC8D}" sibTransId="{8F95F221-9833-4B70-AC7C-40294DE400A2}"/>
    <dgm:cxn modelId="{C3DF3076-9632-4249-B071-4A913B47A119}" type="presParOf" srcId="{1A580359-DEFE-44E7-BBCA-85C4F9D69498}" destId="{18A9118E-EC19-47FA-A8A5-EC6A3ABE7F1D}" srcOrd="0" destOrd="0" presId="urn:microsoft.com/office/officeart/2005/8/layout/vList2"/>
    <dgm:cxn modelId="{C9CF9C6C-F2BB-4CD7-928D-669F7D1DB4D8}" type="presParOf" srcId="{1A580359-DEFE-44E7-BBCA-85C4F9D69498}" destId="{150F747D-28B7-4B52-951A-91683790C842}" srcOrd="1" destOrd="0" presId="urn:microsoft.com/office/officeart/2005/8/layout/vList2"/>
    <dgm:cxn modelId="{574769CB-C97A-4A5B-892F-1B58F3A6C548}" type="presParOf" srcId="{1A580359-DEFE-44E7-BBCA-85C4F9D69498}" destId="{661B3040-3A3C-4266-BF55-940CDFB89051}" srcOrd="2" destOrd="0" presId="urn:microsoft.com/office/officeart/2005/8/layout/vList2"/>
    <dgm:cxn modelId="{42347E0A-6A14-4E46-971E-BBFEB4A8C070}" type="presParOf" srcId="{1A580359-DEFE-44E7-BBCA-85C4F9D69498}" destId="{5B12868B-EC19-4A4E-92C0-F994B337B35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907F6B-2663-4FB9-BB9A-DD83F0AFA73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34BB670-5409-4EC6-98C2-30ECF7B2C41F}">
      <dgm:prSet/>
      <dgm:spPr/>
      <dgm:t>
        <a:bodyPr/>
        <a:lstStyle/>
        <a:p>
          <a:r>
            <a:rPr lang="en-US" dirty="0"/>
            <a:t>Overall, a charity is a good beneficiary for retirement benefits  </a:t>
          </a:r>
        </a:p>
      </dgm:t>
    </dgm:pt>
    <dgm:pt modelId="{0651F2BE-1129-48D5-AD74-5656A6A3C045}" type="parTrans" cxnId="{2394D8ED-8FB7-4361-9D68-3617AD504B33}">
      <dgm:prSet/>
      <dgm:spPr/>
      <dgm:t>
        <a:bodyPr/>
        <a:lstStyle/>
        <a:p>
          <a:endParaRPr lang="en-US"/>
        </a:p>
      </dgm:t>
    </dgm:pt>
    <dgm:pt modelId="{D9440EFA-FCF9-450F-9111-292858B31574}" type="sibTrans" cxnId="{2394D8ED-8FB7-4361-9D68-3617AD504B33}">
      <dgm:prSet/>
      <dgm:spPr/>
      <dgm:t>
        <a:bodyPr/>
        <a:lstStyle/>
        <a:p>
          <a:endParaRPr lang="en-US"/>
        </a:p>
      </dgm:t>
    </dgm:pt>
    <dgm:pt modelId="{7B877A2E-F58B-418F-BD50-6ED065133843}">
      <dgm:prSet/>
      <dgm:spPr/>
      <dgm:t>
        <a:bodyPr/>
        <a:lstStyle/>
        <a:p>
          <a:r>
            <a:rPr lang="en-US" dirty="0"/>
            <a:t>Charity is tax-exempt and retirement money is not</a:t>
          </a:r>
        </a:p>
      </dgm:t>
    </dgm:pt>
    <dgm:pt modelId="{D52AEA82-4DF7-40DD-BEDB-7EBF52541FC6}" type="parTrans" cxnId="{DB6C6F27-EFBA-4ECF-A8F9-8E5AA5815D24}">
      <dgm:prSet/>
      <dgm:spPr/>
      <dgm:t>
        <a:bodyPr/>
        <a:lstStyle/>
        <a:p>
          <a:endParaRPr lang="en-US"/>
        </a:p>
      </dgm:t>
    </dgm:pt>
    <dgm:pt modelId="{F6AD5B8E-DC3A-4C58-B2D9-14FD0E018931}" type="sibTrans" cxnId="{DB6C6F27-EFBA-4ECF-A8F9-8E5AA5815D24}">
      <dgm:prSet/>
      <dgm:spPr/>
      <dgm:t>
        <a:bodyPr/>
        <a:lstStyle/>
        <a:p>
          <a:endParaRPr lang="en-US"/>
        </a:p>
      </dgm:t>
    </dgm:pt>
    <dgm:pt modelId="{664919FD-6B2D-41AE-8451-6612CD3121DA}">
      <dgm:prSet/>
      <dgm:spPr/>
      <dgm:t>
        <a:bodyPr/>
        <a:lstStyle/>
        <a:p>
          <a:r>
            <a:rPr lang="en-US" dirty="0"/>
            <a:t>Able to give more for less - big bang income tax planning </a:t>
          </a:r>
        </a:p>
      </dgm:t>
    </dgm:pt>
    <dgm:pt modelId="{CA12B2EB-2F2A-4F1A-8DBE-343ADCE1D0D2}" type="parTrans" cxnId="{40799E9A-83B4-48FA-B78B-C2460C5EF5FD}">
      <dgm:prSet/>
      <dgm:spPr/>
      <dgm:t>
        <a:bodyPr/>
        <a:lstStyle/>
        <a:p>
          <a:endParaRPr lang="en-US"/>
        </a:p>
      </dgm:t>
    </dgm:pt>
    <dgm:pt modelId="{04325D75-8764-47EB-857E-0FFBBDADE0A9}" type="sibTrans" cxnId="{40799E9A-83B4-48FA-B78B-C2460C5EF5FD}">
      <dgm:prSet/>
      <dgm:spPr/>
      <dgm:t>
        <a:bodyPr/>
        <a:lstStyle/>
        <a:p>
          <a:endParaRPr lang="en-US"/>
        </a:p>
      </dgm:t>
    </dgm:pt>
    <dgm:pt modelId="{C1B0B0AC-D6A2-436F-A56C-094DD98C2309}" type="pres">
      <dgm:prSet presAssocID="{8B907F6B-2663-4FB9-BB9A-DD83F0AFA734}" presName="linear" presStyleCnt="0">
        <dgm:presLayoutVars>
          <dgm:animLvl val="lvl"/>
          <dgm:resizeHandles val="exact"/>
        </dgm:presLayoutVars>
      </dgm:prSet>
      <dgm:spPr/>
    </dgm:pt>
    <dgm:pt modelId="{1DE45BC5-8BCA-4EC4-A00E-87EFC5E934F1}" type="pres">
      <dgm:prSet presAssocID="{434BB670-5409-4EC6-98C2-30ECF7B2C41F}" presName="parentText" presStyleLbl="node1" presStyleIdx="0" presStyleCnt="3">
        <dgm:presLayoutVars>
          <dgm:chMax val="0"/>
          <dgm:bulletEnabled val="1"/>
        </dgm:presLayoutVars>
      </dgm:prSet>
      <dgm:spPr/>
    </dgm:pt>
    <dgm:pt modelId="{C61079B9-5F13-410C-A3CA-810562671FF4}" type="pres">
      <dgm:prSet presAssocID="{D9440EFA-FCF9-450F-9111-292858B31574}" presName="spacer" presStyleCnt="0"/>
      <dgm:spPr/>
    </dgm:pt>
    <dgm:pt modelId="{CB770AA0-9CC4-4E62-9D8E-1A1C3906A18F}" type="pres">
      <dgm:prSet presAssocID="{7B877A2E-F58B-418F-BD50-6ED065133843}" presName="parentText" presStyleLbl="node1" presStyleIdx="1" presStyleCnt="3">
        <dgm:presLayoutVars>
          <dgm:chMax val="0"/>
          <dgm:bulletEnabled val="1"/>
        </dgm:presLayoutVars>
      </dgm:prSet>
      <dgm:spPr/>
    </dgm:pt>
    <dgm:pt modelId="{0D2A3850-8198-4F02-9BBF-684059DFB2FE}" type="pres">
      <dgm:prSet presAssocID="{F6AD5B8E-DC3A-4C58-B2D9-14FD0E018931}" presName="spacer" presStyleCnt="0"/>
      <dgm:spPr/>
    </dgm:pt>
    <dgm:pt modelId="{839F9828-C1DB-469C-BB9D-C9909BB588C0}" type="pres">
      <dgm:prSet presAssocID="{664919FD-6B2D-41AE-8451-6612CD3121DA}" presName="parentText" presStyleLbl="node1" presStyleIdx="2" presStyleCnt="3">
        <dgm:presLayoutVars>
          <dgm:chMax val="0"/>
          <dgm:bulletEnabled val="1"/>
        </dgm:presLayoutVars>
      </dgm:prSet>
      <dgm:spPr/>
    </dgm:pt>
  </dgm:ptLst>
  <dgm:cxnLst>
    <dgm:cxn modelId="{DB6C6F27-EFBA-4ECF-A8F9-8E5AA5815D24}" srcId="{8B907F6B-2663-4FB9-BB9A-DD83F0AFA734}" destId="{7B877A2E-F58B-418F-BD50-6ED065133843}" srcOrd="1" destOrd="0" parTransId="{D52AEA82-4DF7-40DD-BEDB-7EBF52541FC6}" sibTransId="{F6AD5B8E-DC3A-4C58-B2D9-14FD0E018931}"/>
    <dgm:cxn modelId="{3DBD0129-9B72-40A7-8E50-2537038F947A}" type="presOf" srcId="{8B907F6B-2663-4FB9-BB9A-DD83F0AFA734}" destId="{C1B0B0AC-D6A2-436F-A56C-094DD98C2309}" srcOrd="0" destOrd="0" presId="urn:microsoft.com/office/officeart/2005/8/layout/vList2"/>
    <dgm:cxn modelId="{5103DF90-404A-41A2-B6AB-49EB858EEE1B}" type="presOf" srcId="{664919FD-6B2D-41AE-8451-6612CD3121DA}" destId="{839F9828-C1DB-469C-BB9D-C9909BB588C0}" srcOrd="0" destOrd="0" presId="urn:microsoft.com/office/officeart/2005/8/layout/vList2"/>
    <dgm:cxn modelId="{40799E9A-83B4-48FA-B78B-C2460C5EF5FD}" srcId="{8B907F6B-2663-4FB9-BB9A-DD83F0AFA734}" destId="{664919FD-6B2D-41AE-8451-6612CD3121DA}" srcOrd="2" destOrd="0" parTransId="{CA12B2EB-2F2A-4F1A-8DBE-343ADCE1D0D2}" sibTransId="{04325D75-8764-47EB-857E-0FFBBDADE0A9}"/>
    <dgm:cxn modelId="{30FADBD7-F165-4DA7-A686-D9B8BF9AD57C}" type="presOf" srcId="{7B877A2E-F58B-418F-BD50-6ED065133843}" destId="{CB770AA0-9CC4-4E62-9D8E-1A1C3906A18F}" srcOrd="0" destOrd="0" presId="urn:microsoft.com/office/officeart/2005/8/layout/vList2"/>
    <dgm:cxn modelId="{2394D8ED-8FB7-4361-9D68-3617AD504B33}" srcId="{8B907F6B-2663-4FB9-BB9A-DD83F0AFA734}" destId="{434BB670-5409-4EC6-98C2-30ECF7B2C41F}" srcOrd="0" destOrd="0" parTransId="{0651F2BE-1129-48D5-AD74-5656A6A3C045}" sibTransId="{D9440EFA-FCF9-450F-9111-292858B31574}"/>
    <dgm:cxn modelId="{2E5332F4-94A1-4AD3-9098-B0A99F0FA3F1}" type="presOf" srcId="{434BB670-5409-4EC6-98C2-30ECF7B2C41F}" destId="{1DE45BC5-8BCA-4EC4-A00E-87EFC5E934F1}" srcOrd="0" destOrd="0" presId="urn:microsoft.com/office/officeart/2005/8/layout/vList2"/>
    <dgm:cxn modelId="{1FF44CEB-B164-4C32-91AD-75A9AFB67C0A}" type="presParOf" srcId="{C1B0B0AC-D6A2-436F-A56C-094DD98C2309}" destId="{1DE45BC5-8BCA-4EC4-A00E-87EFC5E934F1}" srcOrd="0" destOrd="0" presId="urn:microsoft.com/office/officeart/2005/8/layout/vList2"/>
    <dgm:cxn modelId="{552FE7DB-1AAD-4367-B24E-EBDDABB6CC99}" type="presParOf" srcId="{C1B0B0AC-D6A2-436F-A56C-094DD98C2309}" destId="{C61079B9-5F13-410C-A3CA-810562671FF4}" srcOrd="1" destOrd="0" presId="urn:microsoft.com/office/officeart/2005/8/layout/vList2"/>
    <dgm:cxn modelId="{EA4725D4-42E9-4D4C-A00F-230F487C1289}" type="presParOf" srcId="{C1B0B0AC-D6A2-436F-A56C-094DD98C2309}" destId="{CB770AA0-9CC4-4E62-9D8E-1A1C3906A18F}" srcOrd="2" destOrd="0" presId="urn:microsoft.com/office/officeart/2005/8/layout/vList2"/>
    <dgm:cxn modelId="{DE583B35-7DB1-4595-AFF9-4A07303794A9}" type="presParOf" srcId="{C1B0B0AC-D6A2-436F-A56C-094DD98C2309}" destId="{0D2A3850-8198-4F02-9BBF-684059DFB2FE}" srcOrd="3" destOrd="0" presId="urn:microsoft.com/office/officeart/2005/8/layout/vList2"/>
    <dgm:cxn modelId="{9F8B96F2-8590-4285-916B-1FBBDC44ACB4}" type="presParOf" srcId="{C1B0B0AC-D6A2-436F-A56C-094DD98C2309}" destId="{839F9828-C1DB-469C-BB9D-C9909BB588C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169CE3-23FF-4E3C-9EAF-F0955D7B6A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23F5897-9DBC-4CFF-ABBE-04CBA382CD81}">
      <dgm:prSet/>
      <dgm:spPr/>
      <dgm:t>
        <a:bodyPr/>
        <a:lstStyle/>
        <a:p>
          <a:r>
            <a:rPr lang="en-US" dirty="0"/>
            <a:t>MORE BENEFITS:  donor gets estate tax donation deduction for value of CRT established when Donor dies</a:t>
          </a:r>
        </a:p>
      </dgm:t>
    </dgm:pt>
    <dgm:pt modelId="{1B7DEB40-9327-4B4D-9E38-B07C3FABC4FD}" type="parTrans" cxnId="{C3631A1E-F051-4DC1-B8EE-31621F2D3017}">
      <dgm:prSet/>
      <dgm:spPr/>
      <dgm:t>
        <a:bodyPr/>
        <a:lstStyle/>
        <a:p>
          <a:endParaRPr lang="en-US"/>
        </a:p>
      </dgm:t>
    </dgm:pt>
    <dgm:pt modelId="{B42FC486-E9DD-44B0-A22E-B06262EF9AD3}" type="sibTrans" cxnId="{C3631A1E-F051-4DC1-B8EE-31621F2D3017}">
      <dgm:prSet/>
      <dgm:spPr/>
      <dgm:t>
        <a:bodyPr/>
        <a:lstStyle/>
        <a:p>
          <a:endParaRPr lang="en-US"/>
        </a:p>
      </dgm:t>
    </dgm:pt>
    <dgm:pt modelId="{14C47FD8-809F-4ABE-BEDD-739609E757B5}">
      <dgm:prSet/>
      <dgm:spPr/>
      <dgm:t>
        <a:bodyPr/>
        <a:lstStyle/>
        <a:p>
          <a:r>
            <a:rPr lang="en-US" dirty="0"/>
            <a:t>Donor cannot outlive payout:</a:t>
          </a:r>
        </a:p>
      </dgm:t>
    </dgm:pt>
    <dgm:pt modelId="{B494D0CE-C013-48D8-83E0-A3B06A901DCE}" type="parTrans" cxnId="{243EF526-6A1C-4D38-98FE-8D8457E2574B}">
      <dgm:prSet/>
      <dgm:spPr/>
      <dgm:t>
        <a:bodyPr/>
        <a:lstStyle/>
        <a:p>
          <a:endParaRPr lang="en-US"/>
        </a:p>
      </dgm:t>
    </dgm:pt>
    <dgm:pt modelId="{22434EBB-38D0-496D-BC75-7972248062C4}" type="sibTrans" cxnId="{243EF526-6A1C-4D38-98FE-8D8457E2574B}">
      <dgm:prSet/>
      <dgm:spPr/>
      <dgm:t>
        <a:bodyPr/>
        <a:lstStyle/>
        <a:p>
          <a:endParaRPr lang="en-US"/>
        </a:p>
      </dgm:t>
    </dgm:pt>
    <dgm:pt modelId="{C07EC805-0032-4200-BBA8-5FCBCB647088}">
      <dgm:prSet/>
      <dgm:spPr/>
      <dgm:t>
        <a:bodyPr/>
        <a:lstStyle/>
        <a:p>
          <a:r>
            <a:rPr lang="en-US" dirty="0"/>
            <a:t>A CRT does not work for a 10 year old beneficiary</a:t>
          </a:r>
        </a:p>
      </dgm:t>
    </dgm:pt>
    <dgm:pt modelId="{8760F612-9E30-4D6B-8FE2-3327BB7965BC}" type="parTrans" cxnId="{D35BD631-1F36-4313-AD72-705831616EAE}">
      <dgm:prSet/>
      <dgm:spPr/>
      <dgm:t>
        <a:bodyPr/>
        <a:lstStyle/>
        <a:p>
          <a:endParaRPr lang="en-US"/>
        </a:p>
      </dgm:t>
    </dgm:pt>
    <dgm:pt modelId="{71C84CB2-F905-40B1-AB88-AF4FE1177D4D}" type="sibTrans" cxnId="{D35BD631-1F36-4313-AD72-705831616EAE}">
      <dgm:prSet/>
      <dgm:spPr/>
      <dgm:t>
        <a:bodyPr/>
        <a:lstStyle/>
        <a:p>
          <a:endParaRPr lang="en-US"/>
        </a:p>
      </dgm:t>
    </dgm:pt>
    <dgm:pt modelId="{AFBF523B-6DF9-4C1C-B77B-A0A80BA31843}">
      <dgm:prSet/>
      <dgm:spPr/>
      <dgm:t>
        <a:bodyPr/>
        <a:lstStyle/>
        <a:p>
          <a:r>
            <a:rPr lang="en-US" dirty="0"/>
            <a:t>Why?  The value of the charitable remainder interest would be less than the required 10% </a:t>
          </a:r>
        </a:p>
      </dgm:t>
    </dgm:pt>
    <dgm:pt modelId="{7C1081C6-76B8-4341-98E7-4F8C4B2E452D}" type="parTrans" cxnId="{AD3EEFAE-9416-4A02-B377-B550ED0BCFB5}">
      <dgm:prSet/>
      <dgm:spPr/>
      <dgm:t>
        <a:bodyPr/>
        <a:lstStyle/>
        <a:p>
          <a:endParaRPr lang="en-US"/>
        </a:p>
      </dgm:t>
    </dgm:pt>
    <dgm:pt modelId="{C3AF8AE7-DE99-4CB0-8B48-A6443652E280}" type="sibTrans" cxnId="{AD3EEFAE-9416-4A02-B377-B550ED0BCFB5}">
      <dgm:prSet/>
      <dgm:spPr/>
      <dgm:t>
        <a:bodyPr/>
        <a:lstStyle/>
        <a:p>
          <a:endParaRPr lang="en-US"/>
        </a:p>
      </dgm:t>
    </dgm:pt>
    <dgm:pt modelId="{39628D37-30F0-4197-A61C-B11BA426ADEC}">
      <dgm:prSet/>
      <dgm:spPr/>
      <dgm:t>
        <a:bodyPr/>
        <a:lstStyle/>
        <a:p>
          <a:r>
            <a:rPr lang="en-US" dirty="0"/>
            <a:t>SOLUTION.  For young beneficiaries, use the fixed payout of 20 years instead of using life expectancy tables</a:t>
          </a:r>
        </a:p>
      </dgm:t>
    </dgm:pt>
    <dgm:pt modelId="{FF348D7D-A1C1-43EA-9982-51231F22E3DD}" type="parTrans" cxnId="{94B8C2B2-79BD-4977-936C-3FA644A8C739}">
      <dgm:prSet/>
      <dgm:spPr/>
      <dgm:t>
        <a:bodyPr/>
        <a:lstStyle/>
        <a:p>
          <a:endParaRPr lang="en-US"/>
        </a:p>
      </dgm:t>
    </dgm:pt>
    <dgm:pt modelId="{F67F64E7-DE47-4227-AB52-3ECF0389F900}" type="sibTrans" cxnId="{94B8C2B2-79BD-4977-936C-3FA644A8C739}">
      <dgm:prSet/>
      <dgm:spPr/>
      <dgm:t>
        <a:bodyPr/>
        <a:lstStyle/>
        <a:p>
          <a:endParaRPr lang="en-US"/>
        </a:p>
      </dgm:t>
    </dgm:pt>
    <dgm:pt modelId="{62DBB2E3-F443-41F3-B0B0-6461D83380A1}" type="pres">
      <dgm:prSet presAssocID="{47169CE3-23FF-4E3C-9EAF-F0955D7B6AEE}" presName="linear" presStyleCnt="0">
        <dgm:presLayoutVars>
          <dgm:animLvl val="lvl"/>
          <dgm:resizeHandles val="exact"/>
        </dgm:presLayoutVars>
      </dgm:prSet>
      <dgm:spPr/>
    </dgm:pt>
    <dgm:pt modelId="{9C7DEFE4-3734-4D3D-AE80-0A2DE4D7C4D2}" type="pres">
      <dgm:prSet presAssocID="{323F5897-9DBC-4CFF-ABBE-04CBA382CD81}" presName="parentText" presStyleLbl="node1" presStyleIdx="0" presStyleCnt="2">
        <dgm:presLayoutVars>
          <dgm:chMax val="0"/>
          <dgm:bulletEnabled val="1"/>
        </dgm:presLayoutVars>
      </dgm:prSet>
      <dgm:spPr/>
    </dgm:pt>
    <dgm:pt modelId="{39C8A021-CC5A-4028-A23B-AFE73EE8A40E}" type="pres">
      <dgm:prSet presAssocID="{B42FC486-E9DD-44B0-A22E-B06262EF9AD3}" presName="spacer" presStyleCnt="0"/>
      <dgm:spPr/>
    </dgm:pt>
    <dgm:pt modelId="{A5B91223-BCAF-4343-B9D2-CA937079FC68}" type="pres">
      <dgm:prSet presAssocID="{14C47FD8-809F-4ABE-BEDD-739609E757B5}" presName="parentText" presStyleLbl="node1" presStyleIdx="1" presStyleCnt="2">
        <dgm:presLayoutVars>
          <dgm:chMax val="0"/>
          <dgm:bulletEnabled val="1"/>
        </dgm:presLayoutVars>
      </dgm:prSet>
      <dgm:spPr/>
    </dgm:pt>
    <dgm:pt modelId="{11FB0DDC-F7B5-483B-857A-6DDA16ED0F5B}" type="pres">
      <dgm:prSet presAssocID="{14C47FD8-809F-4ABE-BEDD-739609E757B5}" presName="childText" presStyleLbl="revTx" presStyleIdx="0" presStyleCnt="1">
        <dgm:presLayoutVars>
          <dgm:bulletEnabled val="1"/>
        </dgm:presLayoutVars>
      </dgm:prSet>
      <dgm:spPr/>
    </dgm:pt>
  </dgm:ptLst>
  <dgm:cxnLst>
    <dgm:cxn modelId="{5EF3D909-69B6-4A56-8BA4-C51509646A35}" type="presOf" srcId="{39628D37-30F0-4197-A61C-B11BA426ADEC}" destId="{11FB0DDC-F7B5-483B-857A-6DDA16ED0F5B}" srcOrd="0" destOrd="2" presId="urn:microsoft.com/office/officeart/2005/8/layout/vList2"/>
    <dgm:cxn modelId="{C3631A1E-F051-4DC1-B8EE-31621F2D3017}" srcId="{47169CE3-23FF-4E3C-9EAF-F0955D7B6AEE}" destId="{323F5897-9DBC-4CFF-ABBE-04CBA382CD81}" srcOrd="0" destOrd="0" parTransId="{1B7DEB40-9327-4B4D-9E38-B07C3FABC4FD}" sibTransId="{B42FC486-E9DD-44B0-A22E-B06262EF9AD3}"/>
    <dgm:cxn modelId="{243EF526-6A1C-4D38-98FE-8D8457E2574B}" srcId="{47169CE3-23FF-4E3C-9EAF-F0955D7B6AEE}" destId="{14C47FD8-809F-4ABE-BEDD-739609E757B5}" srcOrd="1" destOrd="0" parTransId="{B494D0CE-C013-48D8-83E0-A3B06A901DCE}" sibTransId="{22434EBB-38D0-496D-BC75-7972248062C4}"/>
    <dgm:cxn modelId="{2F5ABC2E-EC64-4F01-B3D8-F68691BE91F9}" type="presOf" srcId="{323F5897-9DBC-4CFF-ABBE-04CBA382CD81}" destId="{9C7DEFE4-3734-4D3D-AE80-0A2DE4D7C4D2}" srcOrd="0" destOrd="0" presId="urn:microsoft.com/office/officeart/2005/8/layout/vList2"/>
    <dgm:cxn modelId="{D35BD631-1F36-4313-AD72-705831616EAE}" srcId="{14C47FD8-809F-4ABE-BEDD-739609E757B5}" destId="{C07EC805-0032-4200-BBA8-5FCBCB647088}" srcOrd="0" destOrd="0" parTransId="{8760F612-9E30-4D6B-8FE2-3327BB7965BC}" sibTransId="{71C84CB2-F905-40B1-AB88-AF4FE1177D4D}"/>
    <dgm:cxn modelId="{FA1B526E-A189-438F-800F-C5641DF438D5}" type="presOf" srcId="{47169CE3-23FF-4E3C-9EAF-F0955D7B6AEE}" destId="{62DBB2E3-F443-41F3-B0B0-6461D83380A1}" srcOrd="0" destOrd="0" presId="urn:microsoft.com/office/officeart/2005/8/layout/vList2"/>
    <dgm:cxn modelId="{A6CA9F7C-6AB5-4235-AA77-F01E30A20E91}" type="presOf" srcId="{C07EC805-0032-4200-BBA8-5FCBCB647088}" destId="{11FB0DDC-F7B5-483B-857A-6DDA16ED0F5B}" srcOrd="0" destOrd="0" presId="urn:microsoft.com/office/officeart/2005/8/layout/vList2"/>
    <dgm:cxn modelId="{E16C5985-4EEB-46D8-B071-4A404490C109}" type="presOf" srcId="{AFBF523B-6DF9-4C1C-B77B-A0A80BA31843}" destId="{11FB0DDC-F7B5-483B-857A-6DDA16ED0F5B}" srcOrd="0" destOrd="1" presId="urn:microsoft.com/office/officeart/2005/8/layout/vList2"/>
    <dgm:cxn modelId="{AA889FA8-A78B-40CE-948B-3C9179085087}" type="presOf" srcId="{14C47FD8-809F-4ABE-BEDD-739609E757B5}" destId="{A5B91223-BCAF-4343-B9D2-CA937079FC68}" srcOrd="0" destOrd="0" presId="urn:microsoft.com/office/officeart/2005/8/layout/vList2"/>
    <dgm:cxn modelId="{AD3EEFAE-9416-4A02-B377-B550ED0BCFB5}" srcId="{14C47FD8-809F-4ABE-BEDD-739609E757B5}" destId="{AFBF523B-6DF9-4C1C-B77B-A0A80BA31843}" srcOrd="1" destOrd="0" parTransId="{7C1081C6-76B8-4341-98E7-4F8C4B2E452D}" sibTransId="{C3AF8AE7-DE99-4CB0-8B48-A6443652E280}"/>
    <dgm:cxn modelId="{94B8C2B2-79BD-4977-936C-3FA644A8C739}" srcId="{14C47FD8-809F-4ABE-BEDD-739609E757B5}" destId="{39628D37-30F0-4197-A61C-B11BA426ADEC}" srcOrd="2" destOrd="0" parTransId="{FF348D7D-A1C1-43EA-9982-51231F22E3DD}" sibTransId="{F67F64E7-DE47-4227-AB52-3ECF0389F900}"/>
    <dgm:cxn modelId="{6AE5D811-5778-48B2-9C2C-9D325F821325}" type="presParOf" srcId="{62DBB2E3-F443-41F3-B0B0-6461D83380A1}" destId="{9C7DEFE4-3734-4D3D-AE80-0A2DE4D7C4D2}" srcOrd="0" destOrd="0" presId="urn:microsoft.com/office/officeart/2005/8/layout/vList2"/>
    <dgm:cxn modelId="{F06E045C-6CAC-43EB-88DD-4732F5583442}" type="presParOf" srcId="{62DBB2E3-F443-41F3-B0B0-6461D83380A1}" destId="{39C8A021-CC5A-4028-A23B-AFE73EE8A40E}" srcOrd="1" destOrd="0" presId="urn:microsoft.com/office/officeart/2005/8/layout/vList2"/>
    <dgm:cxn modelId="{91B547A5-691F-4EFE-934C-3FA3CF905F17}" type="presParOf" srcId="{62DBB2E3-F443-41F3-B0B0-6461D83380A1}" destId="{A5B91223-BCAF-4343-B9D2-CA937079FC68}" srcOrd="2" destOrd="0" presId="urn:microsoft.com/office/officeart/2005/8/layout/vList2"/>
    <dgm:cxn modelId="{344D8720-45BC-4BE9-9332-BC693679EF7D}" type="presParOf" srcId="{62DBB2E3-F443-41F3-B0B0-6461D83380A1}" destId="{11FB0DDC-F7B5-483B-857A-6DDA16ED0F5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B5888B2-44C0-43B8-9CCC-DCAFFFA1738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761B340-2332-46A6-AED7-03F3F5784D65}">
      <dgm:prSet/>
      <dgm:spPr/>
      <dgm:t>
        <a:bodyPr/>
        <a:lstStyle/>
        <a:p>
          <a:r>
            <a:rPr lang="en-US" dirty="0"/>
            <a:t>Requirements for IRA Charitable Distribution:</a:t>
          </a:r>
        </a:p>
      </dgm:t>
    </dgm:pt>
    <dgm:pt modelId="{66B2054E-938D-428B-80ED-30FD286EA58A}" type="parTrans" cxnId="{CA80B877-D025-4820-AA62-834CD78C7EC0}">
      <dgm:prSet/>
      <dgm:spPr/>
      <dgm:t>
        <a:bodyPr/>
        <a:lstStyle/>
        <a:p>
          <a:endParaRPr lang="en-US"/>
        </a:p>
      </dgm:t>
    </dgm:pt>
    <dgm:pt modelId="{8BA7244E-3F53-4E64-8CDF-00B57BF8DD5E}" type="sibTrans" cxnId="{CA80B877-D025-4820-AA62-834CD78C7EC0}">
      <dgm:prSet/>
      <dgm:spPr/>
      <dgm:t>
        <a:bodyPr/>
        <a:lstStyle/>
        <a:p>
          <a:endParaRPr lang="en-US"/>
        </a:p>
      </dgm:t>
    </dgm:pt>
    <dgm:pt modelId="{6EA5D959-DC75-401F-BF4D-DEBC4C6AF76B}">
      <dgm:prSet/>
      <dgm:spPr/>
      <dgm:t>
        <a:bodyPr/>
        <a:lstStyle/>
        <a:p>
          <a:r>
            <a:rPr lang="en-US" dirty="0"/>
            <a:t>Distribution can only be from IRA (or inherited IRA) – not from another pension vehicle</a:t>
          </a:r>
        </a:p>
      </dgm:t>
    </dgm:pt>
    <dgm:pt modelId="{7BD8A11E-3D17-4454-A2B3-4D1B0822B147}" type="parTrans" cxnId="{D2999753-33F8-4B1B-9109-7C9F641272C8}">
      <dgm:prSet/>
      <dgm:spPr/>
      <dgm:t>
        <a:bodyPr/>
        <a:lstStyle/>
        <a:p>
          <a:endParaRPr lang="en-US"/>
        </a:p>
      </dgm:t>
    </dgm:pt>
    <dgm:pt modelId="{ADBF34F1-36F7-45D6-895C-DD1FBA716778}" type="sibTrans" cxnId="{D2999753-33F8-4B1B-9109-7C9F641272C8}">
      <dgm:prSet/>
      <dgm:spPr/>
      <dgm:t>
        <a:bodyPr/>
        <a:lstStyle/>
        <a:p>
          <a:endParaRPr lang="en-US"/>
        </a:p>
      </dgm:t>
    </dgm:pt>
    <dgm:pt modelId="{D07799F3-A601-42CD-BD9E-661C69F15988}">
      <dgm:prSet/>
      <dgm:spPr/>
      <dgm:t>
        <a:bodyPr/>
        <a:lstStyle/>
        <a:p>
          <a:r>
            <a:rPr lang="en-US" dirty="0"/>
            <a:t>Minimum age remains 70 ½</a:t>
          </a:r>
        </a:p>
      </dgm:t>
    </dgm:pt>
    <dgm:pt modelId="{CA6234C7-FCD9-4ABC-88E2-6D592A208388}" type="parTrans" cxnId="{356B7952-2AAE-47C6-AC0F-7659BF658ACC}">
      <dgm:prSet/>
      <dgm:spPr/>
      <dgm:t>
        <a:bodyPr/>
        <a:lstStyle/>
        <a:p>
          <a:endParaRPr lang="en-US"/>
        </a:p>
      </dgm:t>
    </dgm:pt>
    <dgm:pt modelId="{2C337AF2-4036-4653-8FB0-C7210171CFBB}" type="sibTrans" cxnId="{356B7952-2AAE-47C6-AC0F-7659BF658ACC}">
      <dgm:prSet/>
      <dgm:spPr/>
      <dgm:t>
        <a:bodyPr/>
        <a:lstStyle/>
        <a:p>
          <a:endParaRPr lang="en-US"/>
        </a:p>
      </dgm:t>
    </dgm:pt>
    <dgm:pt modelId="{F428E791-F3E6-4ADF-BDFE-F8A086CB637B}">
      <dgm:prSet/>
      <dgm:spPr/>
      <dgm:t>
        <a:bodyPr/>
        <a:lstStyle/>
        <a:p>
          <a:r>
            <a:rPr lang="en-US" u="sng" dirty="0" err="1"/>
            <a:t>Clawback</a:t>
          </a:r>
          <a:r>
            <a:rPr lang="en-US" dirty="0"/>
            <a:t> (if Donor worked and made an income tax deductible contribution after age 70½)</a:t>
          </a:r>
        </a:p>
      </dgm:t>
    </dgm:pt>
    <dgm:pt modelId="{AF1FE8F1-FAF6-40ED-89D8-C7ED7BFDD890}" type="parTrans" cxnId="{8C60E2CC-A48E-4354-A481-9D5847EC998C}">
      <dgm:prSet/>
      <dgm:spPr/>
    </dgm:pt>
    <dgm:pt modelId="{999E7D02-D686-485A-BF6C-5B8B4F51E523}" type="sibTrans" cxnId="{8C60E2CC-A48E-4354-A481-9D5847EC998C}">
      <dgm:prSet/>
      <dgm:spPr/>
    </dgm:pt>
    <dgm:pt modelId="{4F2AE885-874F-4F67-92EC-6CD4F5199614}" type="pres">
      <dgm:prSet presAssocID="{9B5888B2-44C0-43B8-9CCC-DCAFFFA1738C}" presName="Name0" presStyleCnt="0">
        <dgm:presLayoutVars>
          <dgm:dir/>
          <dgm:animLvl val="lvl"/>
          <dgm:resizeHandles val="exact"/>
        </dgm:presLayoutVars>
      </dgm:prSet>
      <dgm:spPr/>
    </dgm:pt>
    <dgm:pt modelId="{163FCE07-4195-48C2-A850-68498548D233}" type="pres">
      <dgm:prSet presAssocID="{B761B340-2332-46A6-AED7-03F3F5784D65}" presName="linNode" presStyleCnt="0"/>
      <dgm:spPr/>
    </dgm:pt>
    <dgm:pt modelId="{6D034427-C0AA-4F0B-8D77-C351C4318D15}" type="pres">
      <dgm:prSet presAssocID="{B761B340-2332-46A6-AED7-03F3F5784D65}" presName="parentText" presStyleLbl="node1" presStyleIdx="0" presStyleCnt="1">
        <dgm:presLayoutVars>
          <dgm:chMax val="1"/>
          <dgm:bulletEnabled val="1"/>
        </dgm:presLayoutVars>
      </dgm:prSet>
      <dgm:spPr/>
    </dgm:pt>
    <dgm:pt modelId="{1D7F854F-61AA-4B7C-9DAD-B35D6546CE70}" type="pres">
      <dgm:prSet presAssocID="{B761B340-2332-46A6-AED7-03F3F5784D65}" presName="descendantText" presStyleLbl="alignAccFollowNode1" presStyleIdx="0" presStyleCnt="1">
        <dgm:presLayoutVars>
          <dgm:bulletEnabled val="1"/>
        </dgm:presLayoutVars>
      </dgm:prSet>
      <dgm:spPr/>
    </dgm:pt>
  </dgm:ptLst>
  <dgm:cxnLst>
    <dgm:cxn modelId="{95A1D320-1F24-4902-8D37-D1915D54E069}" type="presOf" srcId="{6EA5D959-DC75-401F-BF4D-DEBC4C6AF76B}" destId="{1D7F854F-61AA-4B7C-9DAD-B35D6546CE70}" srcOrd="0" destOrd="0" presId="urn:microsoft.com/office/officeart/2005/8/layout/vList5"/>
    <dgm:cxn modelId="{356B7952-2AAE-47C6-AC0F-7659BF658ACC}" srcId="{B761B340-2332-46A6-AED7-03F3F5784D65}" destId="{D07799F3-A601-42CD-BD9E-661C69F15988}" srcOrd="1" destOrd="0" parTransId="{CA6234C7-FCD9-4ABC-88E2-6D592A208388}" sibTransId="{2C337AF2-4036-4653-8FB0-C7210171CFBB}"/>
    <dgm:cxn modelId="{D2999753-33F8-4B1B-9109-7C9F641272C8}" srcId="{B761B340-2332-46A6-AED7-03F3F5784D65}" destId="{6EA5D959-DC75-401F-BF4D-DEBC4C6AF76B}" srcOrd="0" destOrd="0" parTransId="{7BD8A11E-3D17-4454-A2B3-4D1B0822B147}" sibTransId="{ADBF34F1-36F7-45D6-895C-DD1FBA716778}"/>
    <dgm:cxn modelId="{CA80B877-D025-4820-AA62-834CD78C7EC0}" srcId="{9B5888B2-44C0-43B8-9CCC-DCAFFFA1738C}" destId="{B761B340-2332-46A6-AED7-03F3F5784D65}" srcOrd="0" destOrd="0" parTransId="{66B2054E-938D-428B-80ED-30FD286EA58A}" sibTransId="{8BA7244E-3F53-4E64-8CDF-00B57BF8DD5E}"/>
    <dgm:cxn modelId="{485C7279-40DA-44E5-8099-52F79500ABAB}" type="presOf" srcId="{B761B340-2332-46A6-AED7-03F3F5784D65}" destId="{6D034427-C0AA-4F0B-8D77-C351C4318D15}" srcOrd="0" destOrd="0" presId="urn:microsoft.com/office/officeart/2005/8/layout/vList5"/>
    <dgm:cxn modelId="{8129D059-483C-43F8-A033-4BB91382064F}" type="presOf" srcId="{D07799F3-A601-42CD-BD9E-661C69F15988}" destId="{1D7F854F-61AA-4B7C-9DAD-B35D6546CE70}" srcOrd="0" destOrd="1" presId="urn:microsoft.com/office/officeart/2005/8/layout/vList5"/>
    <dgm:cxn modelId="{FBF0C388-BBB6-4EA3-9D56-4E310EE15DCD}" type="presOf" srcId="{9B5888B2-44C0-43B8-9CCC-DCAFFFA1738C}" destId="{4F2AE885-874F-4F67-92EC-6CD4F5199614}" srcOrd="0" destOrd="0" presId="urn:microsoft.com/office/officeart/2005/8/layout/vList5"/>
    <dgm:cxn modelId="{8C60E2CC-A48E-4354-A481-9D5847EC998C}" srcId="{B761B340-2332-46A6-AED7-03F3F5784D65}" destId="{F428E791-F3E6-4ADF-BDFE-F8A086CB637B}" srcOrd="2" destOrd="0" parTransId="{AF1FE8F1-FAF6-40ED-89D8-C7ED7BFDD890}" sibTransId="{999E7D02-D686-485A-BF6C-5B8B4F51E523}"/>
    <dgm:cxn modelId="{050F1DCF-8E49-4FB1-990C-72C30B083274}" type="presOf" srcId="{F428E791-F3E6-4ADF-BDFE-F8A086CB637B}" destId="{1D7F854F-61AA-4B7C-9DAD-B35D6546CE70}" srcOrd="0" destOrd="2" presId="urn:microsoft.com/office/officeart/2005/8/layout/vList5"/>
    <dgm:cxn modelId="{B09DBA3D-FBEF-4948-AC60-DD6698F56FEC}" type="presParOf" srcId="{4F2AE885-874F-4F67-92EC-6CD4F5199614}" destId="{163FCE07-4195-48C2-A850-68498548D233}" srcOrd="0" destOrd="0" presId="urn:microsoft.com/office/officeart/2005/8/layout/vList5"/>
    <dgm:cxn modelId="{8A0051E1-6AE7-4AC3-9CAF-55D4F6C725E7}" type="presParOf" srcId="{163FCE07-4195-48C2-A850-68498548D233}" destId="{6D034427-C0AA-4F0B-8D77-C351C4318D15}" srcOrd="0" destOrd="0" presId="urn:microsoft.com/office/officeart/2005/8/layout/vList5"/>
    <dgm:cxn modelId="{BC8D90EB-B7D6-4E6D-ADEB-667AC1A8F307}" type="presParOf" srcId="{163FCE07-4195-48C2-A850-68498548D233}" destId="{1D7F854F-61AA-4B7C-9DAD-B35D6546CE7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072E78-BB54-4A00-8BB8-20716C5F3AC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6A5AE52-1848-400B-837C-7E6731E82AA1}">
      <dgm:prSet/>
      <dgm:spPr/>
      <dgm:t>
        <a:bodyPr/>
        <a:lstStyle/>
        <a:p>
          <a:r>
            <a:rPr lang="en-US" dirty="0"/>
            <a:t>What kind of charity can you give to through QCD? </a:t>
          </a:r>
        </a:p>
      </dgm:t>
    </dgm:pt>
    <dgm:pt modelId="{B1AE8C65-CE7F-4377-885B-20BB795E97CC}" type="parTrans" cxnId="{59DD6322-C354-4C4C-AEB4-A3CB0F8CBD8E}">
      <dgm:prSet/>
      <dgm:spPr/>
      <dgm:t>
        <a:bodyPr/>
        <a:lstStyle/>
        <a:p>
          <a:endParaRPr lang="en-US"/>
        </a:p>
      </dgm:t>
    </dgm:pt>
    <dgm:pt modelId="{1594F00A-C11A-4CC0-A37C-EF614C15404C}" type="sibTrans" cxnId="{59DD6322-C354-4C4C-AEB4-A3CB0F8CBD8E}">
      <dgm:prSet/>
      <dgm:spPr/>
      <dgm:t>
        <a:bodyPr/>
        <a:lstStyle/>
        <a:p>
          <a:endParaRPr lang="en-US"/>
        </a:p>
      </dgm:t>
    </dgm:pt>
    <dgm:pt modelId="{F15CABD5-FDC5-4D51-9EAC-E36A01DD9954}">
      <dgm:prSet/>
      <dgm:spPr/>
      <dgm:t>
        <a:bodyPr/>
        <a:lstStyle/>
        <a:p>
          <a:r>
            <a:rPr lang="en-US" dirty="0"/>
            <a:t>Public charity</a:t>
          </a:r>
        </a:p>
      </dgm:t>
    </dgm:pt>
    <dgm:pt modelId="{37D861CC-188A-46C6-9292-2967D8FD44AE}" type="parTrans" cxnId="{F024A774-8F71-414F-A1B1-AD637436CA49}">
      <dgm:prSet/>
      <dgm:spPr/>
      <dgm:t>
        <a:bodyPr/>
        <a:lstStyle/>
        <a:p>
          <a:endParaRPr lang="en-US"/>
        </a:p>
      </dgm:t>
    </dgm:pt>
    <dgm:pt modelId="{3311BFF0-70A0-4147-8503-C987BAAC501B}" type="sibTrans" cxnId="{F024A774-8F71-414F-A1B1-AD637436CA49}">
      <dgm:prSet/>
      <dgm:spPr/>
      <dgm:t>
        <a:bodyPr/>
        <a:lstStyle/>
        <a:p>
          <a:endParaRPr lang="en-US"/>
        </a:p>
      </dgm:t>
    </dgm:pt>
    <dgm:pt modelId="{839878D5-9155-48C3-9B4F-C3406024CF5C}">
      <dgm:prSet/>
      <dgm:spPr/>
      <dgm:t>
        <a:bodyPr/>
        <a:lstStyle/>
        <a:p>
          <a:r>
            <a:rPr lang="en-US" dirty="0"/>
            <a:t>CANNOT make a </a:t>
          </a:r>
          <a:r>
            <a:rPr lang="en-US" dirty="0" err="1"/>
            <a:t>QCD</a:t>
          </a:r>
          <a:r>
            <a:rPr lang="en-US" dirty="0"/>
            <a:t> to a Donor Advised Fund (“DAF”)</a:t>
          </a:r>
        </a:p>
      </dgm:t>
    </dgm:pt>
    <dgm:pt modelId="{DB989983-6BC9-4A09-8B7A-CDDCDEB39E8E}" type="parTrans" cxnId="{93479C98-6CFF-4F75-B507-CC95864F32C3}">
      <dgm:prSet/>
      <dgm:spPr/>
      <dgm:t>
        <a:bodyPr/>
        <a:lstStyle/>
        <a:p>
          <a:endParaRPr lang="en-US"/>
        </a:p>
      </dgm:t>
    </dgm:pt>
    <dgm:pt modelId="{DFC319CC-4012-407D-9DC5-3957DA59E288}" type="sibTrans" cxnId="{93479C98-6CFF-4F75-B507-CC95864F32C3}">
      <dgm:prSet/>
      <dgm:spPr/>
      <dgm:t>
        <a:bodyPr/>
        <a:lstStyle/>
        <a:p>
          <a:endParaRPr lang="en-US"/>
        </a:p>
      </dgm:t>
    </dgm:pt>
    <dgm:pt modelId="{E21BFFF5-DC4F-48AC-AD54-89A440C1FF1B}">
      <dgm:prSet/>
      <dgm:spPr/>
      <dgm:t>
        <a:bodyPr/>
        <a:lstStyle/>
        <a:p>
          <a:r>
            <a:rPr lang="en-US" dirty="0"/>
            <a:t>Amount of QCD</a:t>
          </a:r>
        </a:p>
      </dgm:t>
    </dgm:pt>
    <dgm:pt modelId="{3498D9BE-7ACC-4618-91C5-5E4ED1B0BA29}" type="parTrans" cxnId="{9DED0656-9558-4D9A-BBD1-5AF5A95A7933}">
      <dgm:prSet/>
      <dgm:spPr/>
      <dgm:t>
        <a:bodyPr/>
        <a:lstStyle/>
        <a:p>
          <a:endParaRPr lang="en-US"/>
        </a:p>
      </dgm:t>
    </dgm:pt>
    <dgm:pt modelId="{911AD84A-097E-4D82-ACB7-4AD49E8B4BD2}" type="sibTrans" cxnId="{9DED0656-9558-4D9A-BBD1-5AF5A95A7933}">
      <dgm:prSet/>
      <dgm:spPr/>
      <dgm:t>
        <a:bodyPr/>
        <a:lstStyle/>
        <a:p>
          <a:endParaRPr lang="en-US"/>
        </a:p>
      </dgm:t>
    </dgm:pt>
    <dgm:pt modelId="{C4B82DDC-4243-45D5-8F86-5E89B556A5AC}">
      <dgm:prSet/>
      <dgm:spPr/>
      <dgm:t>
        <a:bodyPr/>
        <a:lstStyle/>
        <a:p>
          <a:r>
            <a:rPr lang="en-US" dirty="0"/>
            <a:t>Up to $100,000 per year (regardless of RMD)</a:t>
          </a:r>
        </a:p>
      </dgm:t>
    </dgm:pt>
    <dgm:pt modelId="{8C765912-7DE0-4F05-99CE-E08F65198614}" type="parTrans" cxnId="{3656FCCE-A848-4CCD-A18D-A1FDDF8DEC66}">
      <dgm:prSet/>
      <dgm:spPr/>
      <dgm:t>
        <a:bodyPr/>
        <a:lstStyle/>
        <a:p>
          <a:endParaRPr lang="en-US"/>
        </a:p>
      </dgm:t>
    </dgm:pt>
    <dgm:pt modelId="{E258C75D-41CC-4028-B03D-E1AF546E6D40}" type="sibTrans" cxnId="{3656FCCE-A848-4CCD-A18D-A1FDDF8DEC66}">
      <dgm:prSet/>
      <dgm:spPr/>
      <dgm:t>
        <a:bodyPr/>
        <a:lstStyle/>
        <a:p>
          <a:endParaRPr lang="en-US"/>
        </a:p>
      </dgm:t>
    </dgm:pt>
    <dgm:pt modelId="{11711927-4519-43DC-9B04-E4FB50C8533B}">
      <dgm:prSet/>
      <dgm:spPr/>
      <dgm:t>
        <a:bodyPr/>
        <a:lstStyle/>
        <a:p>
          <a:r>
            <a:rPr lang="en-US" dirty="0"/>
            <a:t>Reporting purposes – IRA provider does not have to tell IRS this distribution went to charity </a:t>
          </a:r>
        </a:p>
      </dgm:t>
    </dgm:pt>
    <dgm:pt modelId="{183A3B60-F4EC-4965-A7E7-E8C28E8F3C2E}" type="parTrans" cxnId="{43B33A75-118E-4686-BC20-18E8AC4213EF}">
      <dgm:prSet/>
      <dgm:spPr/>
      <dgm:t>
        <a:bodyPr/>
        <a:lstStyle/>
        <a:p>
          <a:endParaRPr lang="en-US"/>
        </a:p>
      </dgm:t>
    </dgm:pt>
    <dgm:pt modelId="{516C9991-E114-464C-898D-2E55674D0C7E}" type="sibTrans" cxnId="{43B33A75-118E-4686-BC20-18E8AC4213EF}">
      <dgm:prSet/>
      <dgm:spPr/>
      <dgm:t>
        <a:bodyPr/>
        <a:lstStyle/>
        <a:p>
          <a:endParaRPr lang="en-US"/>
        </a:p>
      </dgm:t>
    </dgm:pt>
    <dgm:pt modelId="{46E098E0-27F8-4F42-85A4-230BF45391BE}" type="pres">
      <dgm:prSet presAssocID="{1D072E78-BB54-4A00-8BB8-20716C5F3ACB}" presName="Name0" presStyleCnt="0">
        <dgm:presLayoutVars>
          <dgm:dir/>
          <dgm:animLvl val="lvl"/>
          <dgm:resizeHandles val="exact"/>
        </dgm:presLayoutVars>
      </dgm:prSet>
      <dgm:spPr/>
    </dgm:pt>
    <dgm:pt modelId="{74EC519D-BCA3-4746-BAEE-6E40294DF351}" type="pres">
      <dgm:prSet presAssocID="{16A5AE52-1848-400B-837C-7E6731E82AA1}" presName="composite" presStyleCnt="0"/>
      <dgm:spPr/>
    </dgm:pt>
    <dgm:pt modelId="{195B4086-33BA-4569-B23C-A2D2AFF6EFC3}" type="pres">
      <dgm:prSet presAssocID="{16A5AE52-1848-400B-837C-7E6731E82AA1}" presName="parTx" presStyleLbl="alignNode1" presStyleIdx="0" presStyleCnt="2">
        <dgm:presLayoutVars>
          <dgm:chMax val="0"/>
          <dgm:chPref val="0"/>
          <dgm:bulletEnabled val="1"/>
        </dgm:presLayoutVars>
      </dgm:prSet>
      <dgm:spPr/>
    </dgm:pt>
    <dgm:pt modelId="{EA470017-A4F3-485D-8DBE-08465511DED8}" type="pres">
      <dgm:prSet presAssocID="{16A5AE52-1848-400B-837C-7E6731E82AA1}" presName="desTx" presStyleLbl="alignAccFollowNode1" presStyleIdx="0" presStyleCnt="2">
        <dgm:presLayoutVars>
          <dgm:bulletEnabled val="1"/>
        </dgm:presLayoutVars>
      </dgm:prSet>
      <dgm:spPr/>
    </dgm:pt>
    <dgm:pt modelId="{DBCAA890-E3D2-4054-B807-D219ABA1E0FF}" type="pres">
      <dgm:prSet presAssocID="{1594F00A-C11A-4CC0-A37C-EF614C15404C}" presName="space" presStyleCnt="0"/>
      <dgm:spPr/>
    </dgm:pt>
    <dgm:pt modelId="{4E85B023-8934-4C31-B9B5-ADC3CE515524}" type="pres">
      <dgm:prSet presAssocID="{E21BFFF5-DC4F-48AC-AD54-89A440C1FF1B}" presName="composite" presStyleCnt="0"/>
      <dgm:spPr/>
    </dgm:pt>
    <dgm:pt modelId="{E82DC3BB-1BB1-4A0A-93CD-163960D35C81}" type="pres">
      <dgm:prSet presAssocID="{E21BFFF5-DC4F-48AC-AD54-89A440C1FF1B}" presName="parTx" presStyleLbl="alignNode1" presStyleIdx="1" presStyleCnt="2">
        <dgm:presLayoutVars>
          <dgm:chMax val="0"/>
          <dgm:chPref val="0"/>
          <dgm:bulletEnabled val="1"/>
        </dgm:presLayoutVars>
      </dgm:prSet>
      <dgm:spPr/>
    </dgm:pt>
    <dgm:pt modelId="{0DC71F57-4920-4891-8480-13F991E5BCF3}" type="pres">
      <dgm:prSet presAssocID="{E21BFFF5-DC4F-48AC-AD54-89A440C1FF1B}" presName="desTx" presStyleLbl="alignAccFollowNode1" presStyleIdx="1" presStyleCnt="2">
        <dgm:presLayoutVars>
          <dgm:bulletEnabled val="1"/>
        </dgm:presLayoutVars>
      </dgm:prSet>
      <dgm:spPr/>
    </dgm:pt>
  </dgm:ptLst>
  <dgm:cxnLst>
    <dgm:cxn modelId="{59DD6322-C354-4C4C-AEB4-A3CB0F8CBD8E}" srcId="{1D072E78-BB54-4A00-8BB8-20716C5F3ACB}" destId="{16A5AE52-1848-400B-837C-7E6731E82AA1}" srcOrd="0" destOrd="0" parTransId="{B1AE8C65-CE7F-4377-885B-20BB795E97CC}" sibTransId="{1594F00A-C11A-4CC0-A37C-EF614C15404C}"/>
    <dgm:cxn modelId="{3BA72F28-D6C2-4E71-9B6C-F2433C876377}" type="presOf" srcId="{1D072E78-BB54-4A00-8BB8-20716C5F3ACB}" destId="{46E098E0-27F8-4F42-85A4-230BF45391BE}" srcOrd="0" destOrd="0" presId="urn:microsoft.com/office/officeart/2005/8/layout/hList1"/>
    <dgm:cxn modelId="{BF54C865-8FA8-49B6-A3DF-64F977DA6785}" type="presOf" srcId="{11711927-4519-43DC-9B04-E4FB50C8533B}" destId="{0DC71F57-4920-4891-8480-13F991E5BCF3}" srcOrd="0" destOrd="1" presId="urn:microsoft.com/office/officeart/2005/8/layout/hList1"/>
    <dgm:cxn modelId="{0FFC9371-1683-46F8-A9E2-B3EA7AE1B4B5}" type="presOf" srcId="{16A5AE52-1848-400B-837C-7E6731E82AA1}" destId="{195B4086-33BA-4569-B23C-A2D2AFF6EFC3}" srcOrd="0" destOrd="0" presId="urn:microsoft.com/office/officeart/2005/8/layout/hList1"/>
    <dgm:cxn modelId="{F024A774-8F71-414F-A1B1-AD637436CA49}" srcId="{16A5AE52-1848-400B-837C-7E6731E82AA1}" destId="{F15CABD5-FDC5-4D51-9EAC-E36A01DD9954}" srcOrd="0" destOrd="0" parTransId="{37D861CC-188A-46C6-9292-2967D8FD44AE}" sibTransId="{3311BFF0-70A0-4147-8503-C987BAAC501B}"/>
    <dgm:cxn modelId="{43B33A75-118E-4686-BC20-18E8AC4213EF}" srcId="{E21BFFF5-DC4F-48AC-AD54-89A440C1FF1B}" destId="{11711927-4519-43DC-9B04-E4FB50C8533B}" srcOrd="1" destOrd="0" parTransId="{183A3B60-F4EC-4965-A7E7-E8C28E8F3C2E}" sibTransId="{516C9991-E114-464C-898D-2E55674D0C7E}"/>
    <dgm:cxn modelId="{9DED0656-9558-4D9A-BBD1-5AF5A95A7933}" srcId="{1D072E78-BB54-4A00-8BB8-20716C5F3ACB}" destId="{E21BFFF5-DC4F-48AC-AD54-89A440C1FF1B}" srcOrd="1" destOrd="0" parTransId="{3498D9BE-7ACC-4618-91C5-5E4ED1B0BA29}" sibTransId="{911AD84A-097E-4D82-ACB7-4AD49E8B4BD2}"/>
    <dgm:cxn modelId="{8DD60193-1801-4637-A4CB-3AD73748DA82}" type="presOf" srcId="{F15CABD5-FDC5-4D51-9EAC-E36A01DD9954}" destId="{EA470017-A4F3-485D-8DBE-08465511DED8}" srcOrd="0" destOrd="0" presId="urn:microsoft.com/office/officeart/2005/8/layout/hList1"/>
    <dgm:cxn modelId="{9F6F5194-6B26-4AAE-8D8E-A7FEDBD093F4}" type="presOf" srcId="{C4B82DDC-4243-45D5-8F86-5E89B556A5AC}" destId="{0DC71F57-4920-4891-8480-13F991E5BCF3}" srcOrd="0" destOrd="0" presId="urn:microsoft.com/office/officeart/2005/8/layout/hList1"/>
    <dgm:cxn modelId="{93479C98-6CFF-4F75-B507-CC95864F32C3}" srcId="{16A5AE52-1848-400B-837C-7E6731E82AA1}" destId="{839878D5-9155-48C3-9B4F-C3406024CF5C}" srcOrd="1" destOrd="0" parTransId="{DB989983-6BC9-4A09-8B7A-CDDCDEB39E8E}" sibTransId="{DFC319CC-4012-407D-9DC5-3957DA59E288}"/>
    <dgm:cxn modelId="{3656FCCE-A848-4CCD-A18D-A1FDDF8DEC66}" srcId="{E21BFFF5-DC4F-48AC-AD54-89A440C1FF1B}" destId="{C4B82DDC-4243-45D5-8F86-5E89B556A5AC}" srcOrd="0" destOrd="0" parTransId="{8C765912-7DE0-4F05-99CE-E08F65198614}" sibTransId="{E258C75D-41CC-4028-B03D-E1AF546E6D40}"/>
    <dgm:cxn modelId="{4BCB0EE5-A9C1-4C7B-B912-4EFCB4C83DAF}" type="presOf" srcId="{839878D5-9155-48C3-9B4F-C3406024CF5C}" destId="{EA470017-A4F3-485D-8DBE-08465511DED8}" srcOrd="0" destOrd="1" presId="urn:microsoft.com/office/officeart/2005/8/layout/hList1"/>
    <dgm:cxn modelId="{8FD2B3ED-F495-4C6E-9868-F9446416E2AD}" type="presOf" srcId="{E21BFFF5-DC4F-48AC-AD54-89A440C1FF1B}" destId="{E82DC3BB-1BB1-4A0A-93CD-163960D35C81}" srcOrd="0" destOrd="0" presId="urn:microsoft.com/office/officeart/2005/8/layout/hList1"/>
    <dgm:cxn modelId="{3E13DC01-9342-4EB0-BC05-C4CC4B302A9C}" type="presParOf" srcId="{46E098E0-27F8-4F42-85A4-230BF45391BE}" destId="{74EC519D-BCA3-4746-BAEE-6E40294DF351}" srcOrd="0" destOrd="0" presId="urn:microsoft.com/office/officeart/2005/8/layout/hList1"/>
    <dgm:cxn modelId="{9AEEBD35-48E7-4FC5-AC27-C1D353F7EFA2}" type="presParOf" srcId="{74EC519D-BCA3-4746-BAEE-6E40294DF351}" destId="{195B4086-33BA-4569-B23C-A2D2AFF6EFC3}" srcOrd="0" destOrd="0" presId="urn:microsoft.com/office/officeart/2005/8/layout/hList1"/>
    <dgm:cxn modelId="{9EEADF21-0294-4B51-97B0-81EAB4C23229}" type="presParOf" srcId="{74EC519D-BCA3-4746-BAEE-6E40294DF351}" destId="{EA470017-A4F3-485D-8DBE-08465511DED8}" srcOrd="1" destOrd="0" presId="urn:microsoft.com/office/officeart/2005/8/layout/hList1"/>
    <dgm:cxn modelId="{1C3DE121-C3C7-445A-842F-805A284550DC}" type="presParOf" srcId="{46E098E0-27F8-4F42-85A4-230BF45391BE}" destId="{DBCAA890-E3D2-4054-B807-D219ABA1E0FF}" srcOrd="1" destOrd="0" presId="urn:microsoft.com/office/officeart/2005/8/layout/hList1"/>
    <dgm:cxn modelId="{CA1AD126-8907-4907-A8FF-419720DEC1B5}" type="presParOf" srcId="{46E098E0-27F8-4F42-85A4-230BF45391BE}" destId="{4E85B023-8934-4C31-B9B5-ADC3CE515524}" srcOrd="2" destOrd="0" presId="urn:microsoft.com/office/officeart/2005/8/layout/hList1"/>
    <dgm:cxn modelId="{1DF51457-C14B-4AB7-B3B9-C07761299818}" type="presParOf" srcId="{4E85B023-8934-4C31-B9B5-ADC3CE515524}" destId="{E82DC3BB-1BB1-4A0A-93CD-163960D35C81}" srcOrd="0" destOrd="0" presId="urn:microsoft.com/office/officeart/2005/8/layout/hList1"/>
    <dgm:cxn modelId="{5F70F2D1-8902-499E-AADF-8E816437637C}" type="presParOf" srcId="{4E85B023-8934-4C31-B9B5-ADC3CE515524}" destId="{0DC71F57-4920-4891-8480-13F991E5BCF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AD94C4C-97CC-4139-93B3-0FD1421EF52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E4CBB99-788A-4A67-B829-E530B92DF2E6}">
      <dgm:prSet/>
      <dgm:spPr/>
      <dgm:t>
        <a:bodyPr/>
        <a:lstStyle/>
        <a:p>
          <a:r>
            <a:rPr lang="en-US" dirty="0"/>
            <a:t>Giving</a:t>
          </a:r>
        </a:p>
      </dgm:t>
    </dgm:pt>
    <dgm:pt modelId="{54E8B749-26A9-44B6-9A63-3F6A556102CC}" type="parTrans" cxnId="{309A0FA9-84A6-492F-A233-4555C804CB39}">
      <dgm:prSet/>
      <dgm:spPr/>
      <dgm:t>
        <a:bodyPr/>
        <a:lstStyle/>
        <a:p>
          <a:endParaRPr lang="en-US"/>
        </a:p>
      </dgm:t>
    </dgm:pt>
    <dgm:pt modelId="{2732831A-4F13-4F3B-A4BA-C2A47C8BE48B}" type="sibTrans" cxnId="{309A0FA9-84A6-492F-A233-4555C804CB39}">
      <dgm:prSet/>
      <dgm:spPr/>
      <dgm:t>
        <a:bodyPr/>
        <a:lstStyle/>
        <a:p>
          <a:endParaRPr lang="en-US"/>
        </a:p>
      </dgm:t>
    </dgm:pt>
    <dgm:pt modelId="{C8DD7B34-9605-4DB6-8923-8DE4C42B5E08}">
      <dgm:prSet/>
      <dgm:spPr/>
      <dgm:t>
        <a:bodyPr/>
        <a:lstStyle/>
        <a:p>
          <a:r>
            <a:rPr lang="en-US" dirty="0"/>
            <a:t>Donors can get tax savings from charitable gifts when they are not able to itemize deductions. </a:t>
          </a:r>
        </a:p>
      </dgm:t>
    </dgm:pt>
    <dgm:pt modelId="{DC923735-D1BA-45DB-A188-43A81A2D2F34}" type="parTrans" cxnId="{F37F6C80-002F-4942-8D09-D06717FE5431}">
      <dgm:prSet/>
      <dgm:spPr/>
      <dgm:t>
        <a:bodyPr/>
        <a:lstStyle/>
        <a:p>
          <a:endParaRPr lang="en-US"/>
        </a:p>
      </dgm:t>
    </dgm:pt>
    <dgm:pt modelId="{0BDB4B9C-C918-43CA-A0E8-D9BC1B4CD117}" type="sibTrans" cxnId="{F37F6C80-002F-4942-8D09-D06717FE5431}">
      <dgm:prSet/>
      <dgm:spPr/>
      <dgm:t>
        <a:bodyPr/>
        <a:lstStyle/>
        <a:p>
          <a:endParaRPr lang="en-US"/>
        </a:p>
      </dgm:t>
    </dgm:pt>
    <dgm:pt modelId="{CAB8F2ED-1C3E-4907-A9F8-ED5AAD3AE27B}">
      <dgm:prSet/>
      <dgm:spPr/>
      <dgm:t>
        <a:bodyPr/>
        <a:lstStyle/>
        <a:p>
          <a:r>
            <a:rPr lang="en-US" dirty="0"/>
            <a:t>IRA Charitable Rollover – donor does not have a charitable deduction, but does not include the amount of the IRA distribution in income – so same result as a charitable deduction.</a:t>
          </a:r>
        </a:p>
      </dgm:t>
    </dgm:pt>
    <dgm:pt modelId="{1362AF6C-7F91-46CA-BD25-71644D3BD5AD}" type="parTrans" cxnId="{28AD5F4F-8C98-4556-B355-960B0F91B3B4}">
      <dgm:prSet/>
      <dgm:spPr/>
      <dgm:t>
        <a:bodyPr/>
        <a:lstStyle/>
        <a:p>
          <a:endParaRPr lang="en-US"/>
        </a:p>
      </dgm:t>
    </dgm:pt>
    <dgm:pt modelId="{38F5E9E7-CA13-4D06-8788-EBB72852AE05}" type="sibTrans" cxnId="{28AD5F4F-8C98-4556-B355-960B0F91B3B4}">
      <dgm:prSet/>
      <dgm:spPr/>
      <dgm:t>
        <a:bodyPr/>
        <a:lstStyle/>
        <a:p>
          <a:endParaRPr lang="en-US"/>
        </a:p>
      </dgm:t>
    </dgm:pt>
    <dgm:pt modelId="{CA09805B-F43A-4E25-A1AB-E0E5FFC66EE3}" type="pres">
      <dgm:prSet presAssocID="{0AD94C4C-97CC-4139-93B3-0FD1421EF527}" presName="linear" presStyleCnt="0">
        <dgm:presLayoutVars>
          <dgm:animLvl val="lvl"/>
          <dgm:resizeHandles val="exact"/>
        </dgm:presLayoutVars>
      </dgm:prSet>
      <dgm:spPr/>
    </dgm:pt>
    <dgm:pt modelId="{DAB11F81-7483-4E8C-9CDC-18B98C3B7D7F}" type="pres">
      <dgm:prSet presAssocID="{5E4CBB99-788A-4A67-B829-E530B92DF2E6}" presName="parentText" presStyleLbl="node1" presStyleIdx="0" presStyleCnt="1">
        <dgm:presLayoutVars>
          <dgm:chMax val="0"/>
          <dgm:bulletEnabled val="1"/>
        </dgm:presLayoutVars>
      </dgm:prSet>
      <dgm:spPr/>
    </dgm:pt>
    <dgm:pt modelId="{E3E02CE2-2D36-46EB-A4FF-CFBA243CFA24}" type="pres">
      <dgm:prSet presAssocID="{5E4CBB99-788A-4A67-B829-E530B92DF2E6}" presName="childText" presStyleLbl="revTx" presStyleIdx="0" presStyleCnt="1">
        <dgm:presLayoutVars>
          <dgm:bulletEnabled val="1"/>
        </dgm:presLayoutVars>
      </dgm:prSet>
      <dgm:spPr/>
    </dgm:pt>
  </dgm:ptLst>
  <dgm:cxnLst>
    <dgm:cxn modelId="{5880813E-3E4A-42E0-ACD9-7C1F866C9CE3}" type="presOf" srcId="{C8DD7B34-9605-4DB6-8923-8DE4C42B5E08}" destId="{E3E02CE2-2D36-46EB-A4FF-CFBA243CFA24}" srcOrd="0" destOrd="0" presId="urn:microsoft.com/office/officeart/2005/8/layout/vList2"/>
    <dgm:cxn modelId="{28AD5F4F-8C98-4556-B355-960B0F91B3B4}" srcId="{5E4CBB99-788A-4A67-B829-E530B92DF2E6}" destId="{CAB8F2ED-1C3E-4907-A9F8-ED5AAD3AE27B}" srcOrd="1" destOrd="0" parTransId="{1362AF6C-7F91-46CA-BD25-71644D3BD5AD}" sibTransId="{38F5E9E7-CA13-4D06-8788-EBB72852AE05}"/>
    <dgm:cxn modelId="{F37F6C80-002F-4942-8D09-D06717FE5431}" srcId="{5E4CBB99-788A-4A67-B829-E530B92DF2E6}" destId="{C8DD7B34-9605-4DB6-8923-8DE4C42B5E08}" srcOrd="0" destOrd="0" parTransId="{DC923735-D1BA-45DB-A188-43A81A2D2F34}" sibTransId="{0BDB4B9C-C918-43CA-A0E8-D9BC1B4CD117}"/>
    <dgm:cxn modelId="{F9B27880-3C37-4D21-B04B-0F6D6ECC30CA}" type="presOf" srcId="{5E4CBB99-788A-4A67-B829-E530B92DF2E6}" destId="{DAB11F81-7483-4E8C-9CDC-18B98C3B7D7F}" srcOrd="0" destOrd="0" presId="urn:microsoft.com/office/officeart/2005/8/layout/vList2"/>
    <dgm:cxn modelId="{17C3AE88-384F-47C6-AD40-B7849D59DA9E}" type="presOf" srcId="{0AD94C4C-97CC-4139-93B3-0FD1421EF527}" destId="{CA09805B-F43A-4E25-A1AB-E0E5FFC66EE3}" srcOrd="0" destOrd="0" presId="urn:microsoft.com/office/officeart/2005/8/layout/vList2"/>
    <dgm:cxn modelId="{309A0FA9-84A6-492F-A233-4555C804CB39}" srcId="{0AD94C4C-97CC-4139-93B3-0FD1421EF527}" destId="{5E4CBB99-788A-4A67-B829-E530B92DF2E6}" srcOrd="0" destOrd="0" parTransId="{54E8B749-26A9-44B6-9A63-3F6A556102CC}" sibTransId="{2732831A-4F13-4F3B-A4BA-C2A47C8BE48B}"/>
    <dgm:cxn modelId="{7DC9D8B1-41B3-4BDA-AB45-81B2B8958A00}" type="presOf" srcId="{CAB8F2ED-1C3E-4907-A9F8-ED5AAD3AE27B}" destId="{E3E02CE2-2D36-46EB-A4FF-CFBA243CFA24}" srcOrd="0" destOrd="1" presId="urn:microsoft.com/office/officeart/2005/8/layout/vList2"/>
    <dgm:cxn modelId="{94B7566F-CFA0-4E76-A8AD-7788A7D22CAD}" type="presParOf" srcId="{CA09805B-F43A-4E25-A1AB-E0E5FFC66EE3}" destId="{DAB11F81-7483-4E8C-9CDC-18B98C3B7D7F}" srcOrd="0" destOrd="0" presId="urn:microsoft.com/office/officeart/2005/8/layout/vList2"/>
    <dgm:cxn modelId="{52733FC4-1648-4B1B-BA3C-3EB8857B423E}" type="presParOf" srcId="{CA09805B-F43A-4E25-A1AB-E0E5FFC66EE3}" destId="{E3E02CE2-2D36-46EB-A4FF-CFBA243CFA2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733FDA-0B1B-4F0E-9D2A-9543DAE9DE51}">
      <dsp:nvSpPr>
        <dsp:cNvPr id="0" name=""/>
        <dsp:cNvSpPr/>
      </dsp:nvSpPr>
      <dsp:spPr>
        <a:xfrm>
          <a:off x="0" y="552"/>
          <a:ext cx="8229600" cy="4640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D9502D-ED71-4589-8C1A-5D01178BD2D8}">
      <dsp:nvSpPr>
        <dsp:cNvPr id="0" name=""/>
        <dsp:cNvSpPr/>
      </dsp:nvSpPr>
      <dsp:spPr>
        <a:xfrm>
          <a:off x="140386" y="104972"/>
          <a:ext cx="255248" cy="255248"/>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18A284-5F85-4F73-A4EB-CB2816EDF199}">
      <dsp:nvSpPr>
        <dsp:cNvPr id="0" name=""/>
        <dsp:cNvSpPr/>
      </dsp:nvSpPr>
      <dsp:spPr>
        <a:xfrm>
          <a:off x="536021" y="552"/>
          <a:ext cx="7693578" cy="46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116" tIns="49116" rIns="49116" bIns="49116" numCol="1" spcCol="1270" anchor="ctr" anchorCtr="0">
          <a:noAutofit/>
        </a:bodyPr>
        <a:lstStyle/>
        <a:p>
          <a:pPr marL="0" lvl="0" indent="0" algn="l" defTabSz="666750">
            <a:lnSpc>
              <a:spcPct val="100000"/>
            </a:lnSpc>
            <a:spcBef>
              <a:spcPct val="0"/>
            </a:spcBef>
            <a:spcAft>
              <a:spcPct val="35000"/>
            </a:spcAft>
            <a:buNone/>
          </a:pPr>
          <a:r>
            <a:rPr lang="en-US" sz="1500" kern="1200" dirty="0"/>
            <a:t>Required Minimum Distribution Age now 72 (was 70½) (April 1 of the year after reaching that age)</a:t>
          </a:r>
        </a:p>
      </dsp:txBody>
      <dsp:txXfrm>
        <a:off x="536021" y="552"/>
        <a:ext cx="7693578" cy="464088"/>
      </dsp:txXfrm>
    </dsp:sp>
    <dsp:sp modelId="{2D45BA91-8AA1-4184-A574-88C0B53672B1}">
      <dsp:nvSpPr>
        <dsp:cNvPr id="0" name=""/>
        <dsp:cNvSpPr/>
      </dsp:nvSpPr>
      <dsp:spPr>
        <a:xfrm>
          <a:off x="0" y="580662"/>
          <a:ext cx="8229600" cy="4640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07E40F-1677-4708-8C32-E0636AAF2660}">
      <dsp:nvSpPr>
        <dsp:cNvPr id="0" name=""/>
        <dsp:cNvSpPr/>
      </dsp:nvSpPr>
      <dsp:spPr>
        <a:xfrm>
          <a:off x="140386" y="685082"/>
          <a:ext cx="255248" cy="255248"/>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513EA66-D583-46F7-82BE-1141EC70F08B}">
      <dsp:nvSpPr>
        <dsp:cNvPr id="0" name=""/>
        <dsp:cNvSpPr/>
      </dsp:nvSpPr>
      <dsp:spPr>
        <a:xfrm>
          <a:off x="536021" y="580662"/>
          <a:ext cx="7693578" cy="46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116" tIns="49116" rIns="49116" bIns="49116" numCol="1" spcCol="1270" anchor="ctr" anchorCtr="0">
          <a:noAutofit/>
        </a:bodyPr>
        <a:lstStyle/>
        <a:p>
          <a:pPr marL="0" lvl="0" indent="0" algn="l" defTabSz="666750">
            <a:lnSpc>
              <a:spcPct val="100000"/>
            </a:lnSpc>
            <a:spcBef>
              <a:spcPct val="0"/>
            </a:spcBef>
            <a:spcAft>
              <a:spcPct val="35000"/>
            </a:spcAft>
            <a:buNone/>
          </a:pPr>
          <a:r>
            <a:rPr lang="en-US" sz="1500" kern="1200" dirty="0"/>
            <a:t>Stretch IRA (Rollover) – was life expectancy, now 10 years for DBs</a:t>
          </a:r>
        </a:p>
      </dsp:txBody>
      <dsp:txXfrm>
        <a:off x="536021" y="580662"/>
        <a:ext cx="7693578" cy="464088"/>
      </dsp:txXfrm>
    </dsp:sp>
    <dsp:sp modelId="{BA857955-09D6-4559-B298-59A410B49D72}">
      <dsp:nvSpPr>
        <dsp:cNvPr id="0" name=""/>
        <dsp:cNvSpPr/>
      </dsp:nvSpPr>
      <dsp:spPr>
        <a:xfrm>
          <a:off x="0" y="1160772"/>
          <a:ext cx="8229600" cy="4640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6DB459-0D8A-4999-977E-F4E3A8548A31}">
      <dsp:nvSpPr>
        <dsp:cNvPr id="0" name=""/>
        <dsp:cNvSpPr/>
      </dsp:nvSpPr>
      <dsp:spPr>
        <a:xfrm>
          <a:off x="140386" y="1265192"/>
          <a:ext cx="255248" cy="255248"/>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23AED0-8A29-476D-AA3C-33D10B61811D}">
      <dsp:nvSpPr>
        <dsp:cNvPr id="0" name=""/>
        <dsp:cNvSpPr/>
      </dsp:nvSpPr>
      <dsp:spPr>
        <a:xfrm>
          <a:off x="536021" y="1160772"/>
          <a:ext cx="7693578" cy="46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116" tIns="49116" rIns="49116" bIns="49116" numCol="1" spcCol="1270" anchor="ctr" anchorCtr="0">
          <a:noAutofit/>
        </a:bodyPr>
        <a:lstStyle/>
        <a:p>
          <a:pPr marL="0" lvl="0" indent="0" algn="l" defTabSz="666750">
            <a:lnSpc>
              <a:spcPct val="100000"/>
            </a:lnSpc>
            <a:spcBef>
              <a:spcPct val="0"/>
            </a:spcBef>
            <a:spcAft>
              <a:spcPct val="35000"/>
            </a:spcAft>
            <a:buNone/>
          </a:pPr>
          <a:r>
            <a:rPr lang="en-US" sz="1500" kern="1200" dirty="0"/>
            <a:t>Qualified Charitable Distribution (QCD)</a:t>
          </a:r>
        </a:p>
      </dsp:txBody>
      <dsp:txXfrm>
        <a:off x="536021" y="1160772"/>
        <a:ext cx="7693578" cy="464088"/>
      </dsp:txXfrm>
    </dsp:sp>
    <dsp:sp modelId="{271842BB-8714-414A-A3BE-1853562FCC9C}">
      <dsp:nvSpPr>
        <dsp:cNvPr id="0" name=""/>
        <dsp:cNvSpPr/>
      </dsp:nvSpPr>
      <dsp:spPr>
        <a:xfrm>
          <a:off x="0" y="1740882"/>
          <a:ext cx="8229600" cy="4640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53B9C9-ACA6-441A-A8A4-E540751D74E2}">
      <dsp:nvSpPr>
        <dsp:cNvPr id="0" name=""/>
        <dsp:cNvSpPr/>
      </dsp:nvSpPr>
      <dsp:spPr>
        <a:xfrm>
          <a:off x="140386" y="1845302"/>
          <a:ext cx="255248" cy="255248"/>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05E1CE7-A01D-4AFD-BF1F-E967B5332551}">
      <dsp:nvSpPr>
        <dsp:cNvPr id="0" name=""/>
        <dsp:cNvSpPr/>
      </dsp:nvSpPr>
      <dsp:spPr>
        <a:xfrm>
          <a:off x="536021" y="1740882"/>
          <a:ext cx="7693578" cy="46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116" tIns="49116" rIns="49116" bIns="49116" numCol="1" spcCol="1270" anchor="ctr" anchorCtr="0">
          <a:noAutofit/>
        </a:bodyPr>
        <a:lstStyle/>
        <a:p>
          <a:pPr marL="0" lvl="0" indent="0" algn="l" defTabSz="666750">
            <a:lnSpc>
              <a:spcPct val="100000"/>
            </a:lnSpc>
            <a:spcBef>
              <a:spcPct val="0"/>
            </a:spcBef>
            <a:spcAft>
              <a:spcPct val="35000"/>
            </a:spcAft>
            <a:buNone/>
          </a:pPr>
          <a:r>
            <a:rPr lang="en-US" sz="1500" kern="1200" dirty="0"/>
            <a:t>Using IRAs with Split Interest Trusts (CRTs, </a:t>
          </a:r>
          <a:r>
            <a:rPr lang="en-US" sz="1500" kern="1200" dirty="0" err="1"/>
            <a:t>CLTs</a:t>
          </a:r>
          <a:r>
            <a:rPr lang="en-US" sz="1500" kern="1200" dirty="0"/>
            <a:t>)</a:t>
          </a:r>
        </a:p>
      </dsp:txBody>
      <dsp:txXfrm>
        <a:off x="536021" y="1740882"/>
        <a:ext cx="7693578" cy="464088"/>
      </dsp:txXfrm>
    </dsp:sp>
    <dsp:sp modelId="{5B603CF0-98A1-441D-ACCB-CCEAB2F2461B}">
      <dsp:nvSpPr>
        <dsp:cNvPr id="0" name=""/>
        <dsp:cNvSpPr/>
      </dsp:nvSpPr>
      <dsp:spPr>
        <a:xfrm>
          <a:off x="0" y="2320992"/>
          <a:ext cx="8229600" cy="4640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E393F6-BF0F-4F8D-98CF-A009F9821103}">
      <dsp:nvSpPr>
        <dsp:cNvPr id="0" name=""/>
        <dsp:cNvSpPr/>
      </dsp:nvSpPr>
      <dsp:spPr>
        <a:xfrm>
          <a:off x="140386" y="2425412"/>
          <a:ext cx="255248" cy="255248"/>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B7DB004-C179-4B97-93AA-D240A6C42A1D}">
      <dsp:nvSpPr>
        <dsp:cNvPr id="0" name=""/>
        <dsp:cNvSpPr/>
      </dsp:nvSpPr>
      <dsp:spPr>
        <a:xfrm>
          <a:off x="536021" y="2320992"/>
          <a:ext cx="7693578" cy="46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116" tIns="49116" rIns="49116" bIns="49116" numCol="1" spcCol="1270" anchor="ctr" anchorCtr="0">
          <a:noAutofit/>
        </a:bodyPr>
        <a:lstStyle/>
        <a:p>
          <a:pPr marL="0" lvl="0" indent="0" algn="l" defTabSz="666750">
            <a:lnSpc>
              <a:spcPct val="100000"/>
            </a:lnSpc>
            <a:spcBef>
              <a:spcPct val="0"/>
            </a:spcBef>
            <a:spcAft>
              <a:spcPct val="35000"/>
            </a:spcAft>
            <a:buNone/>
          </a:pPr>
          <a:r>
            <a:rPr lang="en-US" sz="1500" kern="1200" dirty="0"/>
            <a:t>IRA Beneficiary Designations</a:t>
          </a:r>
        </a:p>
      </dsp:txBody>
      <dsp:txXfrm>
        <a:off x="536021" y="2320992"/>
        <a:ext cx="7693578" cy="464088"/>
      </dsp:txXfrm>
    </dsp:sp>
    <dsp:sp modelId="{DE6564DA-30C5-42C1-BBD3-74DF0F48F3FF}">
      <dsp:nvSpPr>
        <dsp:cNvPr id="0" name=""/>
        <dsp:cNvSpPr/>
      </dsp:nvSpPr>
      <dsp:spPr>
        <a:xfrm>
          <a:off x="0" y="2901102"/>
          <a:ext cx="8229600" cy="4640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0F2D0D-4A48-4D54-ABDB-A449AE52AB7F}">
      <dsp:nvSpPr>
        <dsp:cNvPr id="0" name=""/>
        <dsp:cNvSpPr/>
      </dsp:nvSpPr>
      <dsp:spPr>
        <a:xfrm>
          <a:off x="140386" y="3005522"/>
          <a:ext cx="255248" cy="255248"/>
        </a:xfrm>
        <a:prstGeom prst="rect">
          <a:avLst/>
        </a:prstGeom>
        <a:blipFill>
          <a:blip xmlns:r="http://schemas.openxmlformats.org/officeDocument/2006/relationships"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59BBCD-01A8-4447-8646-3A6BD283B914}">
      <dsp:nvSpPr>
        <dsp:cNvPr id="0" name=""/>
        <dsp:cNvSpPr/>
      </dsp:nvSpPr>
      <dsp:spPr>
        <a:xfrm>
          <a:off x="536021" y="2901102"/>
          <a:ext cx="7693578" cy="46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116" tIns="49116" rIns="49116" bIns="49116" numCol="1" spcCol="1270" anchor="ctr" anchorCtr="0">
          <a:noAutofit/>
        </a:bodyPr>
        <a:lstStyle/>
        <a:p>
          <a:pPr marL="0" lvl="0" indent="0" algn="l" defTabSz="666750">
            <a:lnSpc>
              <a:spcPct val="100000"/>
            </a:lnSpc>
            <a:spcBef>
              <a:spcPct val="0"/>
            </a:spcBef>
            <a:spcAft>
              <a:spcPct val="35000"/>
            </a:spcAft>
            <a:buNone/>
          </a:pPr>
          <a:r>
            <a:rPr lang="en-US" sz="1500" kern="1200" dirty="0"/>
            <a:t>Ways to Help Donors</a:t>
          </a:r>
        </a:p>
      </dsp:txBody>
      <dsp:txXfrm>
        <a:off x="536021" y="2901102"/>
        <a:ext cx="7693578" cy="464088"/>
      </dsp:txXfrm>
    </dsp:sp>
    <dsp:sp modelId="{8BB1EB41-6522-4D83-BE51-19305C463FEF}">
      <dsp:nvSpPr>
        <dsp:cNvPr id="0" name=""/>
        <dsp:cNvSpPr/>
      </dsp:nvSpPr>
      <dsp:spPr>
        <a:xfrm>
          <a:off x="0" y="3481212"/>
          <a:ext cx="8229600" cy="4640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B79353-A264-45F1-900F-C4BD5686BE38}">
      <dsp:nvSpPr>
        <dsp:cNvPr id="0" name=""/>
        <dsp:cNvSpPr/>
      </dsp:nvSpPr>
      <dsp:spPr>
        <a:xfrm>
          <a:off x="140386" y="3585632"/>
          <a:ext cx="255248" cy="255248"/>
        </a:xfrm>
        <a:prstGeom prst="rect">
          <a:avLst/>
        </a:prstGeom>
        <a:blipFill>
          <a:blip xmlns:r="http://schemas.openxmlformats.org/officeDocument/2006/relationships"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A941942-C69F-42FC-8160-17ABBEE72DBF}">
      <dsp:nvSpPr>
        <dsp:cNvPr id="0" name=""/>
        <dsp:cNvSpPr/>
      </dsp:nvSpPr>
      <dsp:spPr>
        <a:xfrm>
          <a:off x="536021" y="3481212"/>
          <a:ext cx="7693578" cy="46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116" tIns="49116" rIns="49116" bIns="49116" numCol="1" spcCol="1270" anchor="ctr" anchorCtr="0">
          <a:noAutofit/>
        </a:bodyPr>
        <a:lstStyle/>
        <a:p>
          <a:pPr marL="0" lvl="0" indent="0" algn="l" defTabSz="666750">
            <a:lnSpc>
              <a:spcPct val="100000"/>
            </a:lnSpc>
            <a:spcBef>
              <a:spcPct val="0"/>
            </a:spcBef>
            <a:spcAft>
              <a:spcPct val="35000"/>
            </a:spcAft>
            <a:buNone/>
          </a:pPr>
          <a:r>
            <a:rPr lang="en-US" sz="1500" kern="1200" dirty="0"/>
            <a:t>Giving Options</a:t>
          </a:r>
        </a:p>
      </dsp:txBody>
      <dsp:txXfrm>
        <a:off x="536021" y="3481212"/>
        <a:ext cx="7693578" cy="464088"/>
      </dsp:txXfrm>
    </dsp:sp>
    <dsp:sp modelId="{AB6F5F39-CEB2-4796-8366-E90981098D8E}">
      <dsp:nvSpPr>
        <dsp:cNvPr id="0" name=""/>
        <dsp:cNvSpPr/>
      </dsp:nvSpPr>
      <dsp:spPr>
        <a:xfrm>
          <a:off x="0" y="4061322"/>
          <a:ext cx="8229600" cy="46408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166D97-9C2B-492A-8780-8EEFC367DAC2}">
      <dsp:nvSpPr>
        <dsp:cNvPr id="0" name=""/>
        <dsp:cNvSpPr/>
      </dsp:nvSpPr>
      <dsp:spPr>
        <a:xfrm>
          <a:off x="140386" y="4165742"/>
          <a:ext cx="255248" cy="255248"/>
        </a:xfrm>
        <a:prstGeom prst="rect">
          <a:avLst/>
        </a:prstGeom>
        <a:blipFill>
          <a:blip xmlns:r="http://schemas.openxmlformats.org/officeDocument/2006/relationships"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B4A492-F9CE-4342-A5ED-02E76A323F86}">
      <dsp:nvSpPr>
        <dsp:cNvPr id="0" name=""/>
        <dsp:cNvSpPr/>
      </dsp:nvSpPr>
      <dsp:spPr>
        <a:xfrm>
          <a:off x="536021" y="4061322"/>
          <a:ext cx="7693578" cy="46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116" tIns="49116" rIns="49116" bIns="49116" numCol="1" spcCol="1270" anchor="ctr" anchorCtr="0">
          <a:noAutofit/>
        </a:bodyPr>
        <a:lstStyle/>
        <a:p>
          <a:pPr marL="0" lvl="0" indent="0" algn="l" defTabSz="666750">
            <a:lnSpc>
              <a:spcPct val="100000"/>
            </a:lnSpc>
            <a:spcBef>
              <a:spcPct val="0"/>
            </a:spcBef>
            <a:spcAft>
              <a:spcPct val="35000"/>
            </a:spcAft>
            <a:buNone/>
          </a:pPr>
          <a:r>
            <a:rPr lang="en-US" sz="1500" kern="1200" dirty="0"/>
            <a:t>Continuing Credit Codes (given throughout presentation)</a:t>
          </a:r>
        </a:p>
      </dsp:txBody>
      <dsp:txXfrm>
        <a:off x="536021" y="4061322"/>
        <a:ext cx="7693578" cy="4640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9118E-EC19-47FA-A8A5-EC6A3ABE7F1D}">
      <dsp:nvSpPr>
        <dsp:cNvPr id="0" name=""/>
        <dsp:cNvSpPr/>
      </dsp:nvSpPr>
      <dsp:spPr>
        <a:xfrm>
          <a:off x="0" y="195951"/>
          <a:ext cx="8229600" cy="11138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Pre 2020 – could do stretch rollover and use life expectancy of beneficiary for RMD</a:t>
          </a:r>
        </a:p>
      </dsp:txBody>
      <dsp:txXfrm>
        <a:off x="54373" y="250324"/>
        <a:ext cx="8120854" cy="1005094"/>
      </dsp:txXfrm>
    </dsp:sp>
    <dsp:sp modelId="{661B3040-3A3C-4266-BF55-940CDFB89051}">
      <dsp:nvSpPr>
        <dsp:cNvPr id="0" name=""/>
        <dsp:cNvSpPr/>
      </dsp:nvSpPr>
      <dsp:spPr>
        <a:xfrm>
          <a:off x="0" y="1390431"/>
          <a:ext cx="8229600" cy="11138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SECURE Act – Stretch rollover limited to 10 years, unless the beneficiary is an EBD</a:t>
          </a:r>
        </a:p>
      </dsp:txBody>
      <dsp:txXfrm>
        <a:off x="54373" y="1444804"/>
        <a:ext cx="8120854" cy="1005094"/>
      </dsp:txXfrm>
    </dsp:sp>
    <dsp:sp modelId="{5B12868B-EC19-4A4E-92C0-F994B337B357}">
      <dsp:nvSpPr>
        <dsp:cNvPr id="0" name=""/>
        <dsp:cNvSpPr/>
      </dsp:nvSpPr>
      <dsp:spPr>
        <a:xfrm>
          <a:off x="0" y="2504271"/>
          <a:ext cx="8229600" cy="1825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a:t>10 year payout period</a:t>
          </a:r>
        </a:p>
        <a:p>
          <a:pPr marL="228600" lvl="1" indent="-228600" algn="l" defTabSz="977900">
            <a:lnSpc>
              <a:spcPct val="90000"/>
            </a:lnSpc>
            <a:spcBef>
              <a:spcPct val="0"/>
            </a:spcBef>
            <a:spcAft>
              <a:spcPct val="20000"/>
            </a:spcAft>
            <a:buChar char="•"/>
          </a:pPr>
          <a:r>
            <a:rPr lang="en-US" sz="2200" u="sng" kern="1200" dirty="0"/>
            <a:t>See-Through Trust </a:t>
          </a:r>
          <a:r>
            <a:rPr lang="en-US" sz="2200" kern="1200" dirty="0"/>
            <a:t>– still applicable – gives you control.</a:t>
          </a:r>
        </a:p>
        <a:p>
          <a:pPr marL="228600" lvl="1" indent="-228600" algn="l" defTabSz="977900">
            <a:lnSpc>
              <a:spcPct val="90000"/>
            </a:lnSpc>
            <a:spcBef>
              <a:spcPct val="0"/>
            </a:spcBef>
            <a:spcAft>
              <a:spcPct val="20000"/>
            </a:spcAft>
            <a:buChar char="•"/>
          </a:pPr>
          <a:r>
            <a:rPr lang="en-US" sz="2200" kern="1200" dirty="0"/>
            <a:t>See-through trust or beneficiary outright – either way still get 10 year payout. </a:t>
          </a:r>
        </a:p>
        <a:p>
          <a:pPr marL="228600" lvl="1" indent="-228600" algn="l" defTabSz="977900">
            <a:lnSpc>
              <a:spcPct val="90000"/>
            </a:lnSpc>
            <a:spcBef>
              <a:spcPct val="0"/>
            </a:spcBef>
            <a:spcAft>
              <a:spcPct val="20000"/>
            </a:spcAft>
            <a:buChar char="•"/>
          </a:pPr>
          <a:r>
            <a:rPr lang="en-US" sz="2200" kern="1200" dirty="0"/>
            <a:t>Not all trusts created equal – </a:t>
          </a:r>
          <a:r>
            <a:rPr lang="en-US" sz="2200" b="1" i="1" u="sng" kern="1200" dirty="0"/>
            <a:t>must</a:t>
          </a:r>
          <a:r>
            <a:rPr lang="en-US" sz="2200" kern="1200" dirty="0"/>
            <a:t> have the see-through language </a:t>
          </a:r>
        </a:p>
      </dsp:txBody>
      <dsp:txXfrm>
        <a:off x="0" y="2504271"/>
        <a:ext cx="8229600" cy="18257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E45BC5-8BCA-4EC4-A00E-87EFC5E934F1}">
      <dsp:nvSpPr>
        <dsp:cNvPr id="0" name=""/>
        <dsp:cNvSpPr/>
      </dsp:nvSpPr>
      <dsp:spPr>
        <a:xfrm>
          <a:off x="0" y="83689"/>
          <a:ext cx="5115491" cy="15397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Overall, a charity is a good beneficiary for retirement benefits  </a:t>
          </a:r>
        </a:p>
      </dsp:txBody>
      <dsp:txXfrm>
        <a:off x="75163" y="158852"/>
        <a:ext cx="4965165" cy="1389393"/>
      </dsp:txXfrm>
    </dsp:sp>
    <dsp:sp modelId="{CB770AA0-9CC4-4E62-9D8E-1A1C3906A18F}">
      <dsp:nvSpPr>
        <dsp:cNvPr id="0" name=""/>
        <dsp:cNvSpPr/>
      </dsp:nvSpPr>
      <dsp:spPr>
        <a:xfrm>
          <a:off x="0" y="1704049"/>
          <a:ext cx="5115491" cy="1539719"/>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Charity is tax-exempt and retirement money is not</a:t>
          </a:r>
        </a:p>
      </dsp:txBody>
      <dsp:txXfrm>
        <a:off x="75163" y="1779212"/>
        <a:ext cx="4965165" cy="1389393"/>
      </dsp:txXfrm>
    </dsp:sp>
    <dsp:sp modelId="{839F9828-C1DB-469C-BB9D-C9909BB588C0}">
      <dsp:nvSpPr>
        <dsp:cNvPr id="0" name=""/>
        <dsp:cNvSpPr/>
      </dsp:nvSpPr>
      <dsp:spPr>
        <a:xfrm>
          <a:off x="0" y="3324409"/>
          <a:ext cx="5115491" cy="153971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Able to give more for less - big bang income tax planning </a:t>
          </a:r>
        </a:p>
      </dsp:txBody>
      <dsp:txXfrm>
        <a:off x="75163" y="3399572"/>
        <a:ext cx="4965165" cy="13893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DEFE4-3734-4D3D-AE80-0A2DE4D7C4D2}">
      <dsp:nvSpPr>
        <dsp:cNvPr id="0" name=""/>
        <dsp:cNvSpPr/>
      </dsp:nvSpPr>
      <dsp:spPr>
        <a:xfrm>
          <a:off x="0" y="311691"/>
          <a:ext cx="8229600" cy="10740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MORE BENEFITS:  donor gets estate tax donation deduction for value of CRT established when Donor dies</a:t>
          </a:r>
        </a:p>
      </dsp:txBody>
      <dsp:txXfrm>
        <a:off x="52431" y="364122"/>
        <a:ext cx="8124738" cy="969198"/>
      </dsp:txXfrm>
    </dsp:sp>
    <dsp:sp modelId="{A5B91223-BCAF-4343-B9D2-CA937079FC68}">
      <dsp:nvSpPr>
        <dsp:cNvPr id="0" name=""/>
        <dsp:cNvSpPr/>
      </dsp:nvSpPr>
      <dsp:spPr>
        <a:xfrm>
          <a:off x="0" y="1463511"/>
          <a:ext cx="8229600" cy="10740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Donor cannot outlive payout:</a:t>
          </a:r>
        </a:p>
      </dsp:txBody>
      <dsp:txXfrm>
        <a:off x="52431" y="1515942"/>
        <a:ext cx="8124738" cy="969198"/>
      </dsp:txXfrm>
    </dsp:sp>
    <dsp:sp modelId="{11FB0DDC-F7B5-483B-857A-6DDA16ED0F5B}">
      <dsp:nvSpPr>
        <dsp:cNvPr id="0" name=""/>
        <dsp:cNvSpPr/>
      </dsp:nvSpPr>
      <dsp:spPr>
        <a:xfrm>
          <a:off x="0" y="2537571"/>
          <a:ext cx="8229600" cy="1676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A CRT does not work for a 10 year old beneficiary</a:t>
          </a:r>
        </a:p>
        <a:p>
          <a:pPr marL="228600" lvl="1" indent="-228600" algn="l" defTabSz="933450">
            <a:lnSpc>
              <a:spcPct val="90000"/>
            </a:lnSpc>
            <a:spcBef>
              <a:spcPct val="0"/>
            </a:spcBef>
            <a:spcAft>
              <a:spcPct val="20000"/>
            </a:spcAft>
            <a:buChar char="•"/>
          </a:pPr>
          <a:r>
            <a:rPr lang="en-US" sz="2100" kern="1200" dirty="0"/>
            <a:t>Why?  The value of the charitable remainder interest would be less than the required 10% </a:t>
          </a:r>
        </a:p>
        <a:p>
          <a:pPr marL="228600" lvl="1" indent="-228600" algn="l" defTabSz="933450">
            <a:lnSpc>
              <a:spcPct val="90000"/>
            </a:lnSpc>
            <a:spcBef>
              <a:spcPct val="0"/>
            </a:spcBef>
            <a:spcAft>
              <a:spcPct val="20000"/>
            </a:spcAft>
            <a:buChar char="•"/>
          </a:pPr>
          <a:r>
            <a:rPr lang="en-US" sz="2100" kern="1200" dirty="0"/>
            <a:t>SOLUTION.  For young beneficiaries, use the fixed payout of 20 years instead of using life expectancy tables</a:t>
          </a:r>
        </a:p>
      </dsp:txBody>
      <dsp:txXfrm>
        <a:off x="0" y="2537571"/>
        <a:ext cx="8229600" cy="16766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7F854F-61AA-4B7C-9DAD-B35D6546CE70}">
      <dsp:nvSpPr>
        <dsp:cNvPr id="0" name=""/>
        <dsp:cNvSpPr/>
      </dsp:nvSpPr>
      <dsp:spPr>
        <a:xfrm rot="5400000">
          <a:off x="3785742" y="-370490"/>
          <a:ext cx="3620770" cy="526694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Distribution can only be from IRA (or inherited IRA) – not from another pension vehicle</a:t>
          </a:r>
        </a:p>
        <a:p>
          <a:pPr marL="285750" lvl="1" indent="-285750" algn="l" defTabSz="1244600">
            <a:lnSpc>
              <a:spcPct val="90000"/>
            </a:lnSpc>
            <a:spcBef>
              <a:spcPct val="0"/>
            </a:spcBef>
            <a:spcAft>
              <a:spcPct val="15000"/>
            </a:spcAft>
            <a:buChar char="•"/>
          </a:pPr>
          <a:r>
            <a:rPr lang="en-US" sz="2800" kern="1200" dirty="0"/>
            <a:t>Minimum age remains 70 ½</a:t>
          </a:r>
        </a:p>
        <a:p>
          <a:pPr marL="285750" lvl="1" indent="-285750" algn="l" defTabSz="1244600">
            <a:lnSpc>
              <a:spcPct val="90000"/>
            </a:lnSpc>
            <a:spcBef>
              <a:spcPct val="0"/>
            </a:spcBef>
            <a:spcAft>
              <a:spcPct val="15000"/>
            </a:spcAft>
            <a:buChar char="•"/>
          </a:pPr>
          <a:r>
            <a:rPr lang="en-US" sz="2800" u="sng" kern="1200" dirty="0" err="1"/>
            <a:t>Clawback</a:t>
          </a:r>
          <a:r>
            <a:rPr lang="en-US" sz="2800" kern="1200" dirty="0"/>
            <a:t> (if Donor worked and made an income tax deductible contribution after age 70½)</a:t>
          </a:r>
        </a:p>
      </dsp:txBody>
      <dsp:txXfrm rot="-5400000">
        <a:off x="2962656" y="629347"/>
        <a:ext cx="5090193" cy="3267268"/>
      </dsp:txXfrm>
    </dsp:sp>
    <dsp:sp modelId="{6D034427-C0AA-4F0B-8D77-C351C4318D15}">
      <dsp:nvSpPr>
        <dsp:cNvPr id="0" name=""/>
        <dsp:cNvSpPr/>
      </dsp:nvSpPr>
      <dsp:spPr>
        <a:xfrm>
          <a:off x="0" y="0"/>
          <a:ext cx="2962656" cy="45259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dirty="0"/>
            <a:t>Requirements for IRA Charitable Distribution:</a:t>
          </a:r>
        </a:p>
      </dsp:txBody>
      <dsp:txXfrm>
        <a:off x="144625" y="144625"/>
        <a:ext cx="2673406" cy="42367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5B4086-33BA-4569-B23C-A2D2AFF6EFC3}">
      <dsp:nvSpPr>
        <dsp:cNvPr id="0" name=""/>
        <dsp:cNvSpPr/>
      </dsp:nvSpPr>
      <dsp:spPr>
        <a:xfrm>
          <a:off x="40" y="312320"/>
          <a:ext cx="3845569" cy="94615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kern="1200" dirty="0"/>
            <a:t>What kind of charity can you give to through QCD? </a:t>
          </a:r>
        </a:p>
      </dsp:txBody>
      <dsp:txXfrm>
        <a:off x="40" y="312320"/>
        <a:ext cx="3845569" cy="946156"/>
      </dsp:txXfrm>
    </dsp:sp>
    <dsp:sp modelId="{EA470017-A4F3-485D-8DBE-08465511DED8}">
      <dsp:nvSpPr>
        <dsp:cNvPr id="0" name=""/>
        <dsp:cNvSpPr/>
      </dsp:nvSpPr>
      <dsp:spPr>
        <a:xfrm>
          <a:off x="40" y="1258477"/>
          <a:ext cx="3845569" cy="295516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Public charity</a:t>
          </a:r>
        </a:p>
        <a:p>
          <a:pPr marL="228600" lvl="1" indent="-228600" algn="l" defTabSz="1155700">
            <a:lnSpc>
              <a:spcPct val="90000"/>
            </a:lnSpc>
            <a:spcBef>
              <a:spcPct val="0"/>
            </a:spcBef>
            <a:spcAft>
              <a:spcPct val="15000"/>
            </a:spcAft>
            <a:buChar char="•"/>
          </a:pPr>
          <a:r>
            <a:rPr lang="en-US" sz="2600" kern="1200" dirty="0"/>
            <a:t>CANNOT make a </a:t>
          </a:r>
          <a:r>
            <a:rPr lang="en-US" sz="2600" kern="1200" dirty="0" err="1"/>
            <a:t>QCD</a:t>
          </a:r>
          <a:r>
            <a:rPr lang="en-US" sz="2600" kern="1200" dirty="0"/>
            <a:t> to a Donor Advised Fund (“DAF”)</a:t>
          </a:r>
        </a:p>
      </dsp:txBody>
      <dsp:txXfrm>
        <a:off x="40" y="1258477"/>
        <a:ext cx="3845569" cy="2955164"/>
      </dsp:txXfrm>
    </dsp:sp>
    <dsp:sp modelId="{E82DC3BB-1BB1-4A0A-93CD-163960D35C81}">
      <dsp:nvSpPr>
        <dsp:cNvPr id="0" name=""/>
        <dsp:cNvSpPr/>
      </dsp:nvSpPr>
      <dsp:spPr>
        <a:xfrm>
          <a:off x="4383989" y="312320"/>
          <a:ext cx="3845569" cy="94615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kern="1200" dirty="0"/>
            <a:t>Amount of QCD</a:t>
          </a:r>
        </a:p>
      </dsp:txBody>
      <dsp:txXfrm>
        <a:off x="4383989" y="312320"/>
        <a:ext cx="3845569" cy="946156"/>
      </dsp:txXfrm>
    </dsp:sp>
    <dsp:sp modelId="{0DC71F57-4920-4891-8480-13F991E5BCF3}">
      <dsp:nvSpPr>
        <dsp:cNvPr id="0" name=""/>
        <dsp:cNvSpPr/>
      </dsp:nvSpPr>
      <dsp:spPr>
        <a:xfrm>
          <a:off x="4383989" y="1258477"/>
          <a:ext cx="3845569" cy="295516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a:t>Up to $100,000 per year (regardless of RMD)</a:t>
          </a:r>
        </a:p>
        <a:p>
          <a:pPr marL="228600" lvl="1" indent="-228600" algn="l" defTabSz="1155700">
            <a:lnSpc>
              <a:spcPct val="90000"/>
            </a:lnSpc>
            <a:spcBef>
              <a:spcPct val="0"/>
            </a:spcBef>
            <a:spcAft>
              <a:spcPct val="15000"/>
            </a:spcAft>
            <a:buChar char="•"/>
          </a:pPr>
          <a:r>
            <a:rPr lang="en-US" sz="2600" kern="1200" dirty="0"/>
            <a:t>Reporting purposes – IRA provider does not have to tell IRS this distribution went to charity </a:t>
          </a:r>
        </a:p>
      </dsp:txBody>
      <dsp:txXfrm>
        <a:off x="4383989" y="1258477"/>
        <a:ext cx="3845569" cy="295516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11F81-7483-4E8C-9CDC-18B98C3B7D7F}">
      <dsp:nvSpPr>
        <dsp:cNvPr id="0" name=""/>
        <dsp:cNvSpPr/>
      </dsp:nvSpPr>
      <dsp:spPr>
        <a:xfrm>
          <a:off x="0" y="168681"/>
          <a:ext cx="8229600" cy="959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Giving</a:t>
          </a:r>
        </a:p>
      </dsp:txBody>
      <dsp:txXfrm>
        <a:off x="46834" y="215515"/>
        <a:ext cx="8135932" cy="865732"/>
      </dsp:txXfrm>
    </dsp:sp>
    <dsp:sp modelId="{E3E02CE2-2D36-46EB-A4FF-CFBA243CFA24}">
      <dsp:nvSpPr>
        <dsp:cNvPr id="0" name=""/>
        <dsp:cNvSpPr/>
      </dsp:nvSpPr>
      <dsp:spPr>
        <a:xfrm>
          <a:off x="0" y="1128081"/>
          <a:ext cx="8229600" cy="3229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dirty="0"/>
            <a:t>Donors can get tax savings from charitable gifts when they are not able to itemize deductions. </a:t>
          </a:r>
        </a:p>
        <a:p>
          <a:pPr marL="285750" lvl="1" indent="-285750" algn="l" defTabSz="1377950">
            <a:lnSpc>
              <a:spcPct val="90000"/>
            </a:lnSpc>
            <a:spcBef>
              <a:spcPct val="0"/>
            </a:spcBef>
            <a:spcAft>
              <a:spcPct val="20000"/>
            </a:spcAft>
            <a:buChar char="•"/>
          </a:pPr>
          <a:r>
            <a:rPr lang="en-US" sz="3100" kern="1200" dirty="0"/>
            <a:t>IRA Charitable Rollover – donor does not have a charitable deduction, but does not include the amount of the IRA distribution in income – so same result as a charitable deduction.</a:t>
          </a:r>
        </a:p>
      </dsp:txBody>
      <dsp:txXfrm>
        <a:off x="0" y="1128081"/>
        <a:ext cx="8229600" cy="322919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6B2FF-0743-4D04-B712-C7EFEB93E5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19923F-3F0C-4BEB-B967-EC446F0AD2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540AE7-E6F3-4FA6-BA23-923421E41C2B}"/>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5" name="Footer Placeholder 4">
            <a:extLst>
              <a:ext uri="{FF2B5EF4-FFF2-40B4-BE49-F238E27FC236}">
                <a16:creationId xmlns:a16="http://schemas.microsoft.com/office/drawing/2014/main" id="{3C936139-3976-460A-AA83-9F3C34509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A478B4-4494-40B1-97EA-E95269C13779}"/>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1363359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2A542-5F7F-4346-A3BD-3488F57255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7915F5-0378-4266-A3CE-D239598DF4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5D0091-48DD-4465-A890-AD36E06BD025}"/>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5" name="Footer Placeholder 4">
            <a:extLst>
              <a:ext uri="{FF2B5EF4-FFF2-40B4-BE49-F238E27FC236}">
                <a16:creationId xmlns:a16="http://schemas.microsoft.com/office/drawing/2014/main" id="{21132799-B013-46A8-BFFB-01B2D882CE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D34B47-07D9-4D2F-863B-B15CFFE6B3B4}"/>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3164732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9B65CA-E271-4C12-A0B2-1D595EC555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6E4C33-37AA-4571-B602-6FDF536776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CFA354-E7B3-4344-B8DF-33C51AE0055D}"/>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5" name="Footer Placeholder 4">
            <a:extLst>
              <a:ext uri="{FF2B5EF4-FFF2-40B4-BE49-F238E27FC236}">
                <a16:creationId xmlns:a16="http://schemas.microsoft.com/office/drawing/2014/main" id="{26F17C48-C448-456A-9845-5C3CDF28C1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F674C8-2B1A-4BEA-8064-CAEC80ABDD73}"/>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2503346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98F58-649A-4154-BD69-97EF8EF685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123E07-C72A-4749-A679-0A7B9956B1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06EA2B-5E9D-4897-BB2B-A7AC8036D9E9}"/>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5" name="Footer Placeholder 4">
            <a:extLst>
              <a:ext uri="{FF2B5EF4-FFF2-40B4-BE49-F238E27FC236}">
                <a16:creationId xmlns:a16="http://schemas.microsoft.com/office/drawing/2014/main" id="{E9F00DDC-BDBA-4802-83BD-6A5D9907C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B15011-BC01-4524-92B2-DAAD71872BBA}"/>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1652901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8ECDB-AEFB-4F28-AEBA-55658DD96B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C4D0E6-69D3-4589-AB51-00D88CCA75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8EC95A-6094-402A-8517-50390D2F497E}"/>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5" name="Footer Placeholder 4">
            <a:extLst>
              <a:ext uri="{FF2B5EF4-FFF2-40B4-BE49-F238E27FC236}">
                <a16:creationId xmlns:a16="http://schemas.microsoft.com/office/drawing/2014/main" id="{D074E915-D0B8-4CEC-876C-08E6F2ABCC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B477C3-3A24-4DB4-9944-322D87C16ED8}"/>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2378092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2E38-D048-4B1F-B7F3-8ED0CEB533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6B2B84-1A10-4476-BD28-952449806E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1DB7B4-6BEE-4EFF-A90F-46341E57BF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2B3C9B-A0E6-4E05-8495-D7228BEE980A}"/>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6" name="Footer Placeholder 5">
            <a:extLst>
              <a:ext uri="{FF2B5EF4-FFF2-40B4-BE49-F238E27FC236}">
                <a16:creationId xmlns:a16="http://schemas.microsoft.com/office/drawing/2014/main" id="{D59B65C6-4D68-459B-A83B-258934A09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AB09F4-82E4-4E6E-B55A-2B590B7C4126}"/>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4202484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49906-0AE8-4D1E-92E7-2395B8BE48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9B99EE-C9A7-43C1-9FB2-297A83436D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D822A6-2414-4FB8-9154-F61C0F490B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AED85A-8944-44F3-9D23-0FC6058B49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ABF4C1-1079-4F55-84CD-5BB6A93362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705CCA-9BD9-48CB-A511-BA067187D1D4}"/>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8" name="Footer Placeholder 7">
            <a:extLst>
              <a:ext uri="{FF2B5EF4-FFF2-40B4-BE49-F238E27FC236}">
                <a16:creationId xmlns:a16="http://schemas.microsoft.com/office/drawing/2014/main" id="{E7B769FF-63C9-4FDB-BFC8-21F7AD93AC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BE7C76-2F96-4782-A688-4A6C14737B1A}"/>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641867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B82AC-D82F-4757-9B1D-0BBF256F83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39B28E-D9B7-4C6F-94DD-51CD3EF9608C}"/>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4" name="Footer Placeholder 3">
            <a:extLst>
              <a:ext uri="{FF2B5EF4-FFF2-40B4-BE49-F238E27FC236}">
                <a16:creationId xmlns:a16="http://schemas.microsoft.com/office/drawing/2014/main" id="{3BB930DF-6F81-428A-AFC9-88EB81DABB1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B3212B-D42F-46AF-AD7C-A6C58F5CBF6F}"/>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2573176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E76A90-2872-4370-8958-1B1BD392A6C2}"/>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3" name="Footer Placeholder 2">
            <a:extLst>
              <a:ext uri="{FF2B5EF4-FFF2-40B4-BE49-F238E27FC236}">
                <a16:creationId xmlns:a16="http://schemas.microsoft.com/office/drawing/2014/main" id="{C6CB8535-9A63-48B1-A230-9BC62CF7F8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C3068D-2280-414B-9F43-A77A1C976B66}"/>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280380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654B4-D6F9-4ABD-89DD-5C22BB95D7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CFC4F-F9BB-4373-890D-2D43612898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C7D2DA-324A-4CFC-9E88-00E5EAED49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6A50EA-5B88-4BF5-BD3E-316E978679E1}"/>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6" name="Footer Placeholder 5">
            <a:extLst>
              <a:ext uri="{FF2B5EF4-FFF2-40B4-BE49-F238E27FC236}">
                <a16:creationId xmlns:a16="http://schemas.microsoft.com/office/drawing/2014/main" id="{69341109-73B2-49A6-B245-1C9783D314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226EA4-E928-400E-A933-3B8A4FA7D949}"/>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3347148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1B912-E58A-4E6C-8E13-02D510F72F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6C5E76-B412-4859-AC17-B2F723717E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00D37B-914B-46A4-B2AA-233434787C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EE1D9C-DD02-4278-985F-C5D576AB6F3C}"/>
              </a:ext>
            </a:extLst>
          </p:cNvPr>
          <p:cNvSpPr>
            <a:spLocks noGrp="1"/>
          </p:cNvSpPr>
          <p:nvPr>
            <p:ph type="dt" sz="half" idx="10"/>
          </p:nvPr>
        </p:nvSpPr>
        <p:spPr/>
        <p:txBody>
          <a:bodyPr/>
          <a:lstStyle/>
          <a:p>
            <a:fld id="{122FD8B7-D48C-4901-A61F-504A783D3AEF}" type="datetimeFigureOut">
              <a:rPr lang="en-US" smtClean="0"/>
              <a:t>11/11/2022</a:t>
            </a:fld>
            <a:endParaRPr lang="en-US"/>
          </a:p>
        </p:txBody>
      </p:sp>
      <p:sp>
        <p:nvSpPr>
          <p:cNvPr id="6" name="Footer Placeholder 5">
            <a:extLst>
              <a:ext uri="{FF2B5EF4-FFF2-40B4-BE49-F238E27FC236}">
                <a16:creationId xmlns:a16="http://schemas.microsoft.com/office/drawing/2014/main" id="{F3A334E9-E09D-42E3-9FC7-D216FCEA6B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A7C8FE-E0C2-4D4D-819C-77C428908141}"/>
              </a:ext>
            </a:extLst>
          </p:cNvPr>
          <p:cNvSpPr>
            <a:spLocks noGrp="1"/>
          </p:cNvSpPr>
          <p:nvPr>
            <p:ph type="sldNum" sz="quarter" idx="12"/>
          </p:nvPr>
        </p:nvSpPr>
        <p:spPr/>
        <p:txBody>
          <a:bodyPr/>
          <a:lstStyle/>
          <a:p>
            <a:fld id="{730207B4-6386-4C36-8D84-C0AA93F15191}" type="slidenum">
              <a:rPr lang="en-US" smtClean="0"/>
              <a:t>‹#›</a:t>
            </a:fld>
            <a:endParaRPr lang="en-US"/>
          </a:p>
        </p:txBody>
      </p:sp>
    </p:spTree>
    <p:extLst>
      <p:ext uri="{BB962C8B-B14F-4D97-AF65-F5344CB8AC3E}">
        <p14:creationId xmlns:p14="http://schemas.microsoft.com/office/powerpoint/2010/main" val="796778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828D06-2911-4A20-A627-E142F6440F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0FBAC3-9CE7-4E7C-8902-2D4156044B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AA2CD2-66D6-4688-87AB-8B0CB2B73B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2FD8B7-D48C-4901-A61F-504A783D3AEF}" type="datetimeFigureOut">
              <a:rPr lang="en-US" smtClean="0"/>
              <a:t>11/11/2022</a:t>
            </a:fld>
            <a:endParaRPr lang="en-US"/>
          </a:p>
        </p:txBody>
      </p:sp>
      <p:sp>
        <p:nvSpPr>
          <p:cNvPr id="5" name="Footer Placeholder 4">
            <a:extLst>
              <a:ext uri="{FF2B5EF4-FFF2-40B4-BE49-F238E27FC236}">
                <a16:creationId xmlns:a16="http://schemas.microsoft.com/office/drawing/2014/main" id="{2F074342-33C3-42A3-BC75-5D0828585B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54BEE3-200F-4C77-B2A5-E474D0A412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0207B4-6386-4C36-8D84-C0AA93F15191}" type="slidenum">
              <a:rPr lang="en-US" smtClean="0"/>
              <a:t>‹#›</a:t>
            </a:fld>
            <a:endParaRPr lang="en-US"/>
          </a:p>
        </p:txBody>
      </p:sp>
    </p:spTree>
    <p:extLst>
      <p:ext uri="{BB962C8B-B14F-4D97-AF65-F5344CB8AC3E}">
        <p14:creationId xmlns:p14="http://schemas.microsoft.com/office/powerpoint/2010/main" val="39167095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legacy.vg/middlebury/articles/78.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gacy.vg/middlebury/articles/88.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egacy.vg/middlebury/articles/86.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ruderware.com/" TargetMode="External"/><Relationship Id="rId2" Type="http://schemas.openxmlformats.org/officeDocument/2006/relationships/hyperlink" Target="mailto:mmunson@ruderware.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17F4-65D9-4AAE-A16C-A2895992C825}"/>
              </a:ext>
            </a:extLst>
          </p:cNvPr>
          <p:cNvSpPr>
            <a:spLocks noGrp="1"/>
          </p:cNvSpPr>
          <p:nvPr>
            <p:ph type="ctrTitle"/>
          </p:nvPr>
        </p:nvSpPr>
        <p:spPr>
          <a:xfrm>
            <a:off x="1524000" y="1099127"/>
            <a:ext cx="9134764" cy="2410836"/>
          </a:xfrm>
          <a:pattFill prst="pct5">
            <a:fgClr>
              <a:schemeClr val="accent1"/>
            </a:fgClr>
            <a:bgClr>
              <a:schemeClr val="bg1"/>
            </a:bgClr>
          </a:pattFill>
        </p:spPr>
        <p:txBody>
          <a:bodyPr>
            <a:normAutofit fontScale="90000"/>
          </a:bodyPr>
          <a:lstStyle/>
          <a:p>
            <a:r>
              <a:rPr lang="en-US" sz="4800" b="1" dirty="0">
                <a:latin typeface="Arial" panose="020B0604020202020204" pitchFamily="34" charset="0"/>
                <a:cs typeface="Arial" panose="020B0604020202020204" pitchFamily="34" charset="0"/>
              </a:rPr>
              <a:t>Charitable Remainder Trusts and Retirement Assets After the SECURE Act</a:t>
            </a:r>
            <a:br>
              <a:rPr lang="en-US" sz="4800" b="1" dirty="0">
                <a:latin typeface="Arial" panose="020B0604020202020204" pitchFamily="34" charset="0"/>
                <a:cs typeface="Arial" panose="020B0604020202020204" pitchFamily="34" charset="0"/>
              </a:rPr>
            </a:br>
            <a:endParaRPr lang="en-US" sz="48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50995917-752B-4A98-8946-16CAF3CF0621}"/>
              </a:ext>
            </a:extLst>
          </p:cNvPr>
          <p:cNvSpPr>
            <a:spLocks noGrp="1"/>
          </p:cNvSpPr>
          <p:nvPr>
            <p:ph type="subTitle" idx="1"/>
          </p:nvPr>
        </p:nvSpPr>
        <p:spPr>
          <a:xfrm>
            <a:off x="1524000" y="3609787"/>
            <a:ext cx="9144000" cy="2674775"/>
          </a:xfrm>
        </p:spPr>
        <p:txBody>
          <a:bodyPr>
            <a:normAutofit fontScale="62500" lnSpcReduction="20000"/>
          </a:bodyPr>
          <a:lstStyle/>
          <a:p>
            <a:r>
              <a:rPr lang="en-US" sz="4000" u="sng" dirty="0">
                <a:latin typeface="Arial" panose="020B0604020202020204" pitchFamily="34" charset="0"/>
                <a:cs typeface="Arial" panose="020B0604020202020204" pitchFamily="34" charset="0"/>
              </a:rPr>
              <a:t>Presented by</a:t>
            </a:r>
            <a:r>
              <a:rPr lang="en-US" sz="4000" dirty="0">
                <a:latin typeface="Arial" panose="020B0604020202020204" pitchFamily="34" charset="0"/>
                <a:cs typeface="Arial" panose="020B0604020202020204" pitchFamily="34" charset="0"/>
              </a:rPr>
              <a:t>: </a:t>
            </a:r>
            <a:r>
              <a:rPr lang="en-US" sz="4000" b="1" dirty="0">
                <a:latin typeface="Arial" panose="020B0604020202020204" pitchFamily="34" charset="0"/>
                <a:cs typeface="Arial" panose="020B0604020202020204" pitchFamily="34" charset="0"/>
              </a:rPr>
              <a:t>Atty. Mark D. Munson, Ruder Ware, </a:t>
            </a:r>
            <a:r>
              <a:rPr lang="en-US" sz="4000" b="1" dirty="0" err="1">
                <a:latin typeface="Arial" panose="020B0604020202020204" pitchFamily="34" charset="0"/>
                <a:cs typeface="Arial" panose="020B0604020202020204" pitchFamily="34" charset="0"/>
              </a:rPr>
              <a:t>L.L.S.C</a:t>
            </a:r>
            <a:r>
              <a:rPr lang="en-US" sz="4000" b="1" dirty="0">
                <a:latin typeface="Arial" panose="020B0604020202020204" pitchFamily="34" charset="0"/>
                <a:cs typeface="Arial" panose="020B0604020202020204" pitchFamily="34" charset="0"/>
              </a:rPr>
              <a:t>.</a:t>
            </a:r>
          </a:p>
          <a:p>
            <a:endParaRPr lang="en-US" sz="1800" dirty="0">
              <a:latin typeface="Arial" panose="020B0604020202020204" pitchFamily="34" charset="0"/>
              <a:cs typeface="Arial" panose="020B0604020202020204" pitchFamily="34" charset="0"/>
            </a:endParaRPr>
          </a:p>
          <a:p>
            <a:r>
              <a:rPr lang="en-US" sz="4000" dirty="0">
                <a:latin typeface="Arial" panose="020B0604020202020204" pitchFamily="34" charset="0"/>
                <a:cs typeface="Arial" panose="020B0604020202020204" pitchFamily="34" charset="0"/>
              </a:rPr>
              <a:t>for the</a:t>
            </a:r>
          </a:p>
          <a:p>
            <a:endParaRPr lang="en-US"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Fox Valley Estate Planning Council</a:t>
            </a:r>
          </a:p>
          <a:p>
            <a:endParaRPr lang="en-US"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November 11, 2022</a:t>
            </a:r>
          </a:p>
        </p:txBody>
      </p:sp>
    </p:spTree>
    <p:extLst>
      <p:ext uri="{BB962C8B-B14F-4D97-AF65-F5344CB8AC3E}">
        <p14:creationId xmlns:p14="http://schemas.microsoft.com/office/powerpoint/2010/main" val="1706992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F4B6E-F389-46E5-A7DC-8B5BD1B32FFB}"/>
              </a:ext>
            </a:extLst>
          </p:cNvPr>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CRATs</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CRUTs</a:t>
            </a:r>
            <a:r>
              <a:rPr lang="en-US" b="1" dirty="0">
                <a:latin typeface="Arial" panose="020B0604020202020204" pitchFamily="34" charset="0"/>
                <a:cs typeface="Arial" panose="020B0604020202020204" pitchFamily="34" charset="0"/>
              </a:rPr>
              <a:t> – A traditional example (cont.)</a:t>
            </a:r>
          </a:p>
        </p:txBody>
      </p:sp>
      <p:sp>
        <p:nvSpPr>
          <p:cNvPr id="3" name="Content Placeholder 2">
            <a:extLst>
              <a:ext uri="{FF2B5EF4-FFF2-40B4-BE49-F238E27FC236}">
                <a16:creationId xmlns:a16="http://schemas.microsoft.com/office/drawing/2014/main" id="{58BEDCAA-BB55-4ADF-87D1-9273AFDF2FD9}"/>
              </a:ext>
            </a:extLst>
          </p:cNvPr>
          <p:cNvSpPr>
            <a:spLocks noGrp="1"/>
          </p:cNvSpPr>
          <p:nvPr>
            <p:ph idx="1"/>
          </p:nvPr>
        </p:nvSpPr>
        <p:spPr/>
        <p:txBody>
          <a:bodyPr>
            <a:normAutofit fontScale="85000" lnSpcReduction="10000"/>
          </a:bodyPr>
          <a:lstStyle/>
          <a:p>
            <a:r>
              <a:rPr lang="en-US" dirty="0">
                <a:effectLst/>
                <a:latin typeface="Arial" panose="020B0604020202020204" pitchFamily="34" charset="0"/>
                <a:ea typeface="Times New Roman" panose="02020603050405020304" pitchFamily="18" charset="0"/>
                <a:cs typeface="Times New Roman" panose="02020603050405020304" pitchFamily="18" charset="0"/>
              </a:rPr>
              <a:t>Would they be better off just selling off the shares and buying an annuity?</a:t>
            </a:r>
          </a:p>
          <a:p>
            <a:r>
              <a:rPr lang="en-US" dirty="0">
                <a:effectLst/>
                <a:latin typeface="Arial" panose="020B0604020202020204" pitchFamily="34" charset="0"/>
                <a:ea typeface="Times New Roman" panose="02020603050405020304" pitchFamily="18" charset="0"/>
                <a:cs typeface="Times New Roman" panose="02020603050405020304" pitchFamily="18" charset="0"/>
              </a:rPr>
              <a:t>Probably not in this case. If they sold </a:t>
            </a:r>
            <a:r>
              <a:rPr lang="en-US" dirty="0">
                <a:latin typeface="Arial" panose="020B0604020202020204" pitchFamily="34" charset="0"/>
                <a:ea typeface="Times New Roman" panose="02020603050405020304" pitchFamily="18" charset="0"/>
                <a:cs typeface="Times New Roman" panose="02020603050405020304" pitchFamily="18" charset="0"/>
              </a:rPr>
              <a:t>the shares, </a:t>
            </a:r>
            <a:r>
              <a:rPr lang="en-US" dirty="0">
                <a:effectLst/>
                <a:latin typeface="Arial" panose="020B0604020202020204" pitchFamily="34" charset="0"/>
                <a:ea typeface="Times New Roman" panose="02020603050405020304" pitchFamily="18" charset="0"/>
                <a:cs typeface="Times New Roman" panose="02020603050405020304" pitchFamily="18" charset="0"/>
              </a:rPr>
              <a:t>they would lose the $132,490.53 </a:t>
            </a:r>
            <a:r>
              <a:rPr lang="en-US" dirty="0">
                <a:latin typeface="Arial" panose="020B0604020202020204" pitchFamily="34" charset="0"/>
                <a:ea typeface="Times New Roman" panose="02020603050405020304" pitchFamily="18" charset="0"/>
                <a:cs typeface="Times New Roman" panose="02020603050405020304" pitchFamily="18" charset="0"/>
              </a:rPr>
              <a:t>charitable </a:t>
            </a:r>
            <a:r>
              <a:rPr lang="en-US" dirty="0">
                <a:effectLst/>
                <a:latin typeface="Arial" panose="020B0604020202020204" pitchFamily="34" charset="0"/>
                <a:ea typeface="Times New Roman" panose="02020603050405020304" pitchFamily="18" charset="0"/>
                <a:cs typeface="Times New Roman" panose="02020603050405020304" pitchFamily="18" charset="0"/>
              </a:rPr>
              <a:t>deduction plus have to pay immediately $95,200 in capital gains taxes, leaving just $404,800.</a:t>
            </a:r>
          </a:p>
          <a:p>
            <a:r>
              <a:rPr lang="en-US" dirty="0">
                <a:effectLst/>
                <a:latin typeface="Arial" panose="020B0604020202020204" pitchFamily="34" charset="0"/>
                <a:ea typeface="Times New Roman" panose="02020603050405020304" pitchFamily="18" charset="0"/>
                <a:cs typeface="Times New Roman" panose="02020603050405020304" pitchFamily="18" charset="0"/>
              </a:rPr>
              <a:t>A joint annuity on two 75 year-olds pays 7.5%.  Sure, that's more than the </a:t>
            </a:r>
            <a:r>
              <a:rPr lang="en-US" dirty="0">
                <a:latin typeface="Arial" panose="020B0604020202020204" pitchFamily="34" charset="0"/>
                <a:ea typeface="Times New Roman" panose="02020603050405020304" pitchFamily="18" charset="0"/>
                <a:cs typeface="Times New Roman" panose="02020603050405020304" pitchFamily="18" charset="0"/>
              </a:rPr>
              <a:t>6.95</a:t>
            </a:r>
            <a:r>
              <a:rPr lang="en-US" dirty="0">
                <a:effectLst/>
                <a:latin typeface="Arial" panose="020B0604020202020204" pitchFamily="34" charset="0"/>
                <a:ea typeface="Times New Roman" panose="02020603050405020304" pitchFamily="18" charset="0"/>
                <a:cs typeface="Times New Roman" panose="02020603050405020304" pitchFamily="18" charset="0"/>
              </a:rPr>
              <a:t>% the CRAT is paying, but keep in mind the CRAT is paying </a:t>
            </a:r>
            <a:r>
              <a:rPr lang="en-US" dirty="0">
                <a:latin typeface="Arial" panose="020B0604020202020204" pitchFamily="34" charset="0"/>
                <a:ea typeface="Times New Roman" panose="02020603050405020304" pitchFamily="18" charset="0"/>
                <a:cs typeface="Times New Roman" panose="02020603050405020304" pitchFamily="18" charset="0"/>
              </a:rPr>
              <a:t>6.95</a:t>
            </a:r>
            <a:r>
              <a:rPr lang="en-US" dirty="0">
                <a:effectLst/>
                <a:latin typeface="Arial" panose="020B0604020202020204" pitchFamily="34" charset="0"/>
                <a:ea typeface="Times New Roman" panose="02020603050405020304" pitchFamily="18" charset="0"/>
                <a:cs typeface="Times New Roman" panose="02020603050405020304" pitchFamily="18" charset="0"/>
              </a:rPr>
              <a:t>% on $500,000, not $</a:t>
            </a:r>
            <a:r>
              <a:rPr lang="en-US" dirty="0">
                <a:latin typeface="Arial" panose="020B0604020202020204" pitchFamily="34" charset="0"/>
                <a:ea typeface="Times New Roman" panose="02020603050405020304" pitchFamily="18" charset="0"/>
                <a:cs typeface="Times New Roman" panose="02020603050405020304" pitchFamily="18" charset="0"/>
              </a:rPr>
              <a:t>404,800</a:t>
            </a:r>
            <a:r>
              <a:rPr lang="en-US" dirty="0">
                <a:effectLst/>
                <a:latin typeface="Arial" panose="020B0604020202020204" pitchFamily="34" charset="0"/>
                <a:ea typeface="Times New Roman" panose="02020603050405020304" pitchFamily="18" charset="0"/>
                <a:cs typeface="Times New Roman" panose="02020603050405020304" pitchFamily="18" charset="0"/>
              </a:rPr>
              <a:t>. In reality, the joint annuity would have to pay 8.4% to be as good as the CRAT.</a:t>
            </a:r>
          </a:p>
          <a:p>
            <a:r>
              <a:rPr lang="en-US" dirty="0">
                <a:effectLst/>
                <a:latin typeface="Arial" panose="020B0604020202020204" pitchFamily="34" charset="0"/>
                <a:ea typeface="Times New Roman" panose="02020603050405020304" pitchFamily="18" charset="0"/>
                <a:cs typeface="Times New Roman" panose="02020603050405020304" pitchFamily="18" charset="0"/>
              </a:rPr>
              <a:t>See what I mean about not having to be very charitable for this to work out well?  Keep in mind that given our very low interest rate environment, you may not be able to get one of these if you're too young due to IRS rules about the remainder going to the charity being at least 10% of the amount going into the trust.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98145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6D41F-282E-40A4-8421-E76846844DB0}"/>
              </a:ext>
            </a:extLst>
          </p:cNvPr>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CRATs</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CRUTs</a:t>
            </a:r>
            <a:r>
              <a:rPr lang="en-US" b="1" dirty="0">
                <a:latin typeface="Arial" panose="020B0604020202020204" pitchFamily="34" charset="0"/>
                <a:cs typeface="Arial" panose="020B0604020202020204" pitchFamily="34" charset="0"/>
              </a:rPr>
              <a:t> – A traditional example (cont.)</a:t>
            </a:r>
          </a:p>
        </p:txBody>
      </p:sp>
      <p:sp>
        <p:nvSpPr>
          <p:cNvPr id="3" name="Content Placeholder 2">
            <a:extLst>
              <a:ext uri="{FF2B5EF4-FFF2-40B4-BE49-F238E27FC236}">
                <a16:creationId xmlns:a16="http://schemas.microsoft.com/office/drawing/2014/main" id="{D7211589-07CE-45D6-B3CC-2A02DEC32541}"/>
              </a:ext>
            </a:extLst>
          </p:cNvPr>
          <p:cNvSpPr>
            <a:spLocks noGrp="1"/>
          </p:cNvSpPr>
          <p:nvPr>
            <p:ph idx="1"/>
          </p:nvPr>
        </p:nvSpPr>
        <p:spPr/>
        <p:txBody>
          <a:bodyPr>
            <a:normAutofit fontScale="92500" lnSpcReduction="10000"/>
          </a:bodyPr>
          <a:lstStyle/>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If </a:t>
            </a:r>
            <a:r>
              <a:rPr lang="en-US" sz="2400" dirty="0">
                <a:latin typeface="Arial" panose="020B0604020202020204" pitchFamily="34" charset="0"/>
                <a:ea typeface="Times New Roman" panose="02020603050405020304" pitchFamily="18" charset="0"/>
                <a:cs typeface="Times New Roman" panose="02020603050405020304" pitchFamily="18" charset="0"/>
              </a:rPr>
              <a:t>John</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and </a:t>
            </a:r>
            <a:r>
              <a:rPr lang="en-US" sz="2400" dirty="0">
                <a:latin typeface="Arial" panose="020B0604020202020204" pitchFamily="34" charset="0"/>
                <a:ea typeface="Times New Roman" panose="02020603050405020304" pitchFamily="18" charset="0"/>
                <a:cs typeface="Times New Roman" panose="02020603050405020304" pitchFamily="18" charset="0"/>
              </a:rPr>
              <a:t>Jane</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decided to </a:t>
            </a:r>
            <a:r>
              <a:rPr lang="en-US" sz="2400" u="sng" dirty="0">
                <a:solidFill>
                  <a:srgbClr val="2F8CBA"/>
                </a:solidFill>
                <a:effectLst/>
                <a:latin typeface="Arial" panose="020B0604020202020204" pitchFamily="34" charset="0"/>
                <a:ea typeface="Times New Roman" panose="02020603050405020304" pitchFamily="18" charset="0"/>
                <a:cs typeface="Times New Roman" panose="02020603050405020304" pitchFamily="18" charset="0"/>
                <a:hlinkClick r:id="rId2"/>
              </a:rPr>
              <a:t>use a CRUT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instead, they have to choose a withdrawal rate between 5% and </a:t>
            </a:r>
            <a:r>
              <a:rPr lang="en-US" sz="2400" dirty="0">
                <a:latin typeface="Arial" panose="020B0604020202020204" pitchFamily="34" charset="0"/>
                <a:ea typeface="Times New Roman" panose="02020603050405020304" pitchFamily="18" charset="0"/>
                <a:cs typeface="Times New Roman" panose="02020603050405020304" pitchFamily="18" charset="0"/>
              </a:rPr>
              <a:t>16.70345% (optimized)</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What's the downside of choosing </a:t>
            </a:r>
            <a:r>
              <a:rPr lang="en-US" sz="2400" dirty="0">
                <a:latin typeface="Arial" panose="020B0604020202020204" pitchFamily="34" charset="0"/>
                <a:ea typeface="Times New Roman" panose="02020603050405020304" pitchFamily="18" charset="0"/>
                <a:cs typeface="Times New Roman" panose="02020603050405020304" pitchFamily="18" charset="0"/>
              </a:rPr>
              <a:t>16.70345%</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Well, with a higher rate they'll end up leaving less to charity. This is reflected in the size of their initial charitable donation deduction of just $</a:t>
            </a:r>
            <a:r>
              <a:rPr lang="en-US" sz="2400" dirty="0">
                <a:latin typeface="Arial" panose="020B0604020202020204" pitchFamily="34" charset="0"/>
                <a:ea typeface="Times New Roman" panose="02020603050405020304" pitchFamily="18" charset="0"/>
                <a:cs typeface="Times New Roman" panose="02020603050405020304" pitchFamily="18" charset="0"/>
              </a:rPr>
              <a:t>50,005</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t>
            </a:r>
            <a:r>
              <a:rPr lang="en-US" sz="2400" dirty="0">
                <a:latin typeface="Arial" panose="020B0604020202020204" pitchFamily="34" charset="0"/>
                <a:ea typeface="Times New Roman" panose="02020603050405020304" pitchFamily="18" charset="0"/>
                <a:cs typeface="Times New Roman" panose="02020603050405020304" pitchFamily="18" charset="0"/>
              </a:rPr>
              <a:t>21,5</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00 off their taxes).</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Also, if the trust isn't actually growing at a rate of 16.70345% or higher, their payments will actually go down over time. But they do get to at least start with a an annual payment of $</a:t>
            </a:r>
            <a:r>
              <a:rPr lang="en-US" sz="2400" dirty="0">
                <a:latin typeface="Arial" panose="020B0604020202020204" pitchFamily="34" charset="0"/>
                <a:ea typeface="Times New Roman" panose="02020603050405020304" pitchFamily="18" charset="0"/>
                <a:cs typeface="Times New Roman" panose="02020603050405020304" pitchFamily="18" charset="0"/>
              </a:rPr>
              <a:t>83,517.24</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If they choose 5% instead, their annual payment will start at just $25,000, however the payments are far more likely to go up over time (or at least not go down as fast</a:t>
            </a:r>
            <a:r>
              <a:rPr lang="en-US" sz="2400" dirty="0">
                <a:latin typeface="Arial" panose="020B0604020202020204" pitchFamily="34" charset="0"/>
                <a:ea typeface="Times New Roman" panose="02020603050405020304" pitchFamily="18" charset="0"/>
                <a:cs typeface="Times New Roman" panose="02020603050405020304" pitchFamily="18" charset="0"/>
              </a:rPr>
              <a:t>).</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Plus, they'll get a much larger initial charitable donation deduction, $236,365 ($101,637 off their taxes).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86582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B5561-4E9E-4702-8EA7-9969D52695FA}"/>
              </a:ext>
            </a:extLst>
          </p:cNvPr>
          <p:cNvSpPr>
            <a:spLocks noGrp="1"/>
          </p:cNvSpPr>
          <p:nvPr>
            <p:ph type="title"/>
          </p:nvPr>
        </p:nvSpPr>
        <p:spPr/>
        <p:txBody>
          <a:bodyPr>
            <a:normAutofit fontScale="90000"/>
          </a:bodyPr>
          <a:lstStyle/>
          <a:p>
            <a:br>
              <a:rPr lang="en-US" sz="3200" b="1" dirty="0">
                <a:effectLst/>
                <a:latin typeface="Arial" panose="020B0604020202020204" pitchFamily="34" charset="0"/>
                <a:ea typeface="Times New Roman" panose="02020603050405020304" pitchFamily="18" charset="0"/>
                <a:cs typeface="Times New Roman" panose="02020603050405020304" pitchFamily="18" charset="0"/>
              </a:rPr>
            </a:br>
            <a:r>
              <a:rPr lang="en-US" sz="4900" b="1" dirty="0" err="1">
                <a:effectLst/>
                <a:latin typeface="Arial" panose="020B0604020202020204" pitchFamily="34" charset="0"/>
                <a:ea typeface="Times New Roman" panose="02020603050405020304" pitchFamily="18" charset="0"/>
                <a:cs typeface="Times New Roman" panose="02020603050405020304" pitchFamily="18" charset="0"/>
              </a:rPr>
              <a:t>CLATs</a:t>
            </a:r>
            <a:r>
              <a:rPr lang="en-US" sz="4900" b="1" dirty="0">
                <a:effectLst/>
                <a:latin typeface="Arial" panose="020B0604020202020204" pitchFamily="34" charset="0"/>
                <a:ea typeface="Times New Roman" panose="02020603050405020304" pitchFamily="18" charset="0"/>
                <a:cs typeface="Times New Roman" panose="02020603050405020304" pitchFamily="18" charset="0"/>
              </a:rPr>
              <a:t> and CLUTs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DDA1A0F-0DED-420F-AFCA-2AB4F7361EDA}"/>
              </a:ext>
            </a:extLst>
          </p:cNvPr>
          <p:cNvSpPr>
            <a:spLocks noGrp="1"/>
          </p:cNvSpPr>
          <p:nvPr>
            <p:ph idx="1"/>
          </p:nvPr>
        </p:nvSpPr>
        <p:spPr/>
        <p:txBody>
          <a:bodyPr>
            <a:normAutofit fontScale="92500" lnSpcReduction="10000"/>
          </a:bodyPr>
          <a:lstStyle/>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Lead trusts can also be useful, especially in times of low interest rates (like </a:t>
            </a:r>
            <a:r>
              <a:rPr lang="en-US" sz="2400" dirty="0">
                <a:latin typeface="Arial" panose="020B0604020202020204" pitchFamily="34" charset="0"/>
                <a:ea typeface="Times New Roman" panose="02020603050405020304" pitchFamily="18" charset="0"/>
                <a:cs typeface="Times New Roman" panose="02020603050405020304" pitchFamily="18" charset="0"/>
              </a:rPr>
              <a:t>they were not too long ago</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They are particularly useful for reducing estate taxes owed. By giving annual payments to charity for a set period of time (rather than the rest of your life), you can give the principal to your heirs free of estate taxes.  Typically</a:t>
            </a:r>
            <a:r>
              <a:rPr lang="en-US" sz="2400" dirty="0">
                <a:latin typeface="Arial" panose="020B0604020202020204" pitchFamily="34" charset="0"/>
                <a:ea typeface="Times New Roman" panose="02020603050405020304" pitchFamily="18" charset="0"/>
                <a:cs typeface="Times New Roman" panose="02020603050405020304" pitchFamily="18" charset="0"/>
              </a:rPr>
              <a:t>,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a term of between 5 and 25 years is selected and rates are typically between 5% and 15%. The longer the term and the higher the rate, the larger the charitable deduction (and the smaller the amount your heirs will get</a:t>
            </a:r>
            <a:r>
              <a:rPr lang="en-US" sz="2400" dirty="0">
                <a:latin typeface="Arial" panose="020B0604020202020204" pitchFamily="34"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If </a:t>
            </a:r>
            <a:r>
              <a:rPr lang="en-US" sz="2400" dirty="0">
                <a:latin typeface="Arial" panose="020B0604020202020204" pitchFamily="34" charset="0"/>
                <a:ea typeface="Times New Roman" panose="02020603050405020304" pitchFamily="18" charset="0"/>
                <a:cs typeface="Times New Roman" panose="02020603050405020304" pitchFamily="18" charset="0"/>
              </a:rPr>
              <a:t>John</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and </a:t>
            </a:r>
            <a:r>
              <a:rPr lang="en-US" sz="2400" dirty="0">
                <a:latin typeface="Arial" panose="020B0604020202020204" pitchFamily="34" charset="0"/>
                <a:ea typeface="Times New Roman" panose="02020603050405020304" pitchFamily="18" charset="0"/>
                <a:cs typeface="Times New Roman" panose="02020603050405020304" pitchFamily="18" charset="0"/>
              </a:rPr>
              <a:t>Jane</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choose a </a:t>
            </a:r>
            <a:r>
              <a:rPr lang="en-US" sz="2400" u="sng" dirty="0">
                <a:solidFill>
                  <a:srgbClr val="2F8CBA"/>
                </a:solidFill>
                <a:effectLst/>
                <a:latin typeface="Arial" panose="020B0604020202020204" pitchFamily="34" charset="0"/>
                <a:ea typeface="Times New Roman" panose="02020603050405020304" pitchFamily="18" charset="0"/>
                <a:cs typeface="Times New Roman" panose="02020603050405020304" pitchFamily="18" charset="0"/>
                <a:hlinkClick r:id="rId2"/>
              </a:rPr>
              <a:t>CLAT</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with a rate of 5% ($25,000 per year) for 10 years, they will give the charity $250,000 total and will get a charitable donation deduction of $222,000. Whatever is left, goes to their heirs ($278,000 of which would be subject to </a:t>
            </a:r>
            <a:r>
              <a:rPr lang="en-US" sz="2400" dirty="0">
                <a:latin typeface="Arial" panose="020B0604020202020204" pitchFamily="34" charset="0"/>
                <a:ea typeface="Times New Roman" panose="02020603050405020304" pitchFamily="18" charset="0"/>
                <a:cs typeface="Times New Roman" panose="02020603050405020304" pitchFamily="18" charset="0"/>
              </a:rPr>
              <a:t>wealth transfer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taxes</a:t>
            </a:r>
            <a:r>
              <a:rPr lang="en-US" sz="2400" dirty="0">
                <a:latin typeface="Arial" panose="020B0604020202020204" pitchFamily="34" charset="0"/>
                <a:ea typeface="Times New Roman" panose="02020603050405020304" pitchFamily="18" charset="0"/>
                <a:cs typeface="Times New Roman" panose="02020603050405020304" pitchFamily="18" charset="0"/>
              </a:rPr>
              <a:t>).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If the trust made 8% a year for those 10 years, the heirs would get $672,000, the charity would get $250,000, </a:t>
            </a:r>
            <a:r>
              <a:rPr lang="en-US" sz="2400" dirty="0">
                <a:latin typeface="Arial" panose="020B0604020202020204" pitchFamily="34" charset="0"/>
                <a:ea typeface="Times New Roman" panose="02020603050405020304" pitchFamily="18" charset="0"/>
                <a:cs typeface="Times New Roman" panose="02020603050405020304" pitchFamily="18" charset="0"/>
              </a:rPr>
              <a:t>John</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and Jane would save $100,000 in income taxes, and the IRS may not get </a:t>
            </a:r>
            <a:r>
              <a:rPr lang="en-US" sz="2400" dirty="0">
                <a:latin typeface="Arial" panose="020B0604020202020204" pitchFamily="34" charset="0"/>
                <a:ea typeface="Times New Roman" panose="02020603050405020304" pitchFamily="18" charset="0"/>
                <a:cs typeface="Times New Roman" panose="02020603050405020304" pitchFamily="18" charset="0"/>
              </a:rPr>
              <a:t>anything</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Even if the trust only made 5%, the heirs would still get $500,000.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95918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D9167-5AFD-47F2-8435-6B42F3E54B36}"/>
              </a:ext>
            </a:extLst>
          </p:cNvPr>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CRATs</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CLUTs</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6BBAA21-B908-470A-9D43-904AD5F1DB91}"/>
              </a:ext>
            </a:extLst>
          </p:cNvPr>
          <p:cNvSpPr>
            <a:spLocks noGrp="1"/>
          </p:cNvSpPr>
          <p:nvPr>
            <p:ph idx="1"/>
          </p:nvPr>
        </p:nvSpPr>
        <p:spPr/>
        <p:txBody>
          <a:bodyPr/>
          <a:lstStyle/>
          <a:p>
            <a:r>
              <a:rPr lang="en-US" sz="3200" dirty="0">
                <a:effectLst/>
                <a:latin typeface="Arial" panose="020B0604020202020204" pitchFamily="34" charset="0"/>
                <a:ea typeface="Times New Roman" panose="02020603050405020304" pitchFamily="18" charset="0"/>
                <a:cs typeface="Times New Roman" panose="02020603050405020304" pitchFamily="18" charset="0"/>
              </a:rPr>
              <a:t>If they chose to </a:t>
            </a:r>
            <a:r>
              <a:rPr lang="en-US" sz="3200" u="sng" dirty="0">
                <a:solidFill>
                  <a:srgbClr val="2F8CBA"/>
                </a:solidFill>
                <a:effectLst/>
                <a:latin typeface="Arial" panose="020B0604020202020204" pitchFamily="34" charset="0"/>
                <a:ea typeface="Times New Roman" panose="02020603050405020304" pitchFamily="18" charset="0"/>
                <a:cs typeface="Times New Roman" panose="02020603050405020304" pitchFamily="18" charset="0"/>
                <a:hlinkClick r:id="rId2"/>
              </a:rPr>
              <a:t>use a CLUT</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instead, with the same 5% rate and 10 year term, the deduction would be smaller, just $197,000 ($89,000 off their income taxes). The better the investments do, the more the charity gets each year and the more your heirs get in the end.  The worse the investments do, the less the charity gets each year and the less your heirs get in the end.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27109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22944-67F8-42CC-A490-B1D723C4E1B5}"/>
              </a:ext>
            </a:extLst>
          </p:cNvPr>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CRATs</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CRUTs</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A69C7D6-35D1-42D4-B4C6-C985C9D2F20F}"/>
              </a:ext>
            </a:extLst>
          </p:cNvPr>
          <p:cNvSpPr>
            <a:spLocks noGrp="1"/>
          </p:cNvSpPr>
          <p:nvPr>
            <p:ph idx="1"/>
          </p:nvPr>
        </p:nvSpPr>
        <p:spPr/>
        <p:txBody>
          <a:bodyPr>
            <a:normAutofit/>
          </a:bodyPr>
          <a:lstStyle/>
          <a:p>
            <a:pPr marL="0" marR="0">
              <a:lnSpc>
                <a:spcPct val="107000"/>
              </a:lnSpc>
              <a:spcBef>
                <a:spcPts val="0"/>
              </a:spcBef>
              <a:spcAft>
                <a:spcPts val="750"/>
              </a:spcAft>
            </a:pPr>
            <a:r>
              <a:rPr lang="en-US" dirty="0">
                <a:effectLst/>
                <a:latin typeface="Arial" panose="020B0604020202020204" pitchFamily="34" charset="0"/>
                <a:ea typeface="Times New Roman" panose="02020603050405020304" pitchFamily="18" charset="0"/>
                <a:cs typeface="Times New Roman" panose="02020603050405020304" pitchFamily="18" charset="0"/>
              </a:rPr>
              <a:t>You can even combine a charitable gift with a spendthrift trust. Upon your death, your money goes into a charitable trust. The money is out of the estate (avoiding estate taxes) and a certain amount of it (depending on the age of the spendthrift and current interest rates) is a deduction on the estate's income taxes that year. The spendthrift gets an annuity payment every year for the rest of his life. You can even set it up so the spendthrift heir gets to pick the charity.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0531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CA8EF-4B54-47C5-9B6E-E638990A47CC}"/>
              </a:ext>
            </a:extLst>
          </p:cNvPr>
          <p:cNvSpPr>
            <a:spLocks noGrp="1"/>
          </p:cNvSpPr>
          <p:nvPr>
            <p:ph type="title"/>
          </p:nvPr>
        </p:nvSpPr>
        <p:spPr/>
        <p:txBody>
          <a:bodyPr>
            <a:normAutofit fontScale="90000"/>
          </a:bodyPr>
          <a:lstStyle/>
          <a:p>
            <a:br>
              <a:rPr lang="en-US" sz="18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br>
            <a:br>
              <a:rPr lang="en-US" sz="18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br>
            <a:r>
              <a:rPr lang="en-US" sz="53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Charitable</a:t>
            </a:r>
            <a:r>
              <a:rPr lang="en-US" sz="49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Remainder Trusts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022A2F1-9651-4446-95A8-3B061E7E6562}"/>
              </a:ext>
            </a:extLst>
          </p:cNvPr>
          <p:cNvSpPr>
            <a:spLocks noGrp="1"/>
          </p:cNvSpPr>
          <p:nvPr>
            <p:ph idx="1"/>
          </p:nvPr>
        </p:nvSpPr>
        <p:spPr/>
        <p:txBody>
          <a:bodyPr>
            <a:noAutofit/>
          </a:bodyPr>
          <a:lstStyle/>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 charitable remainder trust (CRT) is just like any other trust – it has a “trust settlor” (or “trust grantor” or “trust creator”) who establishes and funds the trust, a fiduciary administering the trust (the “trustee”), and beneficiaries receiving income from the trust and remaining trust assets at the time the trust terminates.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As in the case of any other trust, the arrangement between the three parties is memorialized in a trust agreement. The key differences between a CRT and other trusts are as follows: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(1) a CRT is a tax-exempt entity;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(2) the trust “remainder” beneficiaries must be qualified charities;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(3) the income beneficiaries of a CRT must include a non-charitable beneficiary; and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676767"/>
                </a:solidFill>
                <a:effectLst/>
                <a:latin typeface="Arial" panose="020B0604020202020204" pitchFamily="34" charset="0"/>
                <a:ea typeface="Times New Roman" panose="02020603050405020304" pitchFamily="18" charset="0"/>
              </a:rPr>
              <a:t>(4) the person funding the trust (i.e., the settlor) is entitled to claim an income tax deduction in the tax year that the CRT is funded</a:t>
            </a:r>
            <a:r>
              <a:rPr lang="en-US" sz="2000" dirty="0">
                <a:solidFill>
                  <a:srgbClr val="676767"/>
                </a:solidFill>
                <a:latin typeface="Arial" panose="020B0604020202020204" pitchFamily="34" charset="0"/>
                <a:ea typeface="Times New Roman" panose="02020603050405020304" pitchFamily="18" charset="0"/>
              </a:rPr>
              <a:t>.</a:t>
            </a:r>
            <a:r>
              <a:rPr lang="en-US" sz="2000" dirty="0">
                <a:solidFill>
                  <a:srgbClr val="676767"/>
                </a:solidFill>
                <a:effectLst/>
                <a:latin typeface="Arial" panose="020B0604020202020204" pitchFamily="34" charset="0"/>
                <a:ea typeface="Times New Roman" panose="02020603050405020304" pitchFamily="18" charset="0"/>
              </a:rPr>
              <a:t> </a:t>
            </a:r>
            <a:endParaRPr lang="en-US" sz="3200" dirty="0"/>
          </a:p>
        </p:txBody>
      </p:sp>
    </p:spTree>
    <p:extLst>
      <p:ext uri="{BB962C8B-B14F-4D97-AF65-F5344CB8AC3E}">
        <p14:creationId xmlns:p14="http://schemas.microsoft.com/office/powerpoint/2010/main" val="903017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6BDA2-642C-434F-97AA-BD038627628E}"/>
              </a:ext>
            </a:extLst>
          </p:cNvPr>
          <p:cNvSpPr>
            <a:spLocks noGrp="1"/>
          </p:cNvSpPr>
          <p:nvPr>
            <p:ph type="title"/>
          </p:nvPr>
        </p:nvSpPr>
        <p:spPr/>
        <p:txBody>
          <a:bodyPr>
            <a:normAutofit fontScale="90000"/>
          </a:bodyPr>
          <a:lstStyle/>
          <a:p>
            <a:br>
              <a:rPr lang="en-US" sz="32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br>
            <a:r>
              <a:rPr lang="en-US" sz="49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Basic Rules of CRTs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517DC98-C8CB-4EB9-86D2-D60D531CA70E}"/>
              </a:ext>
            </a:extLst>
          </p:cNvPr>
          <p:cNvSpPr>
            <a:spLocks noGrp="1"/>
          </p:cNvSpPr>
          <p:nvPr>
            <p:ph idx="1"/>
          </p:nvPr>
        </p:nvSpPr>
        <p:spPr/>
        <p:txBody>
          <a:bodyPr>
            <a:normAutofit fontScale="77500" lnSpcReduction="20000"/>
          </a:bodyPr>
          <a:lstStyle/>
          <a:p>
            <a:pPr marL="342900" marR="0" lvl="0" indent="-342900" fontAlgn="base">
              <a:lnSpc>
                <a:spcPct val="107000"/>
              </a:lnSpc>
              <a:spcBef>
                <a:spcPts val="0"/>
              </a:spcBef>
              <a:spcAft>
                <a:spcPts val="0"/>
              </a:spcAft>
              <a:tabLst>
                <a:tab pos="457200" algn="l"/>
              </a:tabLst>
            </a:pPr>
            <a:r>
              <a:rPr lang="en-US" sz="2600" b="1" u="sng"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All CRTs share the following characteristics</a:t>
            </a: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tabLst>
                <a:tab pos="457200" algn="l"/>
              </a:tabLst>
            </a:pP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At least one non-charitable income beneficiary;</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tabLst>
                <a:tab pos="457200" algn="l"/>
              </a:tabLst>
            </a:pP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Income payout must be at least 5 percent, but no more than 50 percent;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tabLst>
                <a:tab pos="457200" algn="l"/>
              </a:tabLst>
            </a:pP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Payout is set based on the value of trust assets either as valued when the trust is funded (in the case of an “annuity” trust), or as assets are revalued annually (in the case of a “</a:t>
            </a:r>
            <a:r>
              <a:rPr lang="en-US" sz="2600" dirty="0" err="1">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unitrust</a:t>
            </a: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tabLst>
                <a:tab pos="457200" algn="l"/>
              </a:tabLst>
            </a:pP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Trust term (how long the trust will last) can be no more than 20 years, for the lifetime(s) of a measuring life(s), or a combination of a lifetime(s) and a term of years not to exceed 20; and</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tabLst>
                <a:tab pos="457200" algn="l"/>
              </a:tabLst>
            </a:pP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Remainder beneficiary(</a:t>
            </a:r>
            <a:r>
              <a:rPr lang="en-US" sz="2600" dirty="0" err="1">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ies</a:t>
            </a: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of the CRT must be a qualified 501(c)(3) charity.</a:t>
            </a:r>
          </a:p>
          <a:p>
            <a:pPr marL="342900" marR="0" lvl="0" indent="-342900" fontAlgn="base">
              <a:lnSpc>
                <a:spcPct val="107000"/>
              </a:lnSpc>
              <a:spcBef>
                <a:spcPts val="0"/>
              </a:spcBef>
              <a:spcAft>
                <a:spcPts val="0"/>
              </a:spcAft>
              <a:tabLst>
                <a:tab pos="457200" algn="l"/>
              </a:tabLs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tabLst>
                <a:tab pos="457200" algn="l"/>
              </a:tabLst>
            </a:pP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CRTs are tax-exempt</a:t>
            </a:r>
          </a:p>
          <a:p>
            <a:pPr marL="0" marR="0" lvl="0" indent="0" fontAlgn="base">
              <a:lnSpc>
                <a:spcPct val="107000"/>
              </a:lnSpc>
              <a:spcBef>
                <a:spcPts val="0"/>
              </a:spcBef>
              <a:spcAft>
                <a:spcPts val="0"/>
              </a:spcAft>
              <a:buNone/>
              <a:tabLst>
                <a:tab pos="457200" algn="l"/>
              </a:tabLs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tabLst>
                <a:tab pos="457200" algn="l"/>
              </a:tabLst>
            </a:pPr>
            <a:r>
              <a:rPr lang="en-US" sz="26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Non-charitable income beneficiaries of the CRT are subject to tax on distributions from the CRT in the year the distribution(s) is received.</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81765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40948-FBB9-44C5-8764-EA48D89647FE}"/>
              </a:ext>
            </a:extLst>
          </p:cNvPr>
          <p:cNvSpPr>
            <a:spLocks noGrp="1"/>
          </p:cNvSpPr>
          <p:nvPr>
            <p:ph type="title"/>
          </p:nvPr>
        </p:nvSpPr>
        <p:spPr/>
        <p:txBody>
          <a:bodyPr>
            <a:normAutofit fontScale="90000"/>
          </a:bodyPr>
          <a:lstStyle/>
          <a:p>
            <a:br>
              <a:rPr lang="en-US" sz="32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br>
            <a:r>
              <a:rPr lang="en-US" sz="53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CRAT</a:t>
            </a:r>
            <a:r>
              <a:rPr lang="en-US" sz="49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or CRUT?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3EEE8BB-F528-40D0-A324-BCF9C9792514}"/>
              </a:ext>
            </a:extLst>
          </p:cNvPr>
          <p:cNvSpPr>
            <a:spLocks noGrp="1"/>
          </p:cNvSpPr>
          <p:nvPr>
            <p:ph idx="1"/>
          </p:nvPr>
        </p:nvSpPr>
        <p:spPr/>
        <p:txBody>
          <a:bodyPr>
            <a:normAutofit fontScale="92500" lnSpcReduction="20000"/>
          </a:bodyPr>
          <a:lstStyle/>
          <a:p>
            <a:pPr marL="0" marR="0" fontAlgn="base">
              <a:lnSpc>
                <a:spcPct val="107000"/>
              </a:lnSpc>
              <a:spcBef>
                <a:spcPts val="0"/>
              </a:spcBef>
              <a:spcAft>
                <a:spcPts val="0"/>
              </a:spcAft>
            </a:pPr>
            <a:r>
              <a:rPr lang="en-US" sz="19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Charitable remainder trusts can be structured in numerous ways. The two basic categories are </a:t>
            </a:r>
            <a:r>
              <a:rPr lang="en-US" sz="1900" u="sng"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charitable remainder </a:t>
            </a:r>
            <a:r>
              <a:rPr lang="en-US" sz="1900" b="1" u="sng"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annuity</a:t>
            </a:r>
            <a:r>
              <a:rPr lang="en-US" sz="1900" u="sng"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trusts</a:t>
            </a:r>
            <a:r>
              <a:rPr lang="en-US" sz="19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(CRATs) and </a:t>
            </a:r>
            <a:r>
              <a:rPr lang="en-US" sz="1900" u="sng"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charitable remainder </a:t>
            </a:r>
            <a:r>
              <a:rPr lang="en-US" sz="1900" b="1" u="sng"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unitrusts</a:t>
            </a:r>
            <a:r>
              <a:rPr lang="en-US" sz="19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900" dirty="0" err="1">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CRUTs</a:t>
            </a:r>
            <a:r>
              <a:rPr lang="en-US" sz="19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t>
            </a:r>
          </a:p>
          <a:p>
            <a:pPr marL="0" marR="0" fontAlgn="base">
              <a:lnSpc>
                <a:spcPct val="107000"/>
              </a:lnSpc>
              <a:spcBef>
                <a:spcPts val="0"/>
              </a:spcBef>
              <a:spcAft>
                <a:spcPts val="0"/>
              </a:spcAft>
            </a:pP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19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The primary difference between the two basic categories is how the income payment is calculated. In the case of a CRAT, the payment is based on the value of assets transferred to the CRAT at the time the CRAT is funded. For a CRUT, the annual payment from the unitrust varies from year to year, and is calculated using the value of the assets held by the trust as those assets are re-valued on an annual basis.</a:t>
            </a:r>
          </a:p>
          <a:p>
            <a:pPr marL="0" marR="0" fontAlgn="base">
              <a:lnSpc>
                <a:spcPct val="107000"/>
              </a:lnSpc>
              <a:spcBef>
                <a:spcPts val="0"/>
              </a:spcBef>
              <a:spcAft>
                <a:spcPts val="0"/>
              </a:spcAft>
            </a:pP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19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For example, if you transfer $500,000 of stock to a CRAT with a 5% annual payout, the annual income payment from the CRAT will be $25,000 every year of the CRAT’s existence.</a:t>
            </a:r>
          </a:p>
          <a:p>
            <a:pPr marL="0" marR="0" fontAlgn="base">
              <a:lnSpc>
                <a:spcPct val="107000"/>
              </a:lnSpc>
              <a:spcBef>
                <a:spcPts val="0"/>
              </a:spcBef>
              <a:spcAft>
                <a:spcPts val="0"/>
              </a:spcAft>
            </a:pP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19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Alternatively, if you donate assets valued at $500,000 to a 5% payout CRUT on January 1, the income beneficiary would receive $25,000 during the first year of the CRUT. If the value of the CRUT assets are $510,000 the following year, the income beneficiary would receive $25,500. Conversely, if the following year the CRUT assets are worth $450,000 on the annual valuation date, the income beneficiary payment drops to $22,500.</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47937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82B9B-5E65-44A2-AF8F-B8F756EFCF8A}"/>
              </a:ext>
            </a:extLst>
          </p:cNvPr>
          <p:cNvSpPr>
            <a:spLocks noGrp="1"/>
          </p:cNvSpPr>
          <p:nvPr>
            <p:ph type="title"/>
          </p:nvPr>
        </p:nvSpPr>
        <p:spPr/>
        <p:txBody>
          <a:bodyPr>
            <a:normAutofit fontScale="90000"/>
          </a:bodyPr>
          <a:lstStyle/>
          <a:p>
            <a:br>
              <a:rPr lang="en-US" sz="32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br>
            <a:r>
              <a:rPr lang="en-US" sz="53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CRT</a:t>
            </a:r>
            <a:r>
              <a:rPr lang="en-US" sz="49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Illustrated</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pic>
        <p:nvPicPr>
          <p:cNvPr id="4" name="Content Placeholder 3">
            <a:extLst>
              <a:ext uri="{FF2B5EF4-FFF2-40B4-BE49-F238E27FC236}">
                <a16:creationId xmlns:a16="http://schemas.microsoft.com/office/drawing/2014/main" id="{33083C40-3DFD-477F-829A-5146F5CCBD44}"/>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473761" y="1825625"/>
            <a:ext cx="5244478" cy="4351338"/>
          </a:xfrm>
          <a:prstGeom prst="rect">
            <a:avLst/>
          </a:prstGeom>
          <a:noFill/>
          <a:ln>
            <a:noFill/>
          </a:ln>
        </p:spPr>
      </p:pic>
    </p:spTree>
    <p:extLst>
      <p:ext uri="{BB962C8B-B14F-4D97-AF65-F5344CB8AC3E}">
        <p14:creationId xmlns:p14="http://schemas.microsoft.com/office/powerpoint/2010/main" val="1651718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26EBC-1EB3-4C98-8C5E-DAC22158DD9C}"/>
              </a:ext>
            </a:extLst>
          </p:cNvPr>
          <p:cNvSpPr>
            <a:spLocks noGrp="1"/>
          </p:cNvSpPr>
          <p:nvPr>
            <p:ph type="title"/>
          </p:nvPr>
        </p:nvSpPr>
        <p:spPr/>
        <p:txBody>
          <a:bodyPr>
            <a:normAutofit fontScale="90000"/>
          </a:bodyPr>
          <a:lstStyle/>
          <a:p>
            <a:br>
              <a:rPr lang="en-US" sz="32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br>
            <a:r>
              <a:rPr lang="en-US" sz="53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Result</a:t>
            </a:r>
            <a:r>
              <a:rPr lang="en-US" sz="49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of Implementing a CRT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0FEFEF6-43BE-4C4B-B4F7-DBB6F07F74D3}"/>
              </a:ext>
            </a:extLst>
          </p:cNvPr>
          <p:cNvSpPr>
            <a:spLocks noGrp="1"/>
          </p:cNvSpPr>
          <p:nvPr>
            <p:ph idx="1"/>
          </p:nvPr>
        </p:nvSpPr>
        <p:spPr/>
        <p:txBody>
          <a:bodyPr>
            <a:normAutofit fontScale="85000" lnSpcReduction="10000"/>
          </a:bodyPr>
          <a:lstStyle/>
          <a:p>
            <a:r>
              <a:rPr lang="en-US" sz="32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The following table illustrates one possible result from implementing a CRT (structured as a </a:t>
            </a:r>
            <a:r>
              <a:rPr lang="en-US" sz="3200" dirty="0" err="1">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CRUT</a:t>
            </a:r>
            <a:r>
              <a:rPr lang="en-US" sz="32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t>
            </a:r>
          </a:p>
          <a:p>
            <a:r>
              <a:rPr lang="en-US" sz="32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The table compares the result of implementing a 20-year term CRUT paying 5% per year, funded with stock valued at $500,000, purchased for $250,000 ten years ago (long-term capital gain property) and sold by the CRUT upon receipt versus an outright sale of the stock.</a:t>
            </a:r>
          </a:p>
          <a:p>
            <a:r>
              <a:rPr lang="en-US" sz="32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In both cases, the assumption is that the net sales proceeds are re-invested in a portfolio that appreciates at 7% per year, yields 1% annually, and is subject to 10% turn-over each year.</a:t>
            </a:r>
          </a:p>
          <a:p>
            <a:r>
              <a:rPr lang="en-US" sz="32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Additional assumptions are found at the bottom of the table.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91599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9641B-4A7A-419D-B031-462602A24B43}"/>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Mission of this session</a:t>
            </a:r>
          </a:p>
        </p:txBody>
      </p:sp>
      <p:sp>
        <p:nvSpPr>
          <p:cNvPr id="3" name="Content Placeholder 2">
            <a:extLst>
              <a:ext uri="{FF2B5EF4-FFF2-40B4-BE49-F238E27FC236}">
                <a16:creationId xmlns:a16="http://schemas.microsoft.com/office/drawing/2014/main" id="{1DE61C76-34A2-494B-87EB-DFBC11EC6EBF}"/>
              </a:ext>
            </a:extLst>
          </p:cNvPr>
          <p:cNvSpPr>
            <a:spLocks noGrp="1"/>
          </p:cNvSpPr>
          <p:nvPr>
            <p:ph idx="1"/>
          </p:nvPr>
        </p:nvSpPr>
        <p:spPr/>
        <p:txBody>
          <a:bodyPr/>
          <a:lstStyle/>
          <a:p>
            <a:pPr algn="l"/>
            <a:r>
              <a:rPr lang="en-US" sz="1800" b="0" i="0" dirty="0">
                <a:solidFill>
                  <a:srgbClr val="1F497D"/>
                </a:solidFill>
                <a:effectLst/>
                <a:latin typeface="Arial" panose="020B0604020202020204" pitchFamily="34" charset="0"/>
              </a:rPr>
              <a:t>The applicable distribution period (the “ADP”) for most beneficiaries of inherited retirement benefits was shortened to only ten years by the SECURE Act.</a:t>
            </a:r>
            <a:endParaRPr lang="en-US" sz="1800" dirty="0">
              <a:solidFill>
                <a:srgbClr val="1F497D"/>
              </a:solidFill>
              <a:latin typeface="Arial" panose="020B0604020202020204" pitchFamily="34" charset="0"/>
            </a:endParaRPr>
          </a:p>
          <a:p>
            <a:pPr algn="l"/>
            <a:r>
              <a:rPr lang="en-US" sz="1800" b="0" i="0" dirty="0">
                <a:solidFill>
                  <a:srgbClr val="1F497D"/>
                </a:solidFill>
                <a:effectLst/>
                <a:latin typeface="Arial" panose="020B0604020202020204" pitchFamily="34" charset="0"/>
              </a:rPr>
              <a:t>Life expectancy distribution periods are no longer available, except for “eligible designated beneficiaries” (or “</a:t>
            </a:r>
            <a:r>
              <a:rPr lang="en-US" sz="1800" b="0" i="0" dirty="0" err="1">
                <a:solidFill>
                  <a:srgbClr val="1F497D"/>
                </a:solidFill>
                <a:effectLst/>
                <a:latin typeface="Arial" panose="020B0604020202020204" pitchFamily="34" charset="0"/>
              </a:rPr>
              <a:t>EDBs</a:t>
            </a:r>
            <a:r>
              <a:rPr lang="en-US" sz="1800" b="0" i="0" dirty="0">
                <a:solidFill>
                  <a:srgbClr val="1F497D"/>
                </a:solidFill>
                <a:effectLst/>
                <a:latin typeface="Arial" panose="020B0604020202020204" pitchFamily="34" charset="0"/>
              </a:rPr>
              <a:t>”) and “applicable multiple-beneficiary trusts” (or “</a:t>
            </a:r>
            <a:r>
              <a:rPr lang="en-US" sz="1800" b="0" i="0" dirty="0" err="1">
                <a:solidFill>
                  <a:srgbClr val="1F497D"/>
                </a:solidFill>
                <a:effectLst/>
                <a:latin typeface="Arial" panose="020B0604020202020204" pitchFamily="34" charset="0"/>
              </a:rPr>
              <a:t>AMBTs</a:t>
            </a:r>
            <a:r>
              <a:rPr lang="en-US" sz="1800" b="0" i="0" dirty="0">
                <a:solidFill>
                  <a:srgbClr val="1F497D"/>
                </a:solidFill>
                <a:effectLst/>
                <a:latin typeface="Arial" panose="020B0604020202020204" pitchFamily="34" charset="0"/>
              </a:rPr>
              <a:t>”).</a:t>
            </a:r>
            <a:endParaRPr lang="en-US" sz="1800" dirty="0">
              <a:solidFill>
                <a:srgbClr val="1F497D"/>
              </a:solidFill>
              <a:latin typeface="Arial" panose="020B0604020202020204" pitchFamily="34" charset="0"/>
            </a:endParaRPr>
          </a:p>
          <a:p>
            <a:pPr algn="l"/>
            <a:r>
              <a:rPr lang="en-US" sz="1800" b="0" i="0" dirty="0">
                <a:solidFill>
                  <a:srgbClr val="1F497D"/>
                </a:solidFill>
                <a:effectLst/>
                <a:latin typeface="Arial" panose="020B0604020202020204" pitchFamily="34" charset="0"/>
              </a:rPr>
              <a:t>In this session, charitable remainder trusts (or “CRTs”) will be discussed as a means to increase the length of the distribution period when the life expectancy distribution period is not otherwise available for the client who would prefer a trust as the beneficiary of a retirement asset instead of an individual and is also charitably inclined.</a:t>
            </a:r>
            <a:endParaRPr lang="en-US" b="0" i="0" dirty="0">
              <a:solidFill>
                <a:srgbClr val="000000"/>
              </a:solidFill>
              <a:effectLst/>
              <a:latin typeface="Arial" panose="020B0604020202020204" pitchFamily="34" charset="0"/>
            </a:endParaRPr>
          </a:p>
          <a:p>
            <a:pPr marL="0" indent="0" algn="l">
              <a:buNone/>
            </a:pPr>
            <a:r>
              <a:rPr lang="en-US" sz="1800" b="0" i="0" dirty="0">
                <a:solidFill>
                  <a:srgbClr val="1F497D"/>
                </a:solidFill>
                <a:effectLst/>
                <a:latin typeface="Arial" panose="020B0604020202020204" pitchFamily="34" charset="0"/>
              </a:rPr>
              <a:t> </a:t>
            </a:r>
            <a:endParaRPr lang="en-US" b="0" i="0" dirty="0">
              <a:solidFill>
                <a:srgbClr val="00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113944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AB679-07E3-4520-9057-3C03AEFE0D3B}"/>
              </a:ext>
            </a:extLst>
          </p:cNvPr>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CRUT</a:t>
            </a:r>
            <a:r>
              <a:rPr lang="en-US" b="1" dirty="0">
                <a:latin typeface="Arial" panose="020B0604020202020204" pitchFamily="34" charset="0"/>
                <a:cs typeface="Arial" panose="020B0604020202020204" pitchFamily="34" charset="0"/>
              </a:rPr>
              <a:t> Example</a:t>
            </a:r>
          </a:p>
        </p:txBody>
      </p:sp>
      <p:pic>
        <p:nvPicPr>
          <p:cNvPr id="4" name="Content Placeholder 3" descr="Charitable Remainder Trusts (CRT): Charitable Tools Explained">
            <a:extLst>
              <a:ext uri="{FF2B5EF4-FFF2-40B4-BE49-F238E27FC236}">
                <a16:creationId xmlns:a16="http://schemas.microsoft.com/office/drawing/2014/main" id="{A82CCF43-ACC7-47F8-88FE-966F0B578024}"/>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34250" y="1825625"/>
            <a:ext cx="5323500" cy="4351338"/>
          </a:xfrm>
          <a:prstGeom prst="rect">
            <a:avLst/>
          </a:prstGeom>
          <a:noFill/>
          <a:ln>
            <a:noFill/>
          </a:ln>
        </p:spPr>
      </p:pic>
    </p:spTree>
    <p:extLst>
      <p:ext uri="{BB962C8B-B14F-4D97-AF65-F5344CB8AC3E}">
        <p14:creationId xmlns:p14="http://schemas.microsoft.com/office/powerpoint/2010/main" val="442894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5E826-A543-4D9A-B481-E2B6E04C0370}"/>
              </a:ext>
            </a:extLst>
          </p:cNvPr>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CRATs</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CRUTs</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E43A05-684E-46B2-8941-D969ACF62414}"/>
              </a:ext>
            </a:extLst>
          </p:cNvPr>
          <p:cNvSpPr>
            <a:spLocks noGrp="1"/>
          </p:cNvSpPr>
          <p:nvPr>
            <p:ph idx="1"/>
          </p:nvPr>
        </p:nvSpPr>
        <p:spPr/>
        <p:txBody>
          <a:bodyPr>
            <a:normAutofit lnSpcReduction="10000"/>
          </a:bodyPr>
          <a:lstStyle/>
          <a:p>
            <a:r>
              <a:rPr lang="en-US" sz="32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As calculated using the described assumptions, while a philanthropist would accumulate $1,777,297 over a twenty year period if they simply sold the stock and reinvested the net, after tax proceeds, the total amount returned through implementation of a CRUT is $2,128,469 – an increased return of $351,172.</a:t>
            </a:r>
          </a:p>
          <a:p>
            <a:r>
              <a:rPr lang="en-US" sz="32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In the case of the CRUT, the total return is split between the philanthropist and the charitable remainder beneficiaries – $1,225,413 to the philanthropist, $903,506 to charity.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56216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D0FC5-CF9C-4F6A-9E5B-3DCB7986F23C}"/>
              </a:ext>
            </a:extLst>
          </p:cNvPr>
          <p:cNvSpPr>
            <a:spLocks noGrp="1"/>
          </p:cNvSpPr>
          <p:nvPr>
            <p:ph type="title"/>
          </p:nvPr>
        </p:nvSpPr>
        <p:spPr/>
        <p:txBody>
          <a:bodyPr>
            <a:normAutofit fontScale="90000"/>
          </a:bodyPr>
          <a:lstStyle/>
          <a:p>
            <a:br>
              <a:rPr lang="en-US" sz="18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br>
            <a:br>
              <a:rPr lang="en-US" sz="18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br>
            <a:r>
              <a:rPr lang="en-US" sz="4900" b="1" spc="-75"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Why Create a CRT?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F954FF2-6CBF-40C9-9BFC-596E8AB4006A}"/>
              </a:ext>
            </a:extLst>
          </p:cNvPr>
          <p:cNvSpPr>
            <a:spLocks noGrp="1"/>
          </p:cNvSpPr>
          <p:nvPr>
            <p:ph idx="1"/>
          </p:nvPr>
        </p:nvSpPr>
        <p:spPr/>
        <p:txBody>
          <a:bodyPr>
            <a:normAutofit fontScale="92500" lnSpcReduction="20000"/>
          </a:bodyPr>
          <a:lstStyle/>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Most individuals establish a CRT when they have an appreciated asset they seek to: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(1) Diversify in a tax effective manner;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(2) </a:t>
            </a:r>
            <a:r>
              <a:rPr lang="en-US" sz="2000" dirty="0">
                <a:solidFill>
                  <a:srgbClr val="676767"/>
                </a:solidFill>
                <a:latin typeface="Arial" panose="020B0604020202020204" pitchFamily="34" charset="0"/>
                <a:ea typeface="Times New Roman" panose="02020603050405020304" pitchFamily="18" charset="0"/>
                <a:cs typeface="Times New Roman" panose="02020603050405020304" pitchFamily="18" charset="0"/>
              </a:rPr>
              <a:t>R</a:t>
            </a: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eceive an income stream; </a:t>
            </a:r>
          </a:p>
          <a:p>
            <a:pPr marL="0" marR="0" fontAlgn="base">
              <a:lnSpc>
                <a:spcPct val="107000"/>
              </a:lnSpc>
              <a:spcBef>
                <a:spcPts val="0"/>
              </a:spcBef>
              <a:spcAft>
                <a:spcPts val="0"/>
              </a:spcAft>
            </a:pPr>
            <a:r>
              <a:rPr lang="en-US" sz="2000" dirty="0">
                <a:solidFill>
                  <a:srgbClr val="676767"/>
                </a:solidFill>
                <a:latin typeface="Arial" panose="020B0604020202020204" pitchFamily="34" charset="0"/>
                <a:ea typeface="Times New Roman" panose="02020603050405020304" pitchFamily="18" charset="0"/>
                <a:cs typeface="Times New Roman" panose="02020603050405020304" pitchFamily="18" charset="0"/>
              </a:rPr>
              <a:t>(3) Defer recognition of capital gain income;</a:t>
            </a:r>
          </a:p>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(4) Receive a charitable deduction for income tax purposes</a:t>
            </a:r>
            <a:r>
              <a:rPr lang="en-US" sz="2000" dirty="0">
                <a:solidFill>
                  <a:srgbClr val="676767"/>
                </a:solidFill>
                <a:latin typeface="Arial" panose="020B0604020202020204" pitchFamily="34" charset="0"/>
                <a:ea typeface="Times New Roman" panose="02020603050405020304" pitchFamily="18" charset="0"/>
                <a:cs typeface="Times New Roman" panose="02020603050405020304" pitchFamily="18" charset="0"/>
              </a:rPr>
              <a:t>; </a:t>
            </a: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and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(5) Benefit charity or charitable fund.</a:t>
            </a:r>
          </a:p>
          <a:p>
            <a:pPr marL="0" marR="0" fontAlgn="base">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Appreciated, long-term capital gain assets are the ideal candidates for funding a CRT because of the CRT’s tax-exempt status. If a CRT sells an appreciated asset after it is contributed to the CRT, the CRT pays no capital gains tax.  Instead, all proceeds from the asset sale are available for reinvestment.  Given this, most individuals establish CRT’s during their lifetime as a method of both setting aside assets for charity during their lifetime while continuing to benefit from those assets while living.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2000" dirty="0">
                <a:solidFill>
                  <a:srgbClr val="676767"/>
                </a:solidFill>
                <a:latin typeface="Arial" panose="020B0604020202020204" pitchFamily="34" charset="0"/>
                <a:ea typeface="Times New Roman" panose="02020603050405020304" pitchFamily="18" charset="0"/>
                <a:cs typeface="Times New Roman" panose="02020603050405020304" pitchFamily="18" charset="0"/>
              </a:rPr>
              <a:t>In addition</a:t>
            </a: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CRTs are also useful vehicles for establishing a pool of assets to provide a loved one with an income stream during their lifetimes, with remaining assets passing to a favored charity when the </a:t>
            </a:r>
            <a:r>
              <a:rPr lang="en-US" sz="2000" dirty="0">
                <a:solidFill>
                  <a:srgbClr val="676767"/>
                </a:solidFill>
                <a:latin typeface="Arial" panose="020B0604020202020204" pitchFamily="34" charset="0"/>
                <a:ea typeface="Times New Roman" panose="02020603050405020304" pitchFamily="18" charset="0"/>
                <a:cs typeface="Times New Roman" panose="02020603050405020304" pitchFamily="18" charset="0"/>
              </a:rPr>
              <a:t>CRT </a:t>
            </a:r>
            <a:r>
              <a:rPr lang="en-US" sz="20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terminates.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69317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F2E0-CACA-4615-B655-1C28C6BBF72F}"/>
              </a:ext>
            </a:extLst>
          </p:cNvPr>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CRATs</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CRUTs</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9F2CAF6-A42C-4DCC-8BF1-877405225665}"/>
              </a:ext>
            </a:extLst>
          </p:cNvPr>
          <p:cNvSpPr>
            <a:spLocks noGrp="1"/>
          </p:cNvSpPr>
          <p:nvPr>
            <p:ph idx="1"/>
          </p:nvPr>
        </p:nvSpPr>
        <p:spPr/>
        <p:txBody>
          <a:bodyPr>
            <a:normAutofit fontScale="62500" lnSpcReduction="20000"/>
          </a:bodyPr>
          <a:lstStyle/>
          <a:p>
            <a:pPr marL="0" marR="0" fontAlgn="base">
              <a:lnSpc>
                <a:spcPct val="107000"/>
              </a:lnSpc>
              <a:spcBef>
                <a:spcPts val="0"/>
              </a:spcBef>
              <a:spcAft>
                <a:spcPts val="0"/>
              </a:spcAft>
            </a:pPr>
            <a:r>
              <a:rPr lang="en-US" sz="34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Accordingly, CRTs are often incorporated as part of an estate plan where the CRT is created and funded at the time of an individual’s death in order to provide an income stream to a loved one during </a:t>
            </a:r>
            <a:r>
              <a:rPr lang="en-US" sz="3400" dirty="0">
                <a:solidFill>
                  <a:srgbClr val="676767"/>
                </a:solidFill>
                <a:latin typeface="Arial" panose="020B0604020202020204" pitchFamily="34" charset="0"/>
                <a:ea typeface="Times New Roman" panose="02020603050405020304" pitchFamily="18" charset="0"/>
                <a:cs typeface="Times New Roman" panose="02020603050405020304" pitchFamily="18" charset="0"/>
              </a:rPr>
              <a:t>his/her </a:t>
            </a:r>
            <a:r>
              <a:rPr lang="en-US" sz="34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lifetime (or for a term of years), with assets passing to charity upon completion of the CRT term.</a:t>
            </a:r>
          </a:p>
          <a:p>
            <a:pPr marL="0" marR="0" fontAlgn="base">
              <a:lnSpc>
                <a:spcPct val="107000"/>
              </a:lnSpc>
              <a:spcBef>
                <a:spcPts val="0"/>
              </a:spcBef>
              <a:spcAft>
                <a:spcPts val="0"/>
              </a:spcAft>
            </a:pPr>
            <a:endParaRPr lang="en-US" sz="34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34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Of course, this can also be done during a donor’s lifetime, as well (i.e., you are free to establish and fund a CRT and gift the income interest to a third party during lifetime).</a:t>
            </a:r>
          </a:p>
          <a:p>
            <a:pPr marL="0" marR="0" fontAlgn="base">
              <a:lnSpc>
                <a:spcPct val="107000"/>
              </a:lnSpc>
              <a:spcBef>
                <a:spcPts val="0"/>
              </a:spcBef>
              <a:spcAft>
                <a:spcPts val="0"/>
              </a:spcAft>
            </a:pPr>
            <a:endParaRPr lang="en-US" sz="3400" dirty="0">
              <a:solidFill>
                <a:srgbClr val="676767"/>
              </a:solidFill>
              <a:latin typeface="Arial" panose="020B0604020202020204" pitchFamily="34" charset="0"/>
              <a:ea typeface="Times New Roman" panose="02020603050405020304" pitchFamily="18" charset="0"/>
              <a:cs typeface="Times New Roman" panose="02020603050405020304" pitchFamily="18" charset="0"/>
            </a:endParaRPr>
          </a:p>
          <a:p>
            <a:pPr marL="0" marR="0" fontAlgn="base">
              <a:lnSpc>
                <a:spcPct val="107000"/>
              </a:lnSpc>
              <a:spcBef>
                <a:spcPts val="0"/>
              </a:spcBef>
              <a:spcAft>
                <a:spcPts val="0"/>
              </a:spcAft>
            </a:pPr>
            <a:r>
              <a:rPr lang="en-US" sz="34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Note, though, that if an individual other than the CRT donor or their spouse is named as a CRT income beneficiary, whether the CRT is created at death or during lifetime, the value of the gifted income interest is subject to gift tax and/or estate tax. Of course, gift and estate tax is unlikely to be paid unless total non-charitable gifts made by the individual during lifetime and at death exceed the individual’s estate and gift tax exemption (currently, $12.06M for 2022</a:t>
            </a:r>
            <a:r>
              <a:rPr lang="en-US" sz="3400" dirty="0">
                <a:solidFill>
                  <a:srgbClr val="676767"/>
                </a:solidFill>
                <a:latin typeface="Arial" panose="020B0604020202020204" pitchFamily="34" charset="0"/>
                <a:ea typeface="Times New Roman" panose="02020603050405020304" pitchFamily="18" charset="0"/>
                <a:cs typeface="Times New Roman" panose="02020603050405020304" pitchFamily="18" charset="0"/>
              </a:rPr>
              <a:t> or </a:t>
            </a:r>
            <a:r>
              <a:rPr lang="en-US" sz="34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a:t>
            </a:r>
            <a:r>
              <a:rPr lang="en-US" sz="3400" dirty="0">
                <a:solidFill>
                  <a:srgbClr val="676767"/>
                </a:solidFill>
                <a:latin typeface="Arial" panose="020B0604020202020204" pitchFamily="34" charset="0"/>
                <a:ea typeface="Times New Roman" panose="02020603050405020304" pitchFamily="18" charset="0"/>
                <a:cs typeface="Times New Roman" panose="02020603050405020304" pitchFamily="18" charset="0"/>
              </a:rPr>
              <a:t>24.12M</a:t>
            </a:r>
            <a:r>
              <a:rPr lang="en-US" sz="3400" dirty="0">
                <a:solidFill>
                  <a:srgbClr val="676767"/>
                </a:solidFill>
                <a:effectLst/>
                <a:latin typeface="Arial" panose="020B0604020202020204" pitchFamily="34" charset="0"/>
                <a:ea typeface="Times New Roman" panose="02020603050405020304" pitchFamily="18" charset="0"/>
                <a:cs typeface="Times New Roman" panose="02020603050405020304" pitchFamily="18" charset="0"/>
              </a:rPr>
              <a:t> for a married couple in 2022 and scheduled to increase to $12.92M for 2023 or $25.84M for a married couple in 2023).</a:t>
            </a:r>
            <a:endParaRPr lang="en-US" sz="3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24965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DF7F3-BBAF-4B1D-AB4B-3E7BFCDFA875}"/>
              </a:ext>
            </a:extLst>
          </p:cNvPr>
          <p:cNvSpPr>
            <a:spLocks noGrp="1"/>
          </p:cNvSpPr>
          <p:nvPr>
            <p:ph type="title"/>
          </p:nvPr>
        </p:nvSpPr>
        <p:spPr/>
        <p:txBody>
          <a:bodyPr>
            <a:normAutofit/>
          </a:bodyPr>
          <a:lstStyle/>
          <a:p>
            <a:r>
              <a:rPr lang="en-US" b="1" u="sng" dirty="0">
                <a:latin typeface="Arial" panose="020B0604020202020204" pitchFamily="34" charset="0"/>
                <a:cs typeface="Arial" panose="020B0604020202020204" pitchFamily="34" charset="0"/>
              </a:rPr>
              <a:t>Changes Made by the SECURE Act</a:t>
            </a:r>
          </a:p>
        </p:txBody>
      </p:sp>
      <p:sp>
        <p:nvSpPr>
          <p:cNvPr id="3" name="Content Placeholder 2">
            <a:extLst>
              <a:ext uri="{FF2B5EF4-FFF2-40B4-BE49-F238E27FC236}">
                <a16:creationId xmlns:a16="http://schemas.microsoft.com/office/drawing/2014/main" id="{3D5FF072-B644-40B3-8AA6-F3CADE5F76BD}"/>
              </a:ext>
            </a:extLst>
          </p:cNvPr>
          <p:cNvSpPr>
            <a:spLocks noGrp="1"/>
          </p:cNvSpPr>
          <p:nvPr>
            <p:ph idx="1"/>
          </p:nvPr>
        </p:nvSpPr>
        <p:spPr/>
        <p:txBody>
          <a:bodyPr>
            <a:normAutofit fontScale="92500"/>
          </a:bodyPr>
          <a:lstStyle/>
          <a:p>
            <a:r>
              <a:rPr lang="en-US" dirty="0">
                <a:latin typeface="Arial" panose="020B0604020202020204" pitchFamily="34" charset="0"/>
                <a:cs typeface="Arial" panose="020B0604020202020204" pitchFamily="34" charset="0"/>
              </a:rPr>
              <a:t>Increased the “start age” for required minimum distributions (or, “</a:t>
            </a:r>
            <a:r>
              <a:rPr lang="en-US" dirty="0" err="1">
                <a:latin typeface="Arial" panose="020B0604020202020204" pitchFamily="34" charset="0"/>
                <a:cs typeface="Arial" panose="020B0604020202020204" pitchFamily="34" charset="0"/>
              </a:rPr>
              <a:t>RMDs</a:t>
            </a:r>
            <a:r>
              <a:rPr lang="en-US" dirty="0">
                <a:latin typeface="Arial" panose="020B0604020202020204" pitchFamily="34" charset="0"/>
                <a:cs typeface="Arial" panose="020B0604020202020204" pitchFamily="34" charset="0"/>
              </a:rPr>
              <a:t>”) from April 1 of the year after reaching age 70 ½ to  April 1 of the year after reaching 72 (i.e., the “</a:t>
            </a:r>
            <a:r>
              <a:rPr lang="en-US" dirty="0" err="1">
                <a:latin typeface="Arial" panose="020B0604020202020204" pitchFamily="34" charset="0"/>
                <a:cs typeface="Arial" panose="020B0604020202020204" pitchFamily="34" charset="0"/>
              </a:rPr>
              <a:t>RBD</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Eliminated the life expectancy rule for most beneficiaries of inherited retirement benefits.</a:t>
            </a:r>
          </a:p>
          <a:p>
            <a:r>
              <a:rPr lang="en-US" dirty="0">
                <a:latin typeface="Arial" panose="020B0604020202020204" pitchFamily="34" charset="0"/>
                <a:cs typeface="Arial" panose="020B0604020202020204" pitchFamily="34" charset="0"/>
              </a:rPr>
              <a:t>Created new “types” of beneficiaries of inherited retirement benefits, called </a:t>
            </a:r>
            <a:r>
              <a:rPr lang="en-US" u="sng" dirty="0">
                <a:latin typeface="Arial" panose="020B0604020202020204" pitchFamily="34" charset="0"/>
                <a:cs typeface="Arial" panose="020B0604020202020204" pitchFamily="34" charset="0"/>
              </a:rPr>
              <a:t>Eligible Designated Beneficiaries</a:t>
            </a:r>
            <a:r>
              <a:rPr lang="en-US" dirty="0">
                <a:latin typeface="Arial" panose="020B0604020202020204" pitchFamily="34" charset="0"/>
                <a:cs typeface="Arial" panose="020B0604020202020204" pitchFamily="34" charset="0"/>
              </a:rPr>
              <a:t> (or, “</a:t>
            </a:r>
            <a:r>
              <a:rPr lang="en-US" dirty="0" err="1">
                <a:latin typeface="Arial" panose="020B0604020202020204" pitchFamily="34" charset="0"/>
                <a:cs typeface="Arial" panose="020B0604020202020204" pitchFamily="34" charset="0"/>
              </a:rPr>
              <a:t>EDBs</a:t>
            </a:r>
            <a:r>
              <a:rPr lang="en-US" dirty="0">
                <a:latin typeface="Arial" panose="020B0604020202020204" pitchFamily="34" charset="0"/>
                <a:cs typeface="Arial" panose="020B0604020202020204" pitchFamily="34" charset="0"/>
              </a:rPr>
              <a:t>”), who are (1) surviving spouses, (2) children who are minors (21 years old or younger), (3) disabled individuals, (4) chronically-ill individuals, and (5) individuals who are not more than ten (10) years younger than the deceased owner of the inherited retirement benefits.</a:t>
            </a:r>
          </a:p>
        </p:txBody>
      </p:sp>
    </p:spTree>
    <p:extLst>
      <p:ext uri="{BB962C8B-B14F-4D97-AF65-F5344CB8AC3E}">
        <p14:creationId xmlns:p14="http://schemas.microsoft.com/office/powerpoint/2010/main" val="2118623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456"/>
            <a:ext cx="8229600" cy="1143000"/>
          </a:xfrm>
        </p:spPr>
        <p:txBody>
          <a:bodyPr anchor="ctr">
            <a:normAutofit fontScale="90000"/>
          </a:bodyPr>
          <a:lstStyle/>
          <a:p>
            <a:pPr>
              <a:lnSpc>
                <a:spcPct val="90000"/>
              </a:lnSpc>
            </a:pPr>
            <a:r>
              <a:rPr lang="en-US" sz="3200" b="1" dirty="0">
                <a:latin typeface="Arial" panose="020B0604020202020204" pitchFamily="34" charset="0"/>
                <a:cs typeface="Arial" panose="020B0604020202020204" pitchFamily="34" charset="0"/>
              </a:rPr>
              <a:t>Charitable Planning after the SECURE Act</a:t>
            </a:r>
            <a:br>
              <a:rPr lang="en-US" sz="1800" dirty="0"/>
            </a:br>
            <a:endParaRPr lang="en-US" sz="1800" dirty="0"/>
          </a:p>
        </p:txBody>
      </p:sp>
      <p:graphicFrame>
        <p:nvGraphicFramePr>
          <p:cNvPr id="5" name="Content Placeholder 2">
            <a:extLst>
              <a:ext uri="{FF2B5EF4-FFF2-40B4-BE49-F238E27FC236}">
                <a16:creationId xmlns:a16="http://schemas.microsoft.com/office/drawing/2014/main" id="{19F6EE90-9B03-4D71-855F-812437E41D5E}"/>
              </a:ext>
            </a:extLst>
          </p:cNvPr>
          <p:cNvGraphicFramePr>
            <a:graphicFrameLocks noGrp="1"/>
          </p:cNvGraphicFramePr>
          <p:nvPr>
            <p:ph idx="1"/>
            <p:extLst>
              <p:ext uri="{D42A27DB-BD31-4B8C-83A1-F6EECF244321}">
                <p14:modId xmlns:p14="http://schemas.microsoft.com/office/powerpoint/2010/main" val="1321211939"/>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883-5F05-4097-B8CD-2C50A5829B57}"/>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Required Minimum Distribution (RMD)</a:t>
            </a:r>
          </a:p>
        </p:txBody>
      </p:sp>
      <p:sp>
        <p:nvSpPr>
          <p:cNvPr id="3" name="Content Placeholder 2">
            <a:extLst>
              <a:ext uri="{FF2B5EF4-FFF2-40B4-BE49-F238E27FC236}">
                <a16:creationId xmlns:a16="http://schemas.microsoft.com/office/drawing/2014/main" id="{33CE49CA-B806-4786-B307-2F7167F638A5}"/>
              </a:ext>
            </a:extLst>
          </p:cNvPr>
          <p:cNvSpPr>
            <a:spLocks noGrp="1"/>
          </p:cNvSpPr>
          <p:nvPr>
            <p:ph idx="1"/>
          </p:nvPr>
        </p:nvSpPr>
        <p:spPr/>
        <p:txBody>
          <a:bodyPr/>
          <a:lstStyle/>
          <a:p>
            <a:r>
              <a:rPr lang="en-US" sz="3600" dirty="0" err="1">
                <a:latin typeface="Arial" panose="020B0604020202020204" pitchFamily="34" charset="0"/>
                <a:cs typeface="Arial" panose="020B0604020202020204" pitchFamily="34" charset="0"/>
              </a:rPr>
              <a:t>RMDs</a:t>
            </a:r>
            <a:r>
              <a:rPr lang="en-US" sz="3600" dirty="0">
                <a:latin typeface="Arial" panose="020B0604020202020204" pitchFamily="34" charset="0"/>
                <a:cs typeface="Arial" panose="020B0604020202020204" pitchFamily="34" charset="0"/>
              </a:rPr>
              <a:t> start now at age 72 (used to be 70 1/2)</a:t>
            </a:r>
          </a:p>
          <a:p>
            <a:r>
              <a:rPr lang="en-US" sz="3600" dirty="0">
                <a:latin typeface="Arial" panose="020B0604020202020204" pitchFamily="34" charset="0"/>
                <a:cs typeface="Arial" panose="020B0604020202020204" pitchFamily="34" charset="0"/>
              </a:rPr>
              <a:t>If born after June 30, 1949 – then, the “Required Beginning Date” (or “</a:t>
            </a:r>
            <a:r>
              <a:rPr lang="en-US" sz="3600" dirty="0" err="1">
                <a:latin typeface="Arial" panose="020B0604020202020204" pitchFamily="34" charset="0"/>
                <a:cs typeface="Arial" panose="020B0604020202020204" pitchFamily="34" charset="0"/>
              </a:rPr>
              <a:t>RBD</a:t>
            </a:r>
            <a:r>
              <a:rPr lang="en-US" sz="3600" dirty="0">
                <a:latin typeface="Arial" panose="020B0604020202020204" pitchFamily="34" charset="0"/>
                <a:cs typeface="Arial" panose="020B0604020202020204" pitchFamily="34" charset="0"/>
              </a:rPr>
              <a:t>”) is April 1 of the year after you reach age 72.</a:t>
            </a:r>
          </a:p>
          <a:p>
            <a:r>
              <a:rPr lang="en-US" sz="3600" dirty="0">
                <a:latin typeface="Arial" panose="020B0604020202020204" pitchFamily="34" charset="0"/>
                <a:cs typeface="Arial" panose="020B0604020202020204" pitchFamily="34" charset="0"/>
              </a:rPr>
              <a:t>If born before June 30, 1949 – the </a:t>
            </a:r>
            <a:r>
              <a:rPr lang="en-US" sz="3600" dirty="0" err="1">
                <a:latin typeface="Arial" panose="020B0604020202020204" pitchFamily="34" charset="0"/>
                <a:cs typeface="Arial" panose="020B0604020202020204" pitchFamily="34" charset="0"/>
              </a:rPr>
              <a:t>RBD</a:t>
            </a:r>
            <a:r>
              <a:rPr lang="en-US" sz="3600" dirty="0">
                <a:latin typeface="Arial" panose="020B0604020202020204" pitchFamily="34" charset="0"/>
                <a:cs typeface="Arial" panose="020B0604020202020204" pitchFamily="34" charset="0"/>
              </a:rPr>
              <a:t> is still April 1 of the year after reaching age 70 ½ </a:t>
            </a:r>
          </a:p>
          <a:p>
            <a:r>
              <a:rPr lang="en-US" sz="3600" u="sng" dirty="0">
                <a:latin typeface="Arial" panose="020B0604020202020204" pitchFamily="34" charset="0"/>
                <a:cs typeface="Arial" panose="020B0604020202020204" pitchFamily="34" charset="0"/>
              </a:rPr>
              <a:t>Meaning</a:t>
            </a:r>
            <a:r>
              <a:rPr lang="en-US" sz="3600" dirty="0">
                <a:latin typeface="Arial" panose="020B0604020202020204" pitchFamily="34" charset="0"/>
                <a:cs typeface="Arial" panose="020B0604020202020204" pitchFamily="34" charset="0"/>
              </a:rPr>
              <a:t>: No one will have an </a:t>
            </a:r>
            <a:r>
              <a:rPr lang="en-US" sz="3600" dirty="0" err="1">
                <a:latin typeface="Arial" panose="020B0604020202020204" pitchFamily="34" charset="0"/>
                <a:cs typeface="Arial" panose="020B0604020202020204" pitchFamily="34" charset="0"/>
              </a:rPr>
              <a:t>RBD</a:t>
            </a:r>
            <a:r>
              <a:rPr lang="en-US" sz="3600" dirty="0">
                <a:latin typeface="Arial" panose="020B0604020202020204" pitchFamily="34" charset="0"/>
                <a:cs typeface="Arial" panose="020B0604020202020204" pitchFamily="34" charset="0"/>
              </a:rPr>
              <a:t> in 2021</a:t>
            </a:r>
          </a:p>
          <a:p>
            <a:endParaRPr lang="en-US" dirty="0"/>
          </a:p>
        </p:txBody>
      </p:sp>
    </p:spTree>
    <p:extLst>
      <p:ext uri="{BB962C8B-B14F-4D97-AF65-F5344CB8AC3E}">
        <p14:creationId xmlns:p14="http://schemas.microsoft.com/office/powerpoint/2010/main" val="29473770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77107-4A0B-467E-A74C-4E60D99ACF81}"/>
              </a:ext>
            </a:extLst>
          </p:cNvPr>
          <p:cNvSpPr>
            <a:spLocks noGrp="1"/>
          </p:cNvSpPr>
          <p:nvPr>
            <p:ph type="title"/>
          </p:nvPr>
        </p:nvSpPr>
        <p:spPr>
          <a:xfrm>
            <a:off x="1981200" y="274638"/>
            <a:ext cx="8229600" cy="1143000"/>
          </a:xfrm>
        </p:spPr>
        <p:txBody>
          <a:bodyPr anchor="ctr">
            <a:normAutofit/>
          </a:bodyPr>
          <a:lstStyle/>
          <a:p>
            <a:r>
              <a:rPr lang="en-US" b="1" u="sng" dirty="0">
                <a:latin typeface="Arial" panose="020B0604020202020204" pitchFamily="34" charset="0"/>
                <a:cs typeface="Arial" panose="020B0604020202020204" pitchFamily="34" charset="0"/>
              </a:rPr>
              <a:t>Stretch IRA Rules</a:t>
            </a:r>
          </a:p>
        </p:txBody>
      </p:sp>
      <p:graphicFrame>
        <p:nvGraphicFramePr>
          <p:cNvPr id="5" name="Content Placeholder 2">
            <a:extLst>
              <a:ext uri="{FF2B5EF4-FFF2-40B4-BE49-F238E27FC236}">
                <a16:creationId xmlns:a16="http://schemas.microsoft.com/office/drawing/2014/main" id="{50250845-1DEF-4708-AC2B-697174282BAD}"/>
              </a:ext>
            </a:extLst>
          </p:cNvPr>
          <p:cNvGraphicFramePr>
            <a:graphicFrameLocks noGrp="1"/>
          </p:cNvGraphicFramePr>
          <p:nvPr>
            <p:ph idx="1"/>
            <p:extLst>
              <p:ext uri="{D42A27DB-BD31-4B8C-83A1-F6EECF244321}">
                <p14:modId xmlns:p14="http://schemas.microsoft.com/office/powerpoint/2010/main" val="282872500"/>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9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D6CA-7B19-4F1A-8B09-1E11190C005A}"/>
              </a:ext>
            </a:extLst>
          </p:cNvPr>
          <p:cNvSpPr>
            <a:spLocks noGrp="1"/>
          </p:cNvSpPr>
          <p:nvPr>
            <p:ph type="title"/>
          </p:nvPr>
        </p:nvSpPr>
        <p:spPr>
          <a:xfrm>
            <a:off x="640079" y="2023236"/>
            <a:ext cx="3659777" cy="2820908"/>
          </a:xfrm>
        </p:spPr>
        <p:txBody>
          <a:bodyPr>
            <a:normAutofit/>
          </a:bodyPr>
          <a:lstStyle/>
          <a:p>
            <a:r>
              <a:rPr lang="en-US" sz="4000" dirty="0">
                <a:solidFill>
                  <a:srgbClr val="FFFFFF"/>
                </a:solidFill>
              </a:rPr>
              <a:t>Naming Charity as Beneficiary of IRA</a:t>
            </a:r>
          </a:p>
        </p:txBody>
      </p:sp>
      <p:graphicFrame>
        <p:nvGraphicFramePr>
          <p:cNvPr id="14" name="Content Placeholder 2">
            <a:extLst>
              <a:ext uri="{FF2B5EF4-FFF2-40B4-BE49-F238E27FC236}">
                <a16:creationId xmlns:a16="http://schemas.microsoft.com/office/drawing/2014/main" id="{7177E9F9-6D2C-41C5-8D33-20873C4BC99D}"/>
              </a:ext>
            </a:extLst>
          </p:cNvPr>
          <p:cNvGraphicFramePr>
            <a:graphicFrameLocks noGrp="1"/>
          </p:cNvGraphicFramePr>
          <p:nvPr>
            <p:ph idx="1"/>
            <p:extLst>
              <p:ext uri="{D42A27DB-BD31-4B8C-83A1-F6EECF244321}">
                <p14:modId xmlns:p14="http://schemas.microsoft.com/office/powerpoint/2010/main" val="415650617"/>
              </p:ext>
            </p:extLst>
          </p:nvPr>
        </p:nvGraphicFramePr>
        <p:xfrm>
          <a:off x="6091238" y="955653"/>
          <a:ext cx="5115491" cy="494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5253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7A0D-2692-4C92-97DB-888E9E072463}"/>
              </a:ext>
            </a:extLst>
          </p:cNvPr>
          <p:cNvSpPr>
            <a:spLocks noGrp="1"/>
          </p:cNvSpPr>
          <p:nvPr>
            <p:ph type="title"/>
          </p:nvPr>
        </p:nvSpPr>
        <p:spPr/>
        <p:txBody>
          <a:bodyPr>
            <a:normAutofit/>
          </a:bodyPr>
          <a:lstStyle/>
          <a:p>
            <a:r>
              <a:rPr lang="en-US" b="1" u="sng" dirty="0">
                <a:latin typeface="Arial" panose="020B0604020202020204" pitchFamily="34" charset="0"/>
                <a:cs typeface="Arial" panose="020B0604020202020204" pitchFamily="34" charset="0"/>
              </a:rPr>
              <a:t>Way to Leave to Charity</a:t>
            </a:r>
            <a:r>
              <a:rPr lang="en-US" b="1"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C09E16AF-3927-4B7F-8E44-D79EF20B64DA}"/>
              </a:ext>
            </a:extLst>
          </p:cNvPr>
          <p:cNvSpPr>
            <a:spLocks noGrp="1"/>
          </p:cNvSpPr>
          <p:nvPr>
            <p:ph idx="1"/>
          </p:nvPr>
        </p:nvSpPr>
        <p:spPr/>
        <p:txBody>
          <a:bodyPr>
            <a:normAutofit/>
          </a:bodyPr>
          <a:lstStyle/>
          <a:p>
            <a:pPr marL="0" indent="0">
              <a:buNone/>
            </a:pPr>
            <a:r>
              <a:rPr lang="en-US" sz="3600" dirty="0">
                <a:latin typeface="Arial" panose="020B0604020202020204" pitchFamily="34" charset="0"/>
                <a:cs typeface="Arial" panose="020B0604020202020204" pitchFamily="34" charset="0"/>
              </a:rPr>
              <a:t>Name the Charity as the Beneficiary of IRA or retirement benefit.</a:t>
            </a:r>
          </a:p>
          <a:p>
            <a:pPr marL="0" indent="0">
              <a:buNone/>
            </a:pPr>
            <a:endParaRPr lang="en-US" sz="3600" dirty="0">
              <a:latin typeface="Arial" panose="020B0604020202020204" pitchFamily="34" charset="0"/>
              <a:cs typeface="Arial" panose="020B0604020202020204" pitchFamily="34" charset="0"/>
            </a:endParaRPr>
          </a:p>
          <a:p>
            <a:pPr marL="0" indent="0">
              <a:buNone/>
            </a:pPr>
            <a:r>
              <a:rPr lang="en-US" sz="3600" u="sng" dirty="0">
                <a:latin typeface="Arial" panose="020B0604020202020204" pitchFamily="34" charset="0"/>
                <a:cs typeface="Arial" panose="020B0604020202020204" pitchFamily="34" charset="0"/>
              </a:rPr>
              <a:t>Problem</a:t>
            </a:r>
            <a:r>
              <a:rPr lang="en-US" sz="3600" dirty="0">
                <a:latin typeface="Arial" panose="020B0604020202020204" pitchFamily="34" charset="0"/>
                <a:cs typeface="Arial" panose="020B0604020202020204" pitchFamily="34" charset="0"/>
              </a:rPr>
              <a:t>: Charity may have to open account for money to be paid. If it is a large charity (i.e., a university with a board of governors) then many names and social security numbers may be required.</a:t>
            </a:r>
          </a:p>
        </p:txBody>
      </p:sp>
    </p:spTree>
    <p:extLst>
      <p:ext uri="{BB962C8B-B14F-4D97-AF65-F5344CB8AC3E}">
        <p14:creationId xmlns:p14="http://schemas.microsoft.com/office/powerpoint/2010/main" val="3913952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A14E4-F7AF-4F09-882C-3C346CD6FBF8}"/>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Fact Pattern	</a:t>
            </a:r>
          </a:p>
        </p:txBody>
      </p:sp>
      <p:sp>
        <p:nvSpPr>
          <p:cNvPr id="3" name="Content Placeholder 2">
            <a:extLst>
              <a:ext uri="{FF2B5EF4-FFF2-40B4-BE49-F238E27FC236}">
                <a16:creationId xmlns:a16="http://schemas.microsoft.com/office/drawing/2014/main" id="{004FCA46-C7B6-4F61-B5C7-071DF971DAE9}"/>
              </a:ext>
            </a:extLst>
          </p:cNvPr>
          <p:cNvSpPr>
            <a:spLocks noGrp="1"/>
          </p:cNvSpPr>
          <p:nvPr>
            <p:ph idx="1"/>
          </p:nvPr>
        </p:nvSpPr>
        <p:spPr/>
        <p:txBody>
          <a:bodyPr>
            <a:normAutofit/>
          </a:bodyPr>
          <a:lstStyle/>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Your client, Jane Doe, a widow and age 83, wants to leave money equally to her three children, who are Joseph Doe (50), Janet Doe (48), and Jake Doe (45).  Joseph is not disabled as determined by the Social Security Administration (not for a lack of trying, however).  Joseph has some learning disabilities, communication impairments, is socially challenged, and is economically challenged.  Joseph lives with Jane and she is primary caretaker, social outlet, and “protector.”  Jane considers Joseph to be a “vulnerable” adult.  Jane’s other two children are married, have children, and are independent.  She has a wonderful relationship with all three of her children.</a:t>
            </a:r>
          </a:p>
          <a:p>
            <a:pPr marL="0" marR="0">
              <a:spcBef>
                <a:spcPts val="0"/>
              </a:spcBef>
              <a:spcAft>
                <a:spcPts val="0"/>
              </a:spcAft>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Jane and her deceased husband (John Doe) worked very hard over the years, have done quite well for themselves, and she now has a $3M IRA along with other assets and a considerable inheritance from her parents.  Her primary objective with her estate planning is treat all of her children equally, but she wants Joseph’s share to go “in trust” for Joseph’s benefit with a third-party professional trustee.</a:t>
            </a:r>
          </a:p>
          <a:p>
            <a:pPr marL="0" marR="0">
              <a:spcBef>
                <a:spcPts val="0"/>
              </a:spcBef>
              <a:spcAft>
                <a:spcPts val="0"/>
              </a:spcAft>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What is the best way for Jane to leave her IRA to Joseph?  We will explore possible options, answers, and solutions to that question in this session? </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53487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D180-DF88-4128-A64F-0FB7D632BFC5}"/>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Better Ways to Leave to Charity</a:t>
            </a:r>
          </a:p>
        </p:txBody>
      </p:sp>
      <p:sp>
        <p:nvSpPr>
          <p:cNvPr id="3" name="Content Placeholder 2">
            <a:extLst>
              <a:ext uri="{FF2B5EF4-FFF2-40B4-BE49-F238E27FC236}">
                <a16:creationId xmlns:a16="http://schemas.microsoft.com/office/drawing/2014/main" id="{5E2071A4-4DB3-4E5E-BDA8-DA87F73A8EFE}"/>
              </a:ext>
            </a:extLst>
          </p:cNvPr>
          <p:cNvSpPr>
            <a:spLocks noGrp="1"/>
          </p:cNvSpPr>
          <p:nvPr>
            <p:ph idx="1"/>
          </p:nvPr>
        </p:nvSpPr>
        <p:spPr/>
        <p:txBody>
          <a:bodyPr/>
          <a:lstStyle/>
          <a:p>
            <a:r>
              <a:rPr lang="en-US" sz="3600" b="1" u="sng" dirty="0">
                <a:latin typeface="Arial" panose="020B0604020202020204" pitchFamily="34" charset="0"/>
                <a:cs typeface="Arial" panose="020B0604020202020204" pitchFamily="34" charset="0"/>
              </a:rPr>
              <a:t>Donor Advised Fund</a:t>
            </a:r>
          </a:p>
          <a:p>
            <a:pPr lvl="1"/>
            <a:r>
              <a:rPr lang="en-US" sz="3200" dirty="0">
                <a:latin typeface="Arial" panose="020B0604020202020204" pitchFamily="34" charset="0"/>
                <a:cs typeface="Arial" panose="020B0604020202020204" pitchFamily="34" charset="0"/>
              </a:rPr>
              <a:t>Open a Donor Advised Fund (“DAF”).</a:t>
            </a:r>
          </a:p>
          <a:p>
            <a:pPr lvl="1"/>
            <a:r>
              <a:rPr lang="en-US" sz="3200" dirty="0">
                <a:latin typeface="Arial" panose="020B0604020202020204" pitchFamily="34" charset="0"/>
                <a:cs typeface="Arial" panose="020B0604020202020204" pitchFamily="34" charset="0"/>
              </a:rPr>
              <a:t>Name the DAF as beneficiary of the IRA.  </a:t>
            </a:r>
          </a:p>
          <a:p>
            <a:pPr lvl="1"/>
            <a:r>
              <a:rPr lang="en-US" sz="3200" dirty="0">
                <a:latin typeface="Arial" panose="020B0604020202020204" pitchFamily="34" charset="0"/>
                <a:cs typeface="Arial" panose="020B0604020202020204" pitchFamily="34" charset="0"/>
              </a:rPr>
              <a:t>Select the charities through the DAF.  </a:t>
            </a:r>
          </a:p>
          <a:p>
            <a:pPr lvl="1"/>
            <a:r>
              <a:rPr lang="en-US" sz="3200" dirty="0">
                <a:latin typeface="Arial" panose="020B0604020202020204" pitchFamily="34" charset="0"/>
                <a:cs typeface="Arial" panose="020B0604020202020204" pitchFamily="34" charset="0"/>
              </a:rPr>
              <a:t>Easier to change charities through a DAF, rather than change the charitable beneficiary of your IRA.</a:t>
            </a:r>
          </a:p>
          <a:p>
            <a:pPr lvl="1"/>
            <a:r>
              <a:rPr lang="en-US" sz="3200" dirty="0">
                <a:latin typeface="Arial" panose="020B0604020202020204" pitchFamily="34" charset="0"/>
                <a:cs typeface="Arial" panose="020B0604020202020204" pitchFamily="34" charset="0"/>
              </a:rPr>
              <a:t>You can be the “</a:t>
            </a:r>
            <a:r>
              <a:rPr lang="en-US" sz="3200" u="sng" dirty="0">
                <a:latin typeface="Arial" panose="020B0604020202020204" pitchFamily="34" charset="0"/>
                <a:cs typeface="Arial" panose="020B0604020202020204" pitchFamily="34" charset="0"/>
              </a:rPr>
              <a:t>donor advisor</a:t>
            </a:r>
            <a:r>
              <a:rPr lang="en-US" sz="3200" dirty="0">
                <a:latin typeface="Arial" panose="020B0604020202020204" pitchFamily="34" charset="0"/>
                <a:cs typeface="Arial" panose="020B0604020202020204" pitchFamily="34" charset="0"/>
              </a:rPr>
              <a:t>” and also name your children to succeed you as the “donor advisor(s).”</a:t>
            </a:r>
          </a:p>
          <a:p>
            <a:pPr lvl="1"/>
            <a:endParaRPr lang="en-US" dirty="0"/>
          </a:p>
        </p:txBody>
      </p:sp>
    </p:spTree>
    <p:extLst>
      <p:ext uri="{BB962C8B-B14F-4D97-AF65-F5344CB8AC3E}">
        <p14:creationId xmlns:p14="http://schemas.microsoft.com/office/powerpoint/2010/main" val="3338120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C661E-C1D7-4ADC-AA65-50F0C5C50F71}"/>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Better Ways to Leave to Charity…</a:t>
            </a:r>
          </a:p>
        </p:txBody>
      </p:sp>
      <p:sp>
        <p:nvSpPr>
          <p:cNvPr id="3" name="Content Placeholder 2">
            <a:extLst>
              <a:ext uri="{FF2B5EF4-FFF2-40B4-BE49-F238E27FC236}">
                <a16:creationId xmlns:a16="http://schemas.microsoft.com/office/drawing/2014/main" id="{A5F44B0F-A8B1-4BCD-8A67-8EA47A747615}"/>
              </a:ext>
            </a:extLst>
          </p:cNvPr>
          <p:cNvSpPr>
            <a:spLocks noGrp="1"/>
          </p:cNvSpPr>
          <p:nvPr>
            <p:ph idx="1"/>
          </p:nvPr>
        </p:nvSpPr>
        <p:spPr/>
        <p:txBody>
          <a:bodyPr>
            <a:normAutofit/>
          </a:bodyPr>
          <a:lstStyle/>
          <a:p>
            <a:pPr lvl="0"/>
            <a:r>
              <a:rPr lang="en-US" sz="3200" b="1" u="sng" dirty="0">
                <a:latin typeface="Arial" panose="020B0604020202020204" pitchFamily="34" charset="0"/>
                <a:cs typeface="Arial" panose="020B0604020202020204" pitchFamily="34" charset="0"/>
              </a:rPr>
              <a:t>Split Interest Trust:  CRT or </a:t>
            </a:r>
            <a:r>
              <a:rPr lang="en-US" sz="3200" b="1" u="sng" dirty="0" err="1">
                <a:latin typeface="Arial" panose="020B0604020202020204" pitchFamily="34" charset="0"/>
                <a:cs typeface="Arial" panose="020B0604020202020204" pitchFamily="34" charset="0"/>
              </a:rPr>
              <a:t>CLT</a:t>
            </a:r>
            <a:r>
              <a:rPr lang="en-US" sz="3200" b="1" u="sng" dirty="0">
                <a:latin typeface="Arial" panose="020B0604020202020204" pitchFamily="34" charset="0"/>
                <a:cs typeface="Arial" panose="020B0604020202020204" pitchFamily="34" charset="0"/>
              </a:rPr>
              <a:t> </a:t>
            </a:r>
          </a:p>
          <a:p>
            <a:pPr lvl="1"/>
            <a:r>
              <a:rPr lang="en-US" sz="2800" dirty="0">
                <a:latin typeface="Arial" panose="020B0604020202020204" pitchFamily="34" charset="0"/>
                <a:cs typeface="Arial" panose="020B0604020202020204" pitchFamily="34" charset="0"/>
              </a:rPr>
              <a:t>Allows a human beneficiary to get lifetime or “term” income (or, payments) from CRT, then remainder goes to charity, if </a:t>
            </a:r>
            <a:r>
              <a:rPr lang="en-US" sz="2800" dirty="0" err="1">
                <a:latin typeface="Arial" panose="020B0604020202020204" pitchFamily="34" charset="0"/>
                <a:cs typeface="Arial" panose="020B0604020202020204" pitchFamily="34" charset="0"/>
              </a:rPr>
              <a:t>ithe</a:t>
            </a:r>
            <a:r>
              <a:rPr lang="en-US" sz="2800" dirty="0">
                <a:latin typeface="Arial" panose="020B0604020202020204" pitchFamily="34" charset="0"/>
                <a:cs typeface="Arial" panose="020B0604020202020204" pitchFamily="34" charset="0"/>
              </a:rPr>
              <a:t> trust is a CRT</a:t>
            </a:r>
          </a:p>
          <a:p>
            <a:pPr lvl="1"/>
            <a:r>
              <a:rPr lang="en-US" sz="2800" dirty="0">
                <a:latin typeface="Arial" panose="020B0604020202020204" pitchFamily="34" charset="0"/>
                <a:cs typeface="Arial" panose="020B0604020202020204" pitchFamily="34" charset="0"/>
              </a:rPr>
              <a:t>Allows a charity to get lifetime or “term” income (or, payments) from a </a:t>
            </a:r>
            <a:r>
              <a:rPr lang="en-US" sz="2800" dirty="0" err="1">
                <a:latin typeface="Arial" panose="020B0604020202020204" pitchFamily="34" charset="0"/>
                <a:cs typeface="Arial" panose="020B0604020202020204" pitchFamily="34" charset="0"/>
              </a:rPr>
              <a:t>CLT</a:t>
            </a:r>
            <a:r>
              <a:rPr lang="en-US" sz="2800" dirty="0">
                <a:latin typeface="Arial" panose="020B0604020202020204" pitchFamily="34" charset="0"/>
                <a:cs typeface="Arial" panose="020B0604020202020204" pitchFamily="34" charset="0"/>
              </a:rPr>
              <a:t>, then remainder goes to named trust beneficiaries, usually children, if the trust is a </a:t>
            </a:r>
            <a:r>
              <a:rPr lang="en-US" sz="2800" dirty="0" err="1">
                <a:latin typeface="Arial" panose="020B0604020202020204" pitchFamily="34" charset="0"/>
                <a:cs typeface="Arial" panose="020B0604020202020204" pitchFamily="34" charset="0"/>
              </a:rPr>
              <a:t>CLT</a:t>
            </a:r>
            <a:endParaRPr lang="en-US" sz="2800" dirty="0">
              <a:latin typeface="Arial" panose="020B0604020202020204" pitchFamily="34" charset="0"/>
              <a:cs typeface="Arial" panose="020B0604020202020204" pitchFamily="34" charset="0"/>
            </a:endParaRPr>
          </a:p>
          <a:p>
            <a:pPr lvl="1"/>
            <a:r>
              <a:rPr lang="en-US" sz="2800" dirty="0">
                <a:latin typeface="Arial" panose="020B0604020202020204" pitchFamily="34" charset="0"/>
                <a:cs typeface="Arial" panose="020B0604020202020204" pitchFamily="34" charset="0"/>
              </a:rPr>
              <a:t>Allows client to take care of human beneficiaries and satisfy charitable desires</a:t>
            </a:r>
          </a:p>
        </p:txBody>
      </p:sp>
    </p:spTree>
    <p:extLst>
      <p:ext uri="{BB962C8B-B14F-4D97-AF65-F5344CB8AC3E}">
        <p14:creationId xmlns:p14="http://schemas.microsoft.com/office/powerpoint/2010/main" val="4537035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1E6BA-C912-42D6-99E2-AF3D29183079}"/>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CRT Legal Requirements (IRC </a:t>
            </a:r>
            <a:r>
              <a:rPr lang="en-US" b="1" dirty="0">
                <a:latin typeface="Times New Roman" panose="02020603050405020304" pitchFamily="18" charset="0"/>
                <a:cs typeface="Times New Roman" panose="02020603050405020304" pitchFamily="18" charset="0"/>
              </a:rPr>
              <a:t>§ 664)</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5CC5527-9622-4D7B-AD62-D389D4C7DC7E}"/>
              </a:ext>
            </a:extLst>
          </p:cNvPr>
          <p:cNvSpPr>
            <a:spLocks noGrp="1"/>
          </p:cNvSpPr>
          <p:nvPr>
            <p:ph idx="1"/>
          </p:nvPr>
        </p:nvSpPr>
        <p:spPr/>
        <p:txBody>
          <a:bodyPr>
            <a:normAutofit fontScale="47500" lnSpcReduction="20000"/>
          </a:bodyPr>
          <a:lstStyle/>
          <a:p>
            <a:pPr lvl="1"/>
            <a:r>
              <a:rPr lang="en-US" sz="3800" dirty="0">
                <a:latin typeface="Arial" panose="020B0604020202020204" pitchFamily="34" charset="0"/>
                <a:cs typeface="Arial" panose="020B0604020202020204" pitchFamily="34" charset="0"/>
              </a:rPr>
              <a:t>Special ways to use CRT to do more dramatic tax savings </a:t>
            </a:r>
          </a:p>
          <a:p>
            <a:pPr lvl="1"/>
            <a:r>
              <a:rPr lang="en-US" sz="3800" u="sng" dirty="0">
                <a:latin typeface="Arial" panose="020B0604020202020204" pitchFamily="34" charset="0"/>
                <a:cs typeface="Arial" panose="020B0604020202020204" pitchFamily="34" charset="0"/>
              </a:rPr>
              <a:t>Internal Revenue Code Section 664 describes the requirements for CRT</a:t>
            </a:r>
            <a:r>
              <a:rPr lang="en-US" sz="3800" dirty="0">
                <a:latin typeface="Arial" panose="020B0604020202020204" pitchFamily="34" charset="0"/>
                <a:cs typeface="Arial" panose="020B0604020202020204" pitchFamily="34" charset="0"/>
              </a:rPr>
              <a:t>:</a:t>
            </a:r>
            <a:endParaRPr lang="en-US" sz="3800" u="sng" dirty="0">
              <a:latin typeface="Arial" panose="020B0604020202020204" pitchFamily="34" charset="0"/>
              <a:cs typeface="Arial" panose="020B0604020202020204" pitchFamily="34" charset="0"/>
            </a:endParaRPr>
          </a:p>
          <a:p>
            <a:pPr lvl="2"/>
            <a:r>
              <a:rPr lang="en-US" sz="3800" dirty="0">
                <a:latin typeface="Arial" panose="020B0604020202020204" pitchFamily="34" charset="0"/>
                <a:cs typeface="Arial" panose="020B0604020202020204" pitchFamily="34" charset="0"/>
              </a:rPr>
              <a:t>Annual payout for a human person (can be one or more)</a:t>
            </a:r>
          </a:p>
          <a:p>
            <a:pPr lvl="3"/>
            <a:r>
              <a:rPr lang="en-US" sz="2900" dirty="0">
                <a:latin typeface="Arial" panose="020B0604020202020204" pitchFamily="34" charset="0"/>
                <a:cs typeface="Arial" panose="020B0604020202020204" pitchFamily="34" charset="0"/>
              </a:rPr>
              <a:t>Term of years (not exceeding 20 years)</a:t>
            </a:r>
          </a:p>
          <a:p>
            <a:pPr lvl="3"/>
            <a:r>
              <a:rPr lang="en-US" sz="2900" dirty="0">
                <a:latin typeface="Arial" panose="020B0604020202020204" pitchFamily="34" charset="0"/>
                <a:cs typeface="Arial" panose="020B0604020202020204" pitchFamily="34" charset="0"/>
              </a:rPr>
              <a:t>Lifetime Payout (IRS tables)</a:t>
            </a:r>
          </a:p>
          <a:p>
            <a:pPr lvl="2"/>
            <a:r>
              <a:rPr lang="en-US" sz="3800" dirty="0">
                <a:latin typeface="Arial" panose="020B0604020202020204" pitchFamily="34" charset="0"/>
                <a:cs typeface="Arial" panose="020B0604020202020204" pitchFamily="34" charset="0"/>
              </a:rPr>
              <a:t>Payout must be:</a:t>
            </a:r>
          </a:p>
          <a:p>
            <a:pPr lvl="3"/>
            <a:r>
              <a:rPr lang="en-US" sz="2900" dirty="0">
                <a:latin typeface="Arial" panose="020B0604020202020204" pitchFamily="34" charset="0"/>
                <a:cs typeface="Arial" panose="020B0604020202020204" pitchFamily="34" charset="0"/>
              </a:rPr>
              <a:t>Fixed dollar amount (i.e., CRAT)</a:t>
            </a:r>
          </a:p>
          <a:p>
            <a:pPr lvl="3"/>
            <a:r>
              <a:rPr lang="en-US" sz="2900" dirty="0">
                <a:latin typeface="Arial" panose="020B0604020202020204" pitchFamily="34" charset="0"/>
                <a:cs typeface="Arial" panose="020B0604020202020204" pitchFamily="34" charset="0"/>
              </a:rPr>
              <a:t>Fixed Percentage (i.e., </a:t>
            </a:r>
            <a:r>
              <a:rPr lang="en-US" sz="2900" dirty="0" err="1">
                <a:latin typeface="Arial" panose="020B0604020202020204" pitchFamily="34" charset="0"/>
                <a:cs typeface="Arial" panose="020B0604020202020204" pitchFamily="34" charset="0"/>
              </a:rPr>
              <a:t>CRUT</a:t>
            </a:r>
            <a:r>
              <a:rPr lang="en-US" sz="2900" dirty="0">
                <a:latin typeface="Arial" panose="020B0604020202020204" pitchFamily="34" charset="0"/>
                <a:cs typeface="Arial" panose="020B0604020202020204" pitchFamily="34" charset="0"/>
              </a:rPr>
              <a:t>)</a:t>
            </a:r>
          </a:p>
          <a:p>
            <a:pPr lvl="4"/>
            <a:r>
              <a:rPr lang="en-US" sz="2900" dirty="0">
                <a:latin typeface="Arial" panose="020B0604020202020204" pitchFamily="34" charset="0"/>
                <a:cs typeface="Arial" panose="020B0604020202020204" pitchFamily="34" charset="0"/>
              </a:rPr>
              <a:t>Min of 5%</a:t>
            </a:r>
          </a:p>
          <a:p>
            <a:pPr lvl="4"/>
            <a:r>
              <a:rPr lang="en-US" sz="2900" dirty="0">
                <a:latin typeface="Arial" panose="020B0604020202020204" pitchFamily="34" charset="0"/>
                <a:cs typeface="Arial" panose="020B0604020202020204" pitchFamily="34" charset="0"/>
              </a:rPr>
              <a:t>Max of 50%</a:t>
            </a:r>
          </a:p>
          <a:p>
            <a:pPr lvl="2"/>
            <a:r>
              <a:rPr lang="en-US" sz="3800" dirty="0">
                <a:latin typeface="Arial" panose="020B0604020202020204" pitchFamily="34" charset="0"/>
                <a:cs typeface="Arial" panose="020B0604020202020204" pitchFamily="34" charset="0"/>
              </a:rPr>
              <a:t>On death of individual – Remainder goes outright to Charity, which includes a DAF</a:t>
            </a:r>
          </a:p>
          <a:p>
            <a:pPr lvl="2"/>
            <a:r>
              <a:rPr lang="en-US" sz="3800" dirty="0">
                <a:latin typeface="Arial" panose="020B0604020202020204" pitchFamily="34" charset="0"/>
                <a:cs typeface="Arial" panose="020B0604020202020204" pitchFamily="34" charset="0"/>
              </a:rPr>
              <a:t>IRS even has sample CRT! (needs some tweaking, but gives you the framework)</a:t>
            </a:r>
          </a:p>
          <a:p>
            <a:pPr lvl="2"/>
            <a:r>
              <a:rPr lang="en-US" sz="3800" dirty="0">
                <a:latin typeface="Arial" panose="020B0604020202020204" pitchFamily="34" charset="0"/>
                <a:cs typeface="Arial" panose="020B0604020202020204" pitchFamily="34" charset="0"/>
              </a:rPr>
              <a:t>When IRS values the remainder interest of CRT at the time that the CRT is funded, that value (i.e., the present value of the charitable remainder interest) has to be at least ten percent (10%) of the total gift, but, of course, it can be more</a:t>
            </a:r>
          </a:p>
          <a:p>
            <a:endParaRPr lang="en-US" dirty="0"/>
          </a:p>
        </p:txBody>
      </p:sp>
    </p:spTree>
    <p:extLst>
      <p:ext uri="{BB962C8B-B14F-4D97-AF65-F5344CB8AC3E}">
        <p14:creationId xmlns:p14="http://schemas.microsoft.com/office/powerpoint/2010/main" val="5985068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A388A-AE93-45D2-A162-53FC3A2C8EF4}"/>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Benefits of Using CRT</a:t>
            </a:r>
          </a:p>
        </p:txBody>
      </p:sp>
      <p:sp>
        <p:nvSpPr>
          <p:cNvPr id="3" name="Content Placeholder 2">
            <a:extLst>
              <a:ext uri="{FF2B5EF4-FFF2-40B4-BE49-F238E27FC236}">
                <a16:creationId xmlns:a16="http://schemas.microsoft.com/office/drawing/2014/main" id="{3310F27B-6F57-4C47-8BD0-08C2188A8DE6}"/>
              </a:ext>
            </a:extLst>
          </p:cNvPr>
          <p:cNvSpPr>
            <a:spLocks noGrp="1"/>
          </p:cNvSpPr>
          <p:nvPr>
            <p:ph idx="1"/>
          </p:nvPr>
        </p:nvSpPr>
        <p:spPr/>
        <p:txBody>
          <a:bodyPr>
            <a:normAutofit fontScale="77500" lnSpcReduction="20000"/>
          </a:bodyPr>
          <a:lstStyle/>
          <a:p>
            <a:r>
              <a:rPr lang="en-US" sz="3500" u="sng" dirty="0">
                <a:latin typeface="Arial" panose="020B0604020202020204" pitchFamily="34" charset="0"/>
                <a:cs typeface="Arial" panose="020B0604020202020204" pitchFamily="34" charset="0"/>
              </a:rPr>
              <a:t>Example</a:t>
            </a:r>
            <a:r>
              <a:rPr lang="en-US" sz="3500" dirty="0">
                <a:latin typeface="Arial" panose="020B0604020202020204" pitchFamily="34" charset="0"/>
                <a:cs typeface="Arial" panose="020B0604020202020204" pitchFamily="34" charset="0"/>
              </a:rPr>
              <a:t>: Client (age 65) wants to benefit Aunt Mildred (85 years old) – she is an </a:t>
            </a:r>
            <a:r>
              <a:rPr lang="en-US" sz="3500" dirty="0" err="1">
                <a:latin typeface="Arial" panose="020B0604020202020204" pitchFamily="34" charset="0"/>
                <a:cs typeface="Arial" panose="020B0604020202020204" pitchFamily="34" charset="0"/>
              </a:rPr>
              <a:t>EDB</a:t>
            </a:r>
            <a:r>
              <a:rPr lang="en-US" sz="3500" dirty="0">
                <a:latin typeface="Arial" panose="020B0604020202020204" pitchFamily="34" charset="0"/>
                <a:cs typeface="Arial" panose="020B0604020202020204" pitchFamily="34" charset="0"/>
              </a:rPr>
              <a:t> (which means we use the life expectancy method for the ADP and not the 10-year rule).</a:t>
            </a:r>
          </a:p>
          <a:p>
            <a:r>
              <a:rPr lang="en-US" sz="3500" dirty="0">
                <a:latin typeface="Arial" panose="020B0604020202020204" pitchFamily="34" charset="0"/>
                <a:cs typeface="Arial" panose="020B0604020202020204" pitchFamily="34" charset="0"/>
              </a:rPr>
              <a:t> </a:t>
            </a:r>
            <a:r>
              <a:rPr lang="en-US" sz="3500" u="sng" dirty="0">
                <a:latin typeface="Arial" panose="020B0604020202020204" pitchFamily="34" charset="0"/>
                <a:cs typeface="Arial" panose="020B0604020202020204" pitchFamily="34" charset="0"/>
              </a:rPr>
              <a:t>Problem</a:t>
            </a:r>
            <a:r>
              <a:rPr lang="en-US" sz="3500" dirty="0">
                <a:latin typeface="Arial" panose="020B0604020202020204" pitchFamily="34" charset="0"/>
                <a:cs typeface="Arial" panose="020B0604020202020204" pitchFamily="34" charset="0"/>
              </a:rPr>
              <a:t>: As the beneficiary of the inherited IRA, the rules say that Aunt Mildred’s life expectancy is only 7 years (which is shorter than the new 10-year rule). So, the inherited IRA will have to be paid out annually over 7 years and will be exhausted by the end. </a:t>
            </a:r>
          </a:p>
          <a:p>
            <a:r>
              <a:rPr lang="en-US" sz="3500" u="sng" dirty="0">
                <a:latin typeface="Arial" panose="020B0604020202020204" pitchFamily="34" charset="0"/>
                <a:cs typeface="Arial" panose="020B0604020202020204" pitchFamily="34" charset="0"/>
              </a:rPr>
              <a:t>Solution</a:t>
            </a:r>
            <a:r>
              <a:rPr lang="en-US" sz="3500" dirty="0">
                <a:latin typeface="Arial" panose="020B0604020202020204" pitchFamily="34" charset="0"/>
                <a:cs typeface="Arial" panose="020B0604020202020204" pitchFamily="34" charset="0"/>
              </a:rPr>
              <a:t>: IRA in a CRT!!  Aunt Mildred gets a 5% payout.  The inherited IRA pays into the CRT income tax free!! So, the CRT receives the full amount from the inherited retirement benefit and then the CRT pays out Aunt Mildred for her lifetime and then to a charity upon Aunt Mildred’s passing.</a:t>
            </a:r>
          </a:p>
          <a:p>
            <a:endParaRPr lang="en-US" dirty="0"/>
          </a:p>
        </p:txBody>
      </p:sp>
    </p:spTree>
    <p:extLst>
      <p:ext uri="{BB962C8B-B14F-4D97-AF65-F5344CB8AC3E}">
        <p14:creationId xmlns:p14="http://schemas.microsoft.com/office/powerpoint/2010/main" val="260163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7FF69-2A3D-4A4E-AD54-5077101EDB38}"/>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Other CRT Issues</a:t>
            </a:r>
          </a:p>
        </p:txBody>
      </p:sp>
      <p:graphicFrame>
        <p:nvGraphicFramePr>
          <p:cNvPr id="5" name="Content Placeholder 4">
            <a:extLst>
              <a:ext uri="{FF2B5EF4-FFF2-40B4-BE49-F238E27FC236}">
                <a16:creationId xmlns:a16="http://schemas.microsoft.com/office/drawing/2014/main" id="{14E6CA03-43E2-47D7-B3B7-D263B611CCA5}"/>
              </a:ext>
            </a:extLst>
          </p:cNvPr>
          <p:cNvGraphicFramePr>
            <a:graphicFrameLocks noGrp="1"/>
          </p:cNvGraphicFramePr>
          <p:nvPr>
            <p:ph idx="1"/>
            <p:extLst>
              <p:ext uri="{D42A27DB-BD31-4B8C-83A1-F6EECF244321}">
                <p14:modId xmlns:p14="http://schemas.microsoft.com/office/powerpoint/2010/main" val="882146689"/>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279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9687B-27E8-4861-911C-DD053255FF90}"/>
              </a:ext>
            </a:extLst>
          </p:cNvPr>
          <p:cNvSpPr>
            <a:spLocks noGrp="1"/>
          </p:cNvSpPr>
          <p:nvPr>
            <p:ph type="title"/>
          </p:nvPr>
        </p:nvSpPr>
        <p:spPr/>
        <p:txBody>
          <a:bodyPr>
            <a:noAutofit/>
          </a:bodyPr>
          <a:lstStyle/>
          <a:p>
            <a:r>
              <a:rPr lang="en-US" sz="3600" b="1" dirty="0">
                <a:latin typeface="Arial" panose="020B0604020202020204" pitchFamily="34" charset="0"/>
                <a:cs typeface="Arial" panose="020B0604020202020204" pitchFamily="34" charset="0"/>
              </a:rPr>
              <a:t>How is the “Human” Beneficiary Taxed on CRT Distributions for Income Tax Purposes?</a:t>
            </a:r>
          </a:p>
        </p:txBody>
      </p:sp>
      <p:sp>
        <p:nvSpPr>
          <p:cNvPr id="3" name="Content Placeholder 2">
            <a:extLst>
              <a:ext uri="{FF2B5EF4-FFF2-40B4-BE49-F238E27FC236}">
                <a16:creationId xmlns:a16="http://schemas.microsoft.com/office/drawing/2014/main" id="{BC9BEEF0-0185-42D3-A69E-C277EA4D2AE2}"/>
              </a:ext>
            </a:extLst>
          </p:cNvPr>
          <p:cNvSpPr>
            <a:spLocks noGrp="1"/>
          </p:cNvSpPr>
          <p:nvPr>
            <p:ph idx="1"/>
          </p:nvPr>
        </p:nvSpPr>
        <p:spPr/>
        <p:txBody>
          <a:bodyPr>
            <a:normAutofit fontScale="92500" lnSpcReduction="10000"/>
          </a:bodyPr>
          <a:lstStyle/>
          <a:p>
            <a:pPr lvl="2"/>
            <a:r>
              <a:rPr lang="en-US" dirty="0">
                <a:latin typeface="Arial" panose="020B0604020202020204" pitchFamily="34" charset="0"/>
                <a:cs typeface="Arial" panose="020B0604020202020204" pitchFamily="34" charset="0"/>
              </a:rPr>
              <a:t>Trust itself is income tax exempt.</a:t>
            </a:r>
          </a:p>
          <a:p>
            <a:pPr lvl="2"/>
            <a:r>
              <a:rPr lang="en-US" dirty="0">
                <a:latin typeface="Arial" panose="020B0604020202020204" pitchFamily="34" charset="0"/>
                <a:cs typeface="Arial" panose="020B0604020202020204" pitchFamily="34" charset="0"/>
              </a:rPr>
              <a:t>CRT has a memory and it remembers every dollar it receives</a:t>
            </a:r>
          </a:p>
          <a:p>
            <a:pPr lvl="2"/>
            <a:r>
              <a:rPr lang="en-US" dirty="0">
                <a:latin typeface="Arial" panose="020B0604020202020204" pitchFamily="34" charset="0"/>
                <a:cs typeface="Arial" panose="020B0604020202020204" pitchFamily="34" charset="0"/>
              </a:rPr>
              <a:t>What tier does every dollar of “income” go into?</a:t>
            </a:r>
          </a:p>
          <a:p>
            <a:pPr lvl="2"/>
            <a:r>
              <a:rPr lang="en-US" u="sng" dirty="0">
                <a:latin typeface="Arial" panose="020B0604020202020204" pitchFamily="34" charset="0"/>
                <a:cs typeface="Arial" panose="020B0604020202020204" pitchFamily="34" charset="0"/>
              </a:rPr>
              <a:t>The various tiers are as follows</a:t>
            </a:r>
            <a:r>
              <a:rPr lang="en-US" dirty="0">
                <a:latin typeface="Arial" panose="020B0604020202020204" pitchFamily="34" charset="0"/>
                <a:cs typeface="Arial" panose="020B0604020202020204" pitchFamily="34" charset="0"/>
              </a:rPr>
              <a:t>:</a:t>
            </a:r>
          </a:p>
          <a:p>
            <a:pPr marL="1371600" lvl="3" indent="0">
              <a:buNone/>
            </a:pPr>
            <a:r>
              <a:rPr lang="en-US" dirty="0">
                <a:latin typeface="Arial" panose="020B0604020202020204" pitchFamily="34" charset="0"/>
                <a:cs typeface="Arial" panose="020B0604020202020204" pitchFamily="34" charset="0"/>
              </a:rPr>
              <a:t>1) Ordinary income (worst) = Tier 1 Income</a:t>
            </a:r>
          </a:p>
          <a:p>
            <a:pPr marL="1371600" lvl="3" indent="0">
              <a:buNone/>
            </a:pPr>
            <a:r>
              <a:rPr lang="en-US" dirty="0">
                <a:latin typeface="Arial" panose="020B0604020202020204" pitchFamily="34" charset="0"/>
                <a:cs typeface="Arial" panose="020B0604020202020204" pitchFamily="34" charset="0"/>
              </a:rPr>
              <a:t>2) Capital gain income (second worst) = Tier 2 Income</a:t>
            </a:r>
          </a:p>
          <a:p>
            <a:pPr marL="1371600" lvl="3" indent="0">
              <a:buNone/>
            </a:pPr>
            <a:r>
              <a:rPr lang="en-US" dirty="0">
                <a:latin typeface="Arial" panose="020B0604020202020204" pitchFamily="34" charset="0"/>
                <a:cs typeface="Arial" panose="020B0604020202020204" pitchFamily="34" charset="0"/>
              </a:rPr>
              <a:t>3) Municipal bond interest income (third worst) = Tier 3 Income</a:t>
            </a:r>
          </a:p>
          <a:p>
            <a:pPr marL="1371600" lvl="3" indent="0">
              <a:buNone/>
            </a:pPr>
            <a:r>
              <a:rPr lang="en-US" dirty="0">
                <a:latin typeface="Arial" panose="020B0604020202020204" pitchFamily="34" charset="0"/>
                <a:cs typeface="Arial" panose="020B0604020202020204" pitchFamily="34" charset="0"/>
              </a:rPr>
              <a:t>4) Return of principal (best)</a:t>
            </a:r>
          </a:p>
          <a:p>
            <a:pPr lvl="2"/>
            <a:r>
              <a:rPr lang="en-US" dirty="0">
                <a:latin typeface="Arial" panose="020B0604020202020204" pitchFamily="34" charset="0"/>
                <a:cs typeface="Arial" panose="020B0604020202020204" pitchFamily="34" charset="0"/>
              </a:rPr>
              <a:t>When distributions are made to a “human” beneficiary, the “ranking” of the “tiered income” is as follows:</a:t>
            </a:r>
          </a:p>
          <a:p>
            <a:pPr lvl="3"/>
            <a:r>
              <a:rPr lang="en-US" dirty="0">
                <a:latin typeface="Arial" panose="020B0604020202020204" pitchFamily="34" charset="0"/>
                <a:cs typeface="Arial" panose="020B0604020202020204" pitchFamily="34" charset="0"/>
              </a:rPr>
              <a:t>The worst income (i.e., “ordinary income”) is paid out first</a:t>
            </a:r>
          </a:p>
          <a:p>
            <a:pPr lvl="3"/>
            <a:r>
              <a:rPr lang="en-US" dirty="0">
                <a:latin typeface="Arial" panose="020B0604020202020204" pitchFamily="34" charset="0"/>
                <a:cs typeface="Arial" panose="020B0604020202020204" pitchFamily="34" charset="0"/>
              </a:rPr>
              <a:t>“Tier 1 Income” (which is “ordinary income”) is the “income” that is distributed first by the CRT</a:t>
            </a:r>
          </a:p>
          <a:p>
            <a:pPr lvl="3"/>
            <a:r>
              <a:rPr lang="en-US" dirty="0">
                <a:latin typeface="Arial" panose="020B0604020202020204" pitchFamily="34" charset="0"/>
                <a:cs typeface="Arial" panose="020B0604020202020204" pitchFamily="34" charset="0"/>
              </a:rPr>
              <a:t>Even if the CRT invests in municipal bonds and has municipal bond interest (which is income tax-exempt interest), the beneficiary must receive “Tier 1 Income” first, then “Tier 2 Income” second, and so on</a:t>
            </a:r>
          </a:p>
          <a:p>
            <a:endParaRPr lang="en-US" dirty="0"/>
          </a:p>
        </p:txBody>
      </p:sp>
    </p:spTree>
    <p:extLst>
      <p:ext uri="{BB962C8B-B14F-4D97-AF65-F5344CB8AC3E}">
        <p14:creationId xmlns:p14="http://schemas.microsoft.com/office/powerpoint/2010/main" val="33685997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284A8-B1AF-4047-9F2C-CDFCA647C435}"/>
              </a:ext>
            </a:extLst>
          </p:cNvPr>
          <p:cNvSpPr>
            <a:spLocks noGrp="1"/>
          </p:cNvSpPr>
          <p:nvPr>
            <p:ph type="title"/>
          </p:nvPr>
        </p:nvSpPr>
        <p:spPr/>
        <p:txBody>
          <a:bodyPr>
            <a:normAutofit/>
          </a:bodyPr>
          <a:lstStyle/>
          <a:p>
            <a:r>
              <a:rPr lang="en-US" sz="4000" b="1" dirty="0">
                <a:latin typeface="Arial" panose="020B0604020202020204" pitchFamily="34" charset="0"/>
                <a:cs typeface="Arial" panose="020B0604020202020204" pitchFamily="34" charset="0"/>
              </a:rPr>
              <a:t>CRTs are </a:t>
            </a:r>
            <a:r>
              <a:rPr lang="en-US" sz="4000" b="1" u="sng" dirty="0">
                <a:latin typeface="Arial" panose="020B0604020202020204" pitchFamily="34" charset="0"/>
                <a:cs typeface="Arial" panose="020B0604020202020204" pitchFamily="34" charset="0"/>
              </a:rPr>
              <a:t>NOT</a:t>
            </a:r>
            <a:r>
              <a:rPr lang="en-US" sz="4000" b="1" dirty="0">
                <a:latin typeface="Arial" panose="020B0604020202020204" pitchFamily="34" charset="0"/>
                <a:cs typeface="Arial" panose="020B0604020202020204" pitchFamily="34" charset="0"/>
              </a:rPr>
              <a:t> Tax Shelters or Tax Dodges</a:t>
            </a:r>
          </a:p>
        </p:txBody>
      </p:sp>
      <p:sp>
        <p:nvSpPr>
          <p:cNvPr id="3" name="Content Placeholder 2">
            <a:extLst>
              <a:ext uri="{FF2B5EF4-FFF2-40B4-BE49-F238E27FC236}">
                <a16:creationId xmlns:a16="http://schemas.microsoft.com/office/drawing/2014/main" id="{E3418522-CDB9-425D-8DBA-6685B462E80A}"/>
              </a:ext>
            </a:extLst>
          </p:cNvPr>
          <p:cNvSpPr>
            <a:spLocks noGrp="1"/>
          </p:cNvSpPr>
          <p:nvPr>
            <p:ph idx="1"/>
          </p:nvPr>
        </p:nvSpPr>
        <p:spPr>
          <a:xfrm>
            <a:off x="838200" y="1748133"/>
            <a:ext cx="10515600" cy="4351338"/>
          </a:xfrm>
        </p:spPr>
        <p:txBody>
          <a:bodyPr/>
          <a:lstStyle/>
          <a:p>
            <a:r>
              <a:rPr lang="en-US" dirty="0">
                <a:latin typeface="Arial" panose="020B0604020202020204" pitchFamily="34" charset="0"/>
                <a:cs typeface="Arial" panose="020B0604020202020204" pitchFamily="34" charset="0"/>
              </a:rPr>
              <a:t>This is not a tax shelter, but, rather it is a tax deferral</a:t>
            </a:r>
          </a:p>
          <a:p>
            <a:r>
              <a:rPr lang="en-US" dirty="0">
                <a:latin typeface="Arial" panose="020B0604020202020204" pitchFamily="34" charset="0"/>
                <a:cs typeface="Arial" panose="020B0604020202020204" pitchFamily="34" charset="0"/>
              </a:rPr>
              <a:t>Consequently, the CRT is a viable alternative for distributing retirement benefits when a period of longer than 10 years is desired (or, perhaps needed in the case of a spendthrift), but not otherwise available and the client is charitably-inclined</a:t>
            </a:r>
          </a:p>
          <a:p>
            <a:r>
              <a:rPr lang="en-US" b="1" dirty="0">
                <a:latin typeface="Arial" panose="020B0604020202020204" pitchFamily="34" charset="0"/>
                <a:cs typeface="Arial" panose="020B0604020202020204" pitchFamily="34" charset="0"/>
              </a:rPr>
              <a:t>If a client does not want beneficiaries to get lump-sum from an inherited retirement benefit, or even a payout, or payouts, over 10 years, then the lifetime payout option under a CRT may be a good solution if the client also has some charitable intents and wishes.</a:t>
            </a:r>
          </a:p>
        </p:txBody>
      </p:sp>
    </p:spTree>
    <p:extLst>
      <p:ext uri="{BB962C8B-B14F-4D97-AF65-F5344CB8AC3E}">
        <p14:creationId xmlns:p14="http://schemas.microsoft.com/office/powerpoint/2010/main" val="12997412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9B8A4-3601-4E23-9CA7-7FFF42B4486A}"/>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Naming a Trust as the Beneficiary of the Retirement Benefit</a:t>
            </a:r>
          </a:p>
        </p:txBody>
      </p:sp>
      <p:sp>
        <p:nvSpPr>
          <p:cNvPr id="3" name="Content Placeholder 2">
            <a:extLst>
              <a:ext uri="{FF2B5EF4-FFF2-40B4-BE49-F238E27FC236}">
                <a16:creationId xmlns:a16="http://schemas.microsoft.com/office/drawing/2014/main" id="{A9BE69CF-F94D-4D47-9886-15525D951D46}"/>
              </a:ext>
            </a:extLst>
          </p:cNvPr>
          <p:cNvSpPr>
            <a:spLocks noGrp="1"/>
          </p:cNvSpPr>
          <p:nvPr>
            <p:ph idx="1"/>
          </p:nvPr>
        </p:nvSpPr>
        <p:spPr/>
        <p:txBody>
          <a:bodyPr>
            <a:normAutofit/>
          </a:bodyPr>
          <a:lstStyle/>
          <a:p>
            <a:r>
              <a:rPr lang="en-US" sz="3200" dirty="0">
                <a:latin typeface="Arial" panose="020B0604020202020204" pitchFamily="34" charset="0"/>
                <a:cs typeface="Arial" panose="020B0604020202020204" pitchFamily="34" charset="0"/>
              </a:rPr>
              <a:t>IRA payable to a Revocable Living Trust (an “</a:t>
            </a:r>
            <a:r>
              <a:rPr lang="en-US" sz="3200" dirty="0" err="1">
                <a:latin typeface="Arial" panose="020B0604020202020204" pitchFamily="34" charset="0"/>
                <a:cs typeface="Arial" panose="020B0604020202020204" pitchFamily="34" charset="0"/>
              </a:rPr>
              <a:t>RLT</a:t>
            </a:r>
            <a:r>
              <a:rPr lang="en-US" sz="3200" dirty="0">
                <a:latin typeface="Arial" panose="020B0604020202020204" pitchFamily="34" charset="0"/>
                <a:cs typeface="Arial" panose="020B0604020202020204" pitchFamily="34" charset="0"/>
              </a:rPr>
              <a:t>”)  </a:t>
            </a:r>
          </a:p>
          <a:p>
            <a:r>
              <a:rPr lang="en-US" sz="3200" dirty="0">
                <a:latin typeface="Arial" panose="020B0604020202020204" pitchFamily="34" charset="0"/>
                <a:cs typeface="Arial" panose="020B0604020202020204" pitchFamily="34" charset="0"/>
              </a:rPr>
              <a:t>An </a:t>
            </a:r>
            <a:r>
              <a:rPr lang="en-US" sz="3200" dirty="0" err="1">
                <a:latin typeface="Arial" panose="020B0604020202020204" pitchFamily="34" charset="0"/>
                <a:cs typeface="Arial" panose="020B0604020202020204" pitchFamily="34" charset="0"/>
              </a:rPr>
              <a:t>RLT</a:t>
            </a:r>
            <a:r>
              <a:rPr lang="en-US" sz="3200" dirty="0">
                <a:latin typeface="Arial" panose="020B0604020202020204" pitchFamily="34" charset="0"/>
                <a:cs typeface="Arial" panose="020B0604020202020204" pitchFamily="34" charset="0"/>
              </a:rPr>
              <a:t> can have human and charitable beneficiaries</a:t>
            </a:r>
          </a:p>
          <a:p>
            <a:r>
              <a:rPr lang="en-US" sz="3200" dirty="0">
                <a:latin typeface="Arial" panose="020B0604020202020204" pitchFamily="34" charset="0"/>
                <a:cs typeface="Arial" panose="020B0604020202020204" pitchFamily="34" charset="0"/>
              </a:rPr>
              <a:t>How is an </a:t>
            </a:r>
            <a:r>
              <a:rPr lang="en-US" sz="3200" dirty="0" err="1">
                <a:latin typeface="Arial" panose="020B0604020202020204" pitchFamily="34" charset="0"/>
                <a:cs typeface="Arial" panose="020B0604020202020204" pitchFamily="34" charset="0"/>
              </a:rPr>
              <a:t>RLT</a:t>
            </a:r>
            <a:r>
              <a:rPr lang="en-US" sz="3200" dirty="0">
                <a:latin typeface="Arial" panose="020B0604020202020204" pitchFamily="34" charset="0"/>
                <a:cs typeface="Arial" panose="020B0604020202020204" pitchFamily="34" charset="0"/>
              </a:rPr>
              <a:t> taxed?  Like everything, it depends on terms of the </a:t>
            </a:r>
            <a:r>
              <a:rPr lang="en-US" sz="3200" dirty="0" err="1">
                <a:latin typeface="Arial" panose="020B0604020202020204" pitchFamily="34" charset="0"/>
                <a:cs typeface="Arial" panose="020B0604020202020204" pitchFamily="34" charset="0"/>
              </a:rPr>
              <a:t>RLT</a:t>
            </a:r>
            <a:endParaRPr lang="en-US" sz="320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3155597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CFE62-410A-4EF8-BF3C-E97E7AACCED7}"/>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Trust Income Tax Treatment</a:t>
            </a:r>
          </a:p>
        </p:txBody>
      </p:sp>
      <p:sp>
        <p:nvSpPr>
          <p:cNvPr id="3" name="Content Placeholder 2">
            <a:extLst>
              <a:ext uri="{FF2B5EF4-FFF2-40B4-BE49-F238E27FC236}">
                <a16:creationId xmlns:a16="http://schemas.microsoft.com/office/drawing/2014/main" id="{35F93473-0636-471E-87FD-A30C763413BD}"/>
              </a:ext>
            </a:extLst>
          </p:cNvPr>
          <p:cNvSpPr>
            <a:spLocks noGrp="1"/>
          </p:cNvSpPr>
          <p:nvPr>
            <p:ph idx="1"/>
          </p:nvPr>
        </p:nvSpPr>
        <p:spPr/>
        <p:txBody>
          <a:bodyPr>
            <a:normAutofit fontScale="77500" lnSpcReduction="20000"/>
          </a:bodyPr>
          <a:lstStyle/>
          <a:p>
            <a:r>
              <a:rPr lang="en-US" dirty="0">
                <a:latin typeface="Arial" panose="020B0604020202020204" pitchFamily="34" charset="0"/>
                <a:cs typeface="Arial" panose="020B0604020202020204" pitchFamily="34" charset="0"/>
              </a:rPr>
              <a:t>If the trust document says that “charitable gifts must be paid from retirement benefits to the greatest extent possible” that will mean that the Trustee can allocate “IRA income” (which is called “Income In Respect Of A Decedent” or “</a:t>
            </a:r>
            <a:r>
              <a:rPr lang="en-US" dirty="0" err="1">
                <a:latin typeface="Arial" panose="020B0604020202020204" pitchFamily="34" charset="0"/>
                <a:cs typeface="Arial" panose="020B0604020202020204" pitchFamily="34" charset="0"/>
              </a:rPr>
              <a:t>IRD</a:t>
            </a:r>
            <a:r>
              <a:rPr lang="en-US" dirty="0">
                <a:latin typeface="Arial" panose="020B0604020202020204" pitchFamily="34" charset="0"/>
                <a:cs typeface="Arial" panose="020B0604020202020204" pitchFamily="34" charset="0"/>
              </a:rPr>
              <a:t>” pursuant to Section 691 of the Internal Revenue Code) to the named charity, distribute income out to the charity, and receive a charitable deduction on the trust’s fiduciary income tax return pursuant to Section 642(c).</a:t>
            </a:r>
          </a:p>
          <a:p>
            <a:r>
              <a:rPr lang="en-US" u="sng" dirty="0">
                <a:latin typeface="Arial" panose="020B0604020202020204" pitchFamily="34" charset="0"/>
                <a:cs typeface="Arial" panose="020B0604020202020204" pitchFamily="34" charset="0"/>
              </a:rPr>
              <a:t>Common mistake</a:t>
            </a:r>
            <a:r>
              <a:rPr lang="en-US" dirty="0">
                <a:latin typeface="Arial" panose="020B0604020202020204" pitchFamily="34" charset="0"/>
                <a:cs typeface="Arial" panose="020B0604020202020204" pitchFamily="34" charset="0"/>
              </a:rPr>
              <a:t>: Attorneys frequently draft trusts with human and charitable beneficiaries, but the trust does </a:t>
            </a:r>
            <a:r>
              <a:rPr lang="en-US" b="1" i="1" u="sng" dirty="0">
                <a:latin typeface="Arial" panose="020B0604020202020204" pitchFamily="34" charset="0"/>
                <a:cs typeface="Arial" panose="020B0604020202020204" pitchFamily="34" charset="0"/>
              </a:rPr>
              <a:t>NOT</a:t>
            </a:r>
            <a:r>
              <a:rPr lang="en-US" dirty="0">
                <a:latin typeface="Arial" panose="020B0604020202020204" pitchFamily="34" charset="0"/>
                <a:cs typeface="Arial" panose="020B0604020202020204" pitchFamily="34" charset="0"/>
              </a:rPr>
              <a:t> specify who is to receive what “types” of trust accounting income and/or principal.  If the trust document is silent, the Internal Revenue Code says income is allocated proportionately among the beneficiaries to whom the Trustee could have paid it (see Code Section 663(c)).</a:t>
            </a:r>
          </a:p>
          <a:p>
            <a:r>
              <a:rPr lang="en-US" dirty="0">
                <a:latin typeface="Arial" panose="020B0604020202020204" pitchFamily="34" charset="0"/>
                <a:cs typeface="Arial" panose="020B0604020202020204" pitchFamily="34" charset="0"/>
              </a:rPr>
              <a:t>If the trust says that the Trustee must allocate inherited retirement benefits (which can be income and principal for trust accounting purposes) to a charity to the greatest extent possible, then the Trustee must distribute the inherited retirement benefits to the designated charity and then the trust should be entitled to receive a charitable deduction per Code Section 642(c) (because the Trustee was required to do it based on the terms of the governing instrument).   </a:t>
            </a:r>
          </a:p>
        </p:txBody>
      </p:sp>
    </p:spTree>
    <p:extLst>
      <p:ext uri="{BB962C8B-B14F-4D97-AF65-F5344CB8AC3E}">
        <p14:creationId xmlns:p14="http://schemas.microsoft.com/office/powerpoint/2010/main" val="34221700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5DA14-9ACF-4FEE-8DA7-D34619FA9772}"/>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More Tax Savings Solutions</a:t>
            </a:r>
          </a:p>
        </p:txBody>
      </p:sp>
      <p:sp>
        <p:nvSpPr>
          <p:cNvPr id="3" name="Content Placeholder 2">
            <a:extLst>
              <a:ext uri="{FF2B5EF4-FFF2-40B4-BE49-F238E27FC236}">
                <a16:creationId xmlns:a16="http://schemas.microsoft.com/office/drawing/2014/main" id="{81DAA4E2-E3FC-4ACA-8475-D1313E4BBEB7}"/>
              </a:ext>
            </a:extLst>
          </p:cNvPr>
          <p:cNvSpPr>
            <a:spLocks noGrp="1"/>
          </p:cNvSpPr>
          <p:nvPr>
            <p:ph idx="1"/>
          </p:nvPr>
        </p:nvSpPr>
        <p:spPr/>
        <p:txBody>
          <a:bodyPr>
            <a:normAutofit fontScale="85000" lnSpcReduction="20000"/>
          </a:bodyPr>
          <a:lstStyle/>
          <a:p>
            <a:r>
              <a:rPr lang="en-US" u="sng" dirty="0">
                <a:latin typeface="Arial" panose="020B0604020202020204" pitchFamily="34" charset="0"/>
                <a:cs typeface="Arial" panose="020B0604020202020204" pitchFamily="34" charset="0"/>
              </a:rPr>
              <a:t>Problem</a:t>
            </a:r>
            <a:r>
              <a:rPr lang="en-US" dirty="0">
                <a:latin typeface="Arial" panose="020B0604020202020204" pitchFamily="34" charset="0"/>
                <a:cs typeface="Arial" panose="020B0604020202020204" pitchFamily="34" charset="0"/>
              </a:rPr>
              <a:t>: The trust document does NOT require the Trustee to allocate inherited retirement benefits </a:t>
            </a:r>
            <a:r>
              <a:rPr lang="en-US" dirty="0" err="1">
                <a:latin typeface="Arial" panose="020B0604020202020204" pitchFamily="34" charset="0"/>
                <a:cs typeface="Arial" panose="020B0604020202020204" pitchFamily="34" charset="0"/>
              </a:rPr>
              <a:t>IRD</a:t>
            </a:r>
            <a:r>
              <a:rPr lang="en-US" dirty="0">
                <a:latin typeface="Arial" panose="020B0604020202020204" pitchFamily="34" charset="0"/>
                <a:cs typeface="Arial" panose="020B0604020202020204" pitchFamily="34" charset="0"/>
              </a:rPr>
              <a:t> (whether income or principal for trust accounting purposes) to a charitable beneficiary.</a:t>
            </a:r>
          </a:p>
          <a:p>
            <a:r>
              <a:rPr lang="en-US" u="sng" dirty="0">
                <a:latin typeface="Arial" panose="020B0604020202020204" pitchFamily="34" charset="0"/>
                <a:cs typeface="Arial" panose="020B0604020202020204" pitchFamily="34" charset="0"/>
              </a:rPr>
              <a:t>Question</a:t>
            </a:r>
            <a:r>
              <a:rPr lang="en-US" dirty="0">
                <a:latin typeface="Arial" panose="020B0604020202020204" pitchFamily="34" charset="0"/>
                <a:cs typeface="Arial" panose="020B0604020202020204" pitchFamily="34" charset="0"/>
              </a:rPr>
              <a:t>: Does the trust document, or does state law, permit the Trustee to pick and choose which beneficiary gets which asset (which means can the Trustee make </a:t>
            </a:r>
            <a:r>
              <a:rPr lang="en-US" b="1" dirty="0">
                <a:latin typeface="Arial" panose="020B0604020202020204" pitchFamily="34" charset="0"/>
                <a:cs typeface="Arial" panose="020B0604020202020204" pitchFamily="34" charset="0"/>
              </a:rPr>
              <a:t>“non-pro rata” distributions </a:t>
            </a:r>
            <a:r>
              <a:rPr lang="en-US" dirty="0">
                <a:latin typeface="Arial" panose="020B0604020202020204" pitchFamily="34" charset="0"/>
                <a:cs typeface="Arial" panose="020B0604020202020204" pitchFamily="34" charset="0"/>
              </a:rPr>
              <a:t>or MUST the Trustee make pro rata distributions), or does the trust document, or state law, permit the Trustee to satisfy bequests “</a:t>
            </a:r>
            <a:r>
              <a:rPr lang="en-US" b="1" dirty="0">
                <a:latin typeface="Arial" panose="020B0604020202020204" pitchFamily="34" charset="0"/>
                <a:cs typeface="Arial" panose="020B0604020202020204" pitchFamily="34" charset="0"/>
              </a:rPr>
              <a:t>in-kind”</a:t>
            </a:r>
            <a:r>
              <a:rPr lang="en-US" dirty="0">
                <a:latin typeface="Arial" panose="020B0604020202020204" pitchFamily="34" charset="0"/>
                <a:cs typeface="Arial" panose="020B0604020202020204" pitchFamily="34" charset="0"/>
              </a:rPr>
              <a:t> (transfer the actual assets instead of selling and then distributing cash)?  If yes, THEN</a:t>
            </a:r>
          </a:p>
          <a:p>
            <a:r>
              <a:rPr lang="en-US" u="sng" dirty="0">
                <a:latin typeface="Arial" panose="020B0604020202020204" pitchFamily="34" charset="0"/>
                <a:cs typeface="Arial" panose="020B0604020202020204" pitchFamily="34" charset="0"/>
              </a:rPr>
              <a:t>Possible SOLUTION</a:t>
            </a:r>
            <a:r>
              <a:rPr lang="en-US" dirty="0">
                <a:latin typeface="Arial" panose="020B0604020202020204" pitchFamily="34" charset="0"/>
                <a:cs typeface="Arial" panose="020B0604020202020204" pitchFamily="34" charset="0"/>
              </a:rPr>
              <a:t>: The Trustee can transfer the inherited IRA intact, or in-kind, and outright to the charity.  The charity can open an inherited IRA account and then the Trustee can transfer the inherited IRA “in-kind” into charity’s inherited IRA account.  From there, the charity can liquidate the inherited IRA and not pay any income tax because the charity is a tax-exempt entity.</a:t>
            </a:r>
          </a:p>
          <a:p>
            <a:endParaRPr lang="en-US" dirty="0"/>
          </a:p>
          <a:p>
            <a:endParaRPr lang="en-US" dirty="0"/>
          </a:p>
        </p:txBody>
      </p:sp>
    </p:spTree>
    <p:extLst>
      <p:ext uri="{BB962C8B-B14F-4D97-AF65-F5344CB8AC3E}">
        <p14:creationId xmlns:p14="http://schemas.microsoft.com/office/powerpoint/2010/main" val="2946366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8C9FE-8730-461C-967B-F29E5FC2B308}"/>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Types of Charitable Trusts</a:t>
            </a:r>
          </a:p>
        </p:txBody>
      </p:sp>
      <p:sp>
        <p:nvSpPr>
          <p:cNvPr id="3" name="Content Placeholder 2">
            <a:extLst>
              <a:ext uri="{FF2B5EF4-FFF2-40B4-BE49-F238E27FC236}">
                <a16:creationId xmlns:a16="http://schemas.microsoft.com/office/drawing/2014/main" id="{109287D5-4142-4ADB-B25F-033A4C704336}"/>
              </a:ext>
            </a:extLst>
          </p:cNvPr>
          <p:cNvSpPr>
            <a:spLocks noGrp="1"/>
          </p:cNvSpPr>
          <p:nvPr>
            <p:ph idx="1"/>
          </p:nvPr>
        </p:nvSpPr>
        <p:spPr/>
        <p:txBody>
          <a:bodyPr/>
          <a:lstStyle/>
          <a:p>
            <a:r>
              <a:rPr lang="en-US" sz="3200" dirty="0">
                <a:effectLst/>
                <a:latin typeface="Arial" panose="020B0604020202020204" pitchFamily="34" charset="0"/>
                <a:ea typeface="Times New Roman" panose="02020603050405020304" pitchFamily="18" charset="0"/>
                <a:cs typeface="Times New Roman" panose="02020603050405020304" pitchFamily="18" charset="0"/>
              </a:rPr>
              <a:t>Charitable Remainder Annuity Trusts or </a:t>
            </a:r>
            <a:r>
              <a:rPr lang="en-US" sz="3200" dirty="0" err="1">
                <a:effectLst/>
                <a:latin typeface="Arial" panose="020B0604020202020204" pitchFamily="34" charset="0"/>
                <a:ea typeface="Times New Roman" panose="02020603050405020304" pitchFamily="18" charset="0"/>
                <a:cs typeface="Times New Roman" panose="02020603050405020304" pitchFamily="18" charset="0"/>
              </a:rPr>
              <a:t>CRATs</a:t>
            </a:r>
            <a:r>
              <a:rPr lang="en-US" sz="3200" dirty="0">
                <a:latin typeface="Arial" panose="020B0604020202020204" pitchFamily="34" charset="0"/>
                <a:ea typeface="Times New Roman" panose="02020603050405020304" pitchFamily="18" charset="0"/>
                <a:cs typeface="Times New Roman" panose="02020603050405020304" pitchFamily="18" charset="0"/>
              </a:rPr>
              <a:t>;</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3200" dirty="0">
                <a:effectLst/>
                <a:latin typeface="Arial" panose="020B0604020202020204" pitchFamily="34" charset="0"/>
                <a:ea typeface="Times New Roman" panose="02020603050405020304" pitchFamily="18" charset="0"/>
                <a:cs typeface="Times New Roman" panose="02020603050405020304" pitchFamily="18" charset="0"/>
              </a:rPr>
              <a:t>Charitable Remainder </a:t>
            </a:r>
            <a:r>
              <a:rPr lang="en-US" sz="3200" dirty="0" err="1">
                <a:effectLst/>
                <a:latin typeface="Arial" panose="020B0604020202020204" pitchFamily="34" charset="0"/>
                <a:ea typeface="Times New Roman" panose="02020603050405020304" pitchFamily="18" charset="0"/>
                <a:cs typeface="Times New Roman" panose="02020603050405020304" pitchFamily="18" charset="0"/>
              </a:rPr>
              <a:t>Unitrusts</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or </a:t>
            </a:r>
            <a:r>
              <a:rPr lang="en-US" sz="3200" dirty="0" err="1">
                <a:effectLst/>
                <a:latin typeface="Arial" panose="020B0604020202020204" pitchFamily="34" charset="0"/>
                <a:ea typeface="Times New Roman" panose="02020603050405020304" pitchFamily="18" charset="0"/>
                <a:cs typeface="Times New Roman" panose="02020603050405020304" pitchFamily="18" charset="0"/>
              </a:rPr>
              <a:t>CRUTs</a:t>
            </a:r>
            <a:r>
              <a:rPr lang="en-US" sz="3200" dirty="0">
                <a:latin typeface="Arial" panose="020B0604020202020204" pitchFamily="34" charset="0"/>
                <a:ea typeface="Times New Roman" panose="02020603050405020304" pitchFamily="18" charset="0"/>
                <a:cs typeface="Times New Roman" panose="02020603050405020304" pitchFamily="18" charset="0"/>
              </a:rPr>
              <a:t>;</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3200" dirty="0">
                <a:latin typeface="Arial" panose="020B0604020202020204" pitchFamily="34" charset="0"/>
                <a:ea typeface="Times New Roman" panose="02020603050405020304" pitchFamily="18" charset="0"/>
                <a:cs typeface="Times New Roman" panose="02020603050405020304" pitchFamily="18" charset="0"/>
              </a:rPr>
              <a:t>Charitable Lead Annuity Trusts or </a:t>
            </a:r>
            <a:r>
              <a:rPr lang="en-US" sz="3200" dirty="0" err="1">
                <a:effectLst/>
                <a:latin typeface="Arial" panose="020B0604020202020204" pitchFamily="34" charset="0"/>
                <a:ea typeface="Times New Roman" panose="02020603050405020304" pitchFamily="18" charset="0"/>
                <a:cs typeface="Times New Roman" panose="02020603050405020304" pitchFamily="18" charset="0"/>
              </a:rPr>
              <a:t>CLATs</a:t>
            </a:r>
            <a:r>
              <a:rPr lang="en-US" sz="3200" dirty="0">
                <a:latin typeface="Arial" panose="020B0604020202020204" pitchFamily="34" charset="0"/>
                <a:ea typeface="Times New Roman" panose="02020603050405020304" pitchFamily="18" charset="0"/>
                <a:cs typeface="Times New Roman" panose="02020603050405020304" pitchFamily="18" charset="0"/>
              </a:rPr>
              <a:t>; and</a:t>
            </a:r>
            <a:endParaRPr lang="en-US" sz="32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3200" dirty="0">
                <a:effectLst/>
                <a:latin typeface="Arial" panose="020B0604020202020204" pitchFamily="34" charset="0"/>
                <a:ea typeface="Times New Roman" panose="02020603050405020304" pitchFamily="18" charset="0"/>
                <a:cs typeface="Times New Roman" panose="02020603050405020304" pitchFamily="18" charset="0"/>
              </a:rPr>
              <a:t>Charitable Lead </a:t>
            </a:r>
            <a:r>
              <a:rPr lang="en-US" sz="3200" dirty="0" err="1">
                <a:effectLst/>
                <a:latin typeface="Arial" panose="020B0604020202020204" pitchFamily="34" charset="0"/>
                <a:ea typeface="Times New Roman" panose="02020603050405020304" pitchFamily="18" charset="0"/>
                <a:cs typeface="Times New Roman" panose="02020603050405020304" pitchFamily="18" charset="0"/>
              </a:rPr>
              <a:t>Unitrusts</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or </a:t>
            </a:r>
            <a:r>
              <a:rPr lang="en-US" sz="3200" dirty="0" err="1">
                <a:effectLst/>
                <a:latin typeface="Arial" panose="020B0604020202020204" pitchFamily="34" charset="0"/>
                <a:ea typeface="Times New Roman" panose="02020603050405020304" pitchFamily="18" charset="0"/>
                <a:cs typeface="Times New Roman" panose="02020603050405020304" pitchFamily="18" charset="0"/>
              </a:rPr>
              <a:t>CLUTs</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845028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A80DF-533D-4B1F-BA29-6B4DC66CEFB0}"/>
              </a:ext>
            </a:extLst>
          </p:cNvPr>
          <p:cNvSpPr>
            <a:spLocks noGrp="1"/>
          </p:cNvSpPr>
          <p:nvPr>
            <p:ph type="title"/>
          </p:nvPr>
        </p:nvSpPr>
        <p:spPr/>
        <p:txBody>
          <a:bodyPr>
            <a:normAutofit/>
          </a:bodyPr>
          <a:lstStyle/>
          <a:p>
            <a:r>
              <a:rPr lang="en-US" b="1" u="sng" dirty="0">
                <a:latin typeface="Arial" panose="020B0604020202020204" pitchFamily="34" charset="0"/>
                <a:cs typeface="Arial" panose="020B0604020202020204" pitchFamily="34" charset="0"/>
              </a:rPr>
              <a:t>Summary: IRA Beneficiary</a:t>
            </a:r>
          </a:p>
        </p:txBody>
      </p:sp>
      <p:sp>
        <p:nvSpPr>
          <p:cNvPr id="3" name="Content Placeholder 2">
            <a:extLst>
              <a:ext uri="{FF2B5EF4-FFF2-40B4-BE49-F238E27FC236}">
                <a16:creationId xmlns:a16="http://schemas.microsoft.com/office/drawing/2014/main" id="{1642294D-9C6F-441C-AF22-3F18195255F5}"/>
              </a:ext>
            </a:extLst>
          </p:cNvPr>
          <p:cNvSpPr>
            <a:spLocks noGrp="1"/>
          </p:cNvSpPr>
          <p:nvPr>
            <p:ph idx="1"/>
          </p:nvPr>
        </p:nvSpPr>
        <p:spPr/>
        <p:txBody>
          <a:bodyPr/>
          <a:lstStyle/>
          <a:p>
            <a:pPr lvl="0"/>
            <a:r>
              <a:rPr lang="en-US" sz="3200" dirty="0">
                <a:latin typeface="Arial" panose="020B0604020202020204" pitchFamily="34" charset="0"/>
                <a:cs typeface="Arial" panose="020B0604020202020204" pitchFamily="34" charset="0"/>
              </a:rPr>
              <a:t>IRA, 401(k), SEP, SIMPLE IRA, Roth IRA, Pension, other Retirement Plan Beneficiary Designations</a:t>
            </a:r>
          </a:p>
          <a:p>
            <a:pPr lvl="1"/>
            <a:r>
              <a:rPr lang="en-US" sz="2800" dirty="0">
                <a:latin typeface="Arial" panose="020B0604020202020204" pitchFamily="34" charset="0"/>
                <a:cs typeface="Arial" panose="020B0604020202020204" pitchFamily="34" charset="0"/>
              </a:rPr>
              <a:t>Individual</a:t>
            </a:r>
          </a:p>
          <a:p>
            <a:pPr lvl="1"/>
            <a:r>
              <a:rPr lang="en-US" sz="2800" dirty="0">
                <a:latin typeface="Arial" panose="020B0604020202020204" pitchFamily="34" charset="0"/>
                <a:cs typeface="Arial" panose="020B0604020202020204" pitchFamily="34" charset="0"/>
              </a:rPr>
              <a:t>Charity Directly</a:t>
            </a:r>
          </a:p>
          <a:p>
            <a:pPr lvl="1"/>
            <a:r>
              <a:rPr lang="en-US" sz="2800" dirty="0">
                <a:latin typeface="Arial" panose="020B0604020202020204" pitchFamily="34" charset="0"/>
                <a:cs typeface="Arial" panose="020B0604020202020204" pitchFamily="34" charset="0"/>
              </a:rPr>
              <a:t>Donor Advised Fund</a:t>
            </a:r>
          </a:p>
          <a:p>
            <a:pPr lvl="1"/>
            <a:r>
              <a:rPr lang="en-US" sz="2800" dirty="0">
                <a:latin typeface="Arial" panose="020B0604020202020204" pitchFamily="34" charset="0"/>
                <a:cs typeface="Arial" panose="020B0604020202020204" pitchFamily="34" charset="0"/>
              </a:rPr>
              <a:t>Revocable Trust</a:t>
            </a:r>
          </a:p>
          <a:p>
            <a:pPr lvl="1"/>
            <a:r>
              <a:rPr lang="en-US" sz="2800" dirty="0">
                <a:latin typeface="Arial" panose="020B0604020202020204" pitchFamily="34" charset="0"/>
                <a:cs typeface="Arial" panose="020B0604020202020204" pitchFamily="34" charset="0"/>
              </a:rPr>
              <a:t>Charitable Remainder Trust</a:t>
            </a:r>
          </a:p>
          <a:p>
            <a:pPr marL="0" indent="0">
              <a:buNone/>
            </a:pPr>
            <a:endParaRPr lang="en-US" dirty="0"/>
          </a:p>
        </p:txBody>
      </p:sp>
    </p:spTree>
    <p:extLst>
      <p:ext uri="{BB962C8B-B14F-4D97-AF65-F5344CB8AC3E}">
        <p14:creationId xmlns:p14="http://schemas.microsoft.com/office/powerpoint/2010/main" val="14376039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0572F-6DBC-4BDC-B214-F53028AAB5D8}"/>
              </a:ext>
            </a:extLst>
          </p:cNvPr>
          <p:cNvSpPr>
            <a:spLocks noGrp="1"/>
          </p:cNvSpPr>
          <p:nvPr>
            <p:ph type="title"/>
          </p:nvPr>
        </p:nvSpPr>
        <p:spPr/>
        <p:txBody>
          <a:bodyPr>
            <a:normAutofit/>
          </a:bodyPr>
          <a:lstStyle/>
          <a:p>
            <a:r>
              <a:rPr lang="en-US" b="1" u="sng" dirty="0">
                <a:latin typeface="Arial" panose="020B0604020202020204" pitchFamily="34" charset="0"/>
                <a:cs typeface="Arial" panose="020B0604020202020204" pitchFamily="34" charset="0"/>
              </a:rPr>
              <a:t>Qualified Charitable Distributions (QCD)</a:t>
            </a:r>
          </a:p>
        </p:txBody>
      </p:sp>
      <p:sp>
        <p:nvSpPr>
          <p:cNvPr id="3" name="Content Placeholder 2">
            <a:extLst>
              <a:ext uri="{FF2B5EF4-FFF2-40B4-BE49-F238E27FC236}">
                <a16:creationId xmlns:a16="http://schemas.microsoft.com/office/drawing/2014/main" id="{5A6D2889-1A64-42E4-B4BC-8883412ECCA8}"/>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What is a QCD?</a:t>
            </a:r>
          </a:p>
          <a:p>
            <a:r>
              <a:rPr lang="en-US" dirty="0">
                <a:latin typeface="Arial" panose="020B0604020202020204" pitchFamily="34" charset="0"/>
                <a:cs typeface="Arial" panose="020B0604020202020204" pitchFamily="34" charset="0"/>
              </a:rPr>
              <a:t>How does QCD Work?</a:t>
            </a:r>
          </a:p>
          <a:p>
            <a:r>
              <a:rPr lang="en-US" dirty="0">
                <a:latin typeface="Arial" panose="020B0604020202020204" pitchFamily="34" charset="0"/>
                <a:cs typeface="Arial" panose="020B0604020202020204" pitchFamily="34" charset="0"/>
              </a:rPr>
              <a:t>Advantage of QCD?</a:t>
            </a:r>
          </a:p>
          <a:p>
            <a:r>
              <a:rPr lang="en-US" dirty="0">
                <a:latin typeface="Arial" panose="020B0604020202020204" pitchFamily="34" charset="0"/>
                <a:cs typeface="Arial" panose="020B0604020202020204" pitchFamily="34" charset="0"/>
              </a:rPr>
              <a:t>QCD with SECURE Act…</a:t>
            </a:r>
          </a:p>
          <a:p>
            <a:endParaRPr lang="en-US" dirty="0"/>
          </a:p>
        </p:txBody>
      </p:sp>
    </p:spTree>
    <p:extLst>
      <p:ext uri="{BB962C8B-B14F-4D97-AF65-F5344CB8AC3E}">
        <p14:creationId xmlns:p14="http://schemas.microsoft.com/office/powerpoint/2010/main" val="18552288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581A9-3E9E-40B4-A175-0AAD01C0B7E4}"/>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What is a QCD?</a:t>
            </a:r>
          </a:p>
        </p:txBody>
      </p:sp>
      <p:sp>
        <p:nvSpPr>
          <p:cNvPr id="3" name="Content Placeholder 2">
            <a:extLst>
              <a:ext uri="{FF2B5EF4-FFF2-40B4-BE49-F238E27FC236}">
                <a16:creationId xmlns:a16="http://schemas.microsoft.com/office/drawing/2014/main" id="{A2EA0A3F-EC94-4A1F-A28B-832F98571FC9}"/>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Lifetime gifts directly to a charity from your IRA</a:t>
            </a:r>
          </a:p>
          <a:p>
            <a:r>
              <a:rPr lang="en-US" dirty="0">
                <a:latin typeface="Arial" panose="020B0604020202020204" pitchFamily="34" charset="0"/>
                <a:cs typeface="Arial" panose="020B0604020202020204" pitchFamily="34" charset="0"/>
              </a:rPr>
              <a:t>Transfer money from your IRA to a qualified charity</a:t>
            </a:r>
          </a:p>
          <a:p>
            <a:r>
              <a:rPr lang="en-US" dirty="0">
                <a:latin typeface="Arial" panose="020B0604020202020204" pitchFamily="34" charset="0"/>
                <a:cs typeface="Arial" panose="020B0604020202020204" pitchFamily="34" charset="0"/>
              </a:rPr>
              <a:t>You can use the planning opportunity to satisfy your RMD, but does not get added to your adjusted gross income (or, “AGI”) for income tax purposes</a:t>
            </a:r>
          </a:p>
          <a:p>
            <a:r>
              <a:rPr lang="en-US" dirty="0">
                <a:latin typeface="Arial" panose="020B0604020202020204" pitchFamily="34" charset="0"/>
                <a:cs typeface="Arial" panose="020B0604020202020204" pitchFamily="34" charset="0"/>
              </a:rPr>
              <a:t>Please see IRC § 408(d)(8)(A).  Be careful if non-deductible contributions were made after age 70 ½.</a:t>
            </a:r>
          </a:p>
        </p:txBody>
      </p:sp>
    </p:spTree>
    <p:extLst>
      <p:ext uri="{BB962C8B-B14F-4D97-AF65-F5344CB8AC3E}">
        <p14:creationId xmlns:p14="http://schemas.microsoft.com/office/powerpoint/2010/main" val="29989968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1FCCD-5CBE-4218-B66D-C40C0CADB785}"/>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How does a </a:t>
            </a:r>
            <a:r>
              <a:rPr lang="en-US" b="1" dirty="0" err="1">
                <a:latin typeface="Arial" panose="020B0604020202020204" pitchFamily="34" charset="0"/>
                <a:cs typeface="Arial" panose="020B0604020202020204" pitchFamily="34" charset="0"/>
              </a:rPr>
              <a:t>QCD</a:t>
            </a:r>
            <a:r>
              <a:rPr lang="en-US" b="1" dirty="0">
                <a:latin typeface="Arial" panose="020B0604020202020204" pitchFamily="34" charset="0"/>
                <a:cs typeface="Arial" panose="020B0604020202020204" pitchFamily="34" charset="0"/>
              </a:rPr>
              <a:t> work?</a:t>
            </a:r>
          </a:p>
        </p:txBody>
      </p:sp>
      <p:graphicFrame>
        <p:nvGraphicFramePr>
          <p:cNvPr id="4" name="Content Placeholder 3">
            <a:extLst>
              <a:ext uri="{FF2B5EF4-FFF2-40B4-BE49-F238E27FC236}">
                <a16:creationId xmlns:a16="http://schemas.microsoft.com/office/drawing/2014/main" id="{66C3745A-7CF1-4E61-95A3-974EE017602F}"/>
              </a:ext>
            </a:extLst>
          </p:cNvPr>
          <p:cNvGraphicFramePr>
            <a:graphicFrameLocks noGrp="1"/>
          </p:cNvGraphicFramePr>
          <p:nvPr>
            <p:ph idx="1"/>
            <p:extLst>
              <p:ext uri="{D42A27DB-BD31-4B8C-83A1-F6EECF244321}">
                <p14:modId xmlns:p14="http://schemas.microsoft.com/office/powerpoint/2010/main" val="2029265873"/>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35815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CFFE-2A5A-4074-B7C7-200522F96937}"/>
              </a:ext>
            </a:extLst>
          </p:cNvPr>
          <p:cNvSpPr>
            <a:spLocks noGrp="1"/>
          </p:cNvSpPr>
          <p:nvPr>
            <p:ph type="title"/>
          </p:nvPr>
        </p:nvSpPr>
        <p:spPr/>
        <p:txBody>
          <a:bodyPr>
            <a:normAutofit/>
          </a:bodyPr>
          <a:lstStyle/>
          <a:p>
            <a:r>
              <a:rPr lang="en-US" b="1" u="sng" dirty="0">
                <a:latin typeface="Arial" panose="020B0604020202020204" pitchFamily="34" charset="0"/>
                <a:cs typeface="Arial" panose="020B0604020202020204" pitchFamily="34" charset="0"/>
              </a:rPr>
              <a:t>How Does The </a:t>
            </a:r>
            <a:r>
              <a:rPr lang="en-US" b="1" u="sng" dirty="0" err="1">
                <a:latin typeface="Arial" panose="020B0604020202020204" pitchFamily="34" charset="0"/>
                <a:cs typeface="Arial" panose="020B0604020202020204" pitchFamily="34" charset="0"/>
              </a:rPr>
              <a:t>QCD</a:t>
            </a:r>
            <a:r>
              <a:rPr lang="en-US" b="1" u="sng" dirty="0">
                <a:latin typeface="Arial" panose="020B0604020202020204" pitchFamily="34" charset="0"/>
                <a:cs typeface="Arial" panose="020B0604020202020204" pitchFamily="34" charset="0"/>
              </a:rPr>
              <a:t> Clawback Work</a:t>
            </a:r>
            <a:r>
              <a:rPr lang="en-US" b="1"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2304B826-25A5-4821-9D19-683D03F59F3B}"/>
              </a:ext>
            </a:extLst>
          </p:cNvPr>
          <p:cNvSpPr>
            <a:spLocks noGrp="1"/>
          </p:cNvSpPr>
          <p:nvPr>
            <p:ph idx="1"/>
          </p:nvPr>
        </p:nvSpPr>
        <p:spPr/>
        <p:txBody>
          <a:bodyPr>
            <a:normAutofit fontScale="85000" lnSpcReduction="20000"/>
          </a:bodyPr>
          <a:lstStyle/>
          <a:p>
            <a:pPr marL="0" indent="0">
              <a:buNone/>
            </a:pPr>
            <a:r>
              <a:rPr lang="en-US" dirty="0">
                <a:latin typeface="Arial" panose="020B0604020202020204" pitchFamily="34" charset="0"/>
                <a:cs typeface="Arial" panose="020B0604020202020204" pitchFamily="34" charset="0"/>
              </a:rPr>
              <a:t>Under the SECURE Act, the starting age for </a:t>
            </a:r>
            <a:r>
              <a:rPr lang="en-US" dirty="0" err="1">
                <a:latin typeface="Arial" panose="020B0604020202020204" pitchFamily="34" charset="0"/>
                <a:cs typeface="Arial" panose="020B0604020202020204" pitchFamily="34" charset="0"/>
              </a:rPr>
              <a:t>RMDs</a:t>
            </a:r>
            <a:r>
              <a:rPr lang="en-US" dirty="0">
                <a:latin typeface="Arial" panose="020B0604020202020204" pitchFamily="34" charset="0"/>
                <a:cs typeface="Arial" panose="020B0604020202020204" pitchFamily="34" charset="0"/>
              </a:rPr>
              <a:t> changed to age 72 (it was 70 ½)</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Age 70 ½ is still retained for </a:t>
            </a:r>
            <a:r>
              <a:rPr lang="en-US" dirty="0" err="1">
                <a:latin typeface="Arial" panose="020B0604020202020204" pitchFamily="34" charset="0"/>
                <a:cs typeface="Arial" panose="020B0604020202020204" pitchFamily="34" charset="0"/>
              </a:rPr>
              <a:t>QCDs</a:t>
            </a:r>
            <a:r>
              <a:rPr lang="en-US" dirty="0">
                <a:latin typeface="Arial" panose="020B0604020202020204" pitchFamily="34" charset="0"/>
                <a:cs typeface="Arial" panose="020B0604020202020204" pitchFamily="34" charset="0"/>
              </a:rPr>
              <a:t>.  An individual can still make </a:t>
            </a:r>
            <a:r>
              <a:rPr lang="en-US" dirty="0" err="1">
                <a:latin typeface="Arial" panose="020B0604020202020204" pitchFamily="34" charset="0"/>
                <a:cs typeface="Arial" panose="020B0604020202020204" pitchFamily="34" charset="0"/>
              </a:rPr>
              <a:t>QCDs</a:t>
            </a:r>
            <a:r>
              <a:rPr lang="en-US" dirty="0">
                <a:latin typeface="Arial" panose="020B0604020202020204" pitchFamily="34" charset="0"/>
                <a:cs typeface="Arial" panose="020B0604020202020204" pitchFamily="34" charset="0"/>
              </a:rPr>
              <a:t> from her IRA to a charity starting at 70 ½ (this age did not change to 72)</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SECURE Act</a:t>
            </a:r>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Can still make contributions to your IRA after age 70 ½ (starting in 2020 – there is no age cap to make contributions to your IRA) </a:t>
            </a:r>
          </a:p>
          <a:p>
            <a:r>
              <a:rPr lang="en-US" dirty="0">
                <a:latin typeface="Arial" panose="020B0604020202020204" pitchFamily="34" charset="0"/>
                <a:cs typeface="Arial" panose="020B0604020202020204" pitchFamily="34" charset="0"/>
              </a:rPr>
              <a:t>HOWEVER, if you make a deductible IRA contribution AFTER age 70 ½, then your QCD is REDUCED by the amount of the deduction you receive for contributions made after age 70 ½. </a:t>
            </a:r>
          </a:p>
          <a:p>
            <a:endParaRPr lang="en-US" dirty="0"/>
          </a:p>
        </p:txBody>
      </p:sp>
    </p:spTree>
    <p:extLst>
      <p:ext uri="{BB962C8B-B14F-4D97-AF65-F5344CB8AC3E}">
        <p14:creationId xmlns:p14="http://schemas.microsoft.com/office/powerpoint/2010/main" val="7498708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97DE-12A9-4CAB-83F0-E81177C0999C}"/>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A Tax Preparer’s Nightmare</a:t>
            </a:r>
          </a:p>
        </p:txBody>
      </p:sp>
      <p:sp>
        <p:nvSpPr>
          <p:cNvPr id="3" name="Content Placeholder 2">
            <a:extLst>
              <a:ext uri="{FF2B5EF4-FFF2-40B4-BE49-F238E27FC236}">
                <a16:creationId xmlns:a16="http://schemas.microsoft.com/office/drawing/2014/main" id="{2EF65FC0-EEE4-413C-8425-2AF11BA7E2D3}"/>
              </a:ext>
            </a:extLst>
          </p:cNvPr>
          <p:cNvSpPr>
            <a:spLocks noGrp="1"/>
          </p:cNvSpPr>
          <p:nvPr>
            <p:ph idx="1"/>
          </p:nvPr>
        </p:nvSpPr>
        <p:spPr/>
        <p:txBody>
          <a:bodyPr>
            <a:normAutofit/>
          </a:bodyPr>
          <a:lstStyle/>
          <a:p>
            <a:r>
              <a:rPr lang="en-US" u="sng" dirty="0">
                <a:latin typeface="Arial" panose="020B0604020202020204" pitchFamily="34" charset="0"/>
                <a:cs typeface="Arial" panose="020B0604020202020204" pitchFamily="34" charset="0"/>
              </a:rPr>
              <a:t>Example</a:t>
            </a:r>
            <a:r>
              <a:rPr lang="en-US" dirty="0">
                <a:latin typeface="Arial" panose="020B0604020202020204" pitchFamily="34" charset="0"/>
                <a:cs typeface="Arial" panose="020B0604020202020204" pitchFamily="34" charset="0"/>
              </a:rPr>
              <a:t>:</a:t>
            </a:r>
          </a:p>
          <a:p>
            <a:pPr lvl="1"/>
            <a:r>
              <a:rPr lang="en-US" dirty="0">
                <a:latin typeface="Arial" panose="020B0604020202020204" pitchFamily="34" charset="0"/>
                <a:cs typeface="Arial" panose="020B0604020202020204" pitchFamily="34" charset="0"/>
              </a:rPr>
              <a:t>Client makes tax deductible IRA contribution of $7,000 in 2022 (at age 70 ½)</a:t>
            </a:r>
          </a:p>
          <a:p>
            <a:pPr lvl="1"/>
            <a:r>
              <a:rPr lang="en-US" dirty="0">
                <a:latin typeface="Arial" panose="020B0604020202020204" pitchFamily="34" charset="0"/>
                <a:cs typeface="Arial" panose="020B0604020202020204" pitchFamily="34" charset="0"/>
              </a:rPr>
              <a:t>Client has no </a:t>
            </a:r>
            <a:r>
              <a:rPr lang="en-US" dirty="0" err="1">
                <a:latin typeface="Arial" panose="020B0604020202020204" pitchFamily="34" charset="0"/>
                <a:cs typeface="Arial" panose="020B0604020202020204" pitchFamily="34" charset="0"/>
              </a:rPr>
              <a:t>RMDs</a:t>
            </a:r>
            <a:r>
              <a:rPr lang="en-US" dirty="0">
                <a:latin typeface="Arial" panose="020B0604020202020204" pitchFamily="34" charset="0"/>
                <a:cs typeface="Arial" panose="020B0604020202020204" pitchFamily="34" charset="0"/>
              </a:rPr>
              <a:t> for 2022 or 2023</a:t>
            </a:r>
          </a:p>
          <a:p>
            <a:pPr lvl="1"/>
            <a:r>
              <a:rPr lang="en-US" dirty="0">
                <a:latin typeface="Arial" panose="020B0604020202020204" pitchFamily="34" charset="0"/>
                <a:cs typeface="Arial" panose="020B0604020202020204" pitchFamily="34" charset="0"/>
              </a:rPr>
              <a:t>Client makes no charitable distributions out of IRA for 2022 or 2023 </a:t>
            </a:r>
          </a:p>
          <a:p>
            <a:pPr lvl="1"/>
            <a:r>
              <a:rPr lang="en-US" dirty="0">
                <a:latin typeface="Arial" panose="020B0604020202020204" pitchFamily="34" charset="0"/>
                <a:cs typeface="Arial" panose="020B0604020202020204" pitchFamily="34" charset="0"/>
              </a:rPr>
              <a:t>Then at age 72 (in 2024), she starts with </a:t>
            </a:r>
            <a:r>
              <a:rPr lang="en-US" dirty="0" err="1">
                <a:latin typeface="Arial" panose="020B0604020202020204" pitchFamily="34" charset="0"/>
                <a:cs typeface="Arial" panose="020B0604020202020204" pitchFamily="34" charset="0"/>
              </a:rPr>
              <a:t>RMDs</a:t>
            </a:r>
            <a:r>
              <a:rPr lang="en-US" dirty="0">
                <a:latin typeface="Arial" panose="020B0604020202020204" pitchFamily="34" charset="0"/>
                <a:cs typeface="Arial" panose="020B0604020202020204" pitchFamily="34" charset="0"/>
              </a:rPr>
              <a:t>  </a:t>
            </a:r>
          </a:p>
          <a:p>
            <a:pPr lvl="1"/>
            <a:r>
              <a:rPr lang="en-US" dirty="0">
                <a:latin typeface="Arial" panose="020B0604020202020204" pitchFamily="34" charset="0"/>
                <a:cs typeface="Arial" panose="020B0604020202020204" pitchFamily="34" charset="0"/>
              </a:rPr>
              <a:t>In 2024, she decides to make a </a:t>
            </a:r>
            <a:r>
              <a:rPr lang="en-US" dirty="0" err="1">
                <a:latin typeface="Arial" panose="020B0604020202020204" pitchFamily="34" charset="0"/>
                <a:cs typeface="Arial" panose="020B0604020202020204" pitchFamily="34" charset="0"/>
              </a:rPr>
              <a:t>QCD</a:t>
            </a:r>
            <a:r>
              <a:rPr lang="en-US" dirty="0">
                <a:latin typeface="Arial" panose="020B0604020202020204" pitchFamily="34" charset="0"/>
                <a:cs typeface="Arial" panose="020B0604020202020204" pitchFamily="34" charset="0"/>
              </a:rPr>
              <a:t> </a:t>
            </a:r>
          </a:p>
          <a:p>
            <a:pPr lvl="1"/>
            <a:r>
              <a:rPr lang="en-US" dirty="0">
                <a:latin typeface="Arial" panose="020B0604020202020204" pitchFamily="34" charset="0"/>
                <a:cs typeface="Arial" panose="020B0604020202020204" pitchFamily="34" charset="0"/>
              </a:rPr>
              <a:t>IRS remembers the $7,000 deductible IRA contribution made after age 70½, and IRS brings it forward and reduces her </a:t>
            </a:r>
            <a:r>
              <a:rPr lang="en-US" dirty="0" err="1">
                <a:latin typeface="Arial" panose="020B0604020202020204" pitchFamily="34" charset="0"/>
                <a:cs typeface="Arial" panose="020B0604020202020204" pitchFamily="34" charset="0"/>
              </a:rPr>
              <a:t>QCD</a:t>
            </a:r>
            <a:r>
              <a:rPr lang="en-US" dirty="0">
                <a:latin typeface="Arial" panose="020B0604020202020204" pitchFamily="34" charset="0"/>
                <a:cs typeface="Arial" panose="020B0604020202020204" pitchFamily="34" charset="0"/>
              </a:rPr>
              <a:t> in later years</a:t>
            </a:r>
          </a:p>
          <a:p>
            <a:pPr lvl="1"/>
            <a:r>
              <a:rPr lang="en-US" dirty="0">
                <a:latin typeface="Arial" panose="020B0604020202020204" pitchFamily="34" charset="0"/>
                <a:cs typeface="Arial" panose="020B0604020202020204" pitchFamily="34" charset="0"/>
              </a:rPr>
              <a:t>Please see IRC § 408(d)(8)(A). </a:t>
            </a:r>
          </a:p>
          <a:p>
            <a:pPr lvl="1"/>
            <a:endParaRPr lang="en-US" dirty="0"/>
          </a:p>
          <a:p>
            <a:endParaRPr lang="en-US" dirty="0"/>
          </a:p>
        </p:txBody>
      </p:sp>
    </p:spTree>
    <p:extLst>
      <p:ext uri="{BB962C8B-B14F-4D97-AF65-F5344CB8AC3E}">
        <p14:creationId xmlns:p14="http://schemas.microsoft.com/office/powerpoint/2010/main" val="20595988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0475-977D-4DAE-8555-DBE373D3BB72}"/>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QCD with SECURE Act</a:t>
            </a:r>
          </a:p>
        </p:txBody>
      </p:sp>
      <p:graphicFrame>
        <p:nvGraphicFramePr>
          <p:cNvPr id="4" name="Content Placeholder 3">
            <a:extLst>
              <a:ext uri="{FF2B5EF4-FFF2-40B4-BE49-F238E27FC236}">
                <a16:creationId xmlns:a16="http://schemas.microsoft.com/office/drawing/2014/main" id="{4FB6DCA3-1554-406F-A8B5-51EFD1AF23B2}"/>
              </a:ext>
            </a:extLst>
          </p:cNvPr>
          <p:cNvGraphicFramePr>
            <a:graphicFrameLocks noGrp="1"/>
          </p:cNvGraphicFramePr>
          <p:nvPr>
            <p:ph idx="1"/>
            <p:extLst>
              <p:ext uri="{D42A27DB-BD31-4B8C-83A1-F6EECF244321}">
                <p14:modId xmlns:p14="http://schemas.microsoft.com/office/powerpoint/2010/main" val="2244838893"/>
              </p:ext>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28726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1579A-7BEC-49C4-898A-E444E68F94C1}"/>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IRS Form 1099-R Reporting Issues</a:t>
            </a:r>
          </a:p>
        </p:txBody>
      </p:sp>
      <p:sp>
        <p:nvSpPr>
          <p:cNvPr id="5" name="Content Placeholder 4">
            <a:extLst>
              <a:ext uri="{FF2B5EF4-FFF2-40B4-BE49-F238E27FC236}">
                <a16:creationId xmlns:a16="http://schemas.microsoft.com/office/drawing/2014/main" id="{1C96E852-3FBB-4628-A05D-C13B87A20D8A}"/>
              </a:ext>
            </a:extLst>
          </p:cNvPr>
          <p:cNvSpPr>
            <a:spLocks noGrp="1"/>
          </p:cNvSpPr>
          <p:nvPr>
            <p:ph idx="1"/>
          </p:nvPr>
        </p:nvSpPr>
        <p:spPr/>
        <p:txBody>
          <a:bodyPr/>
          <a:lstStyle/>
          <a:p>
            <a:pPr lvl="0"/>
            <a:r>
              <a:rPr lang="en-US" dirty="0">
                <a:latin typeface="Arial" panose="020B0604020202020204" pitchFamily="34" charset="0"/>
                <a:cs typeface="Arial" panose="020B0604020202020204" pitchFamily="34" charset="0"/>
              </a:rPr>
              <a:t>Client gets IRS Form 1099-R at the beginning of every year, which reports income for the previous year</a:t>
            </a:r>
          </a:p>
          <a:p>
            <a:pPr lvl="0"/>
            <a:r>
              <a:rPr lang="en-US" dirty="0">
                <a:latin typeface="Arial" panose="020B0604020202020204" pitchFamily="34" charset="0"/>
                <a:cs typeface="Arial" panose="020B0604020202020204" pitchFamily="34" charset="0"/>
              </a:rPr>
              <a:t>IRS Form 1099-R will not say anything about </a:t>
            </a:r>
            <a:r>
              <a:rPr lang="en-US" dirty="0" err="1">
                <a:latin typeface="Arial" panose="020B0604020202020204" pitchFamily="34" charset="0"/>
                <a:cs typeface="Arial" panose="020B0604020202020204" pitchFamily="34" charset="0"/>
              </a:rPr>
              <a:t>QCDs</a:t>
            </a:r>
            <a:r>
              <a:rPr lang="en-US" dirty="0">
                <a:latin typeface="Arial" panose="020B0604020202020204" pitchFamily="34" charset="0"/>
                <a:cs typeface="Arial" panose="020B0604020202020204" pitchFamily="34" charset="0"/>
              </a:rPr>
              <a:t> </a:t>
            </a:r>
          </a:p>
          <a:p>
            <a:pPr lvl="0"/>
            <a:r>
              <a:rPr lang="en-US" dirty="0">
                <a:latin typeface="Arial" panose="020B0604020202020204" pitchFamily="34" charset="0"/>
                <a:cs typeface="Arial" panose="020B0604020202020204" pitchFamily="34" charset="0"/>
              </a:rPr>
              <a:t>It is the responsibility of the Taxpayer to remember what went to charity and to report it (thus, the taxable distribution amount will be different than gross distribution amount)</a:t>
            </a:r>
          </a:p>
          <a:p>
            <a:pPr lvl="0"/>
            <a:r>
              <a:rPr lang="en-US" dirty="0">
                <a:latin typeface="Arial" panose="020B0604020202020204" pitchFamily="34" charset="0"/>
                <a:cs typeface="Arial" panose="020B0604020202020204" pitchFamily="34" charset="0"/>
              </a:rPr>
              <a:t>Gifts to charity from an IRA are subject to all to all of the same requirements as gifts to charity made outside an IRA</a:t>
            </a:r>
          </a:p>
        </p:txBody>
      </p:sp>
    </p:spTree>
    <p:extLst>
      <p:ext uri="{BB962C8B-B14F-4D97-AF65-F5344CB8AC3E}">
        <p14:creationId xmlns:p14="http://schemas.microsoft.com/office/powerpoint/2010/main" val="41089976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14092-A3E3-44F2-913E-0CFFF6B10F72}"/>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More </a:t>
            </a:r>
            <a:r>
              <a:rPr lang="en-US" b="1" dirty="0" err="1">
                <a:latin typeface="Arial" panose="020B0604020202020204" pitchFamily="34" charset="0"/>
                <a:cs typeface="Arial" panose="020B0604020202020204" pitchFamily="34" charset="0"/>
              </a:rPr>
              <a:t>QCD</a:t>
            </a:r>
            <a:r>
              <a:rPr lang="en-US" b="1" dirty="0">
                <a:latin typeface="Arial" panose="020B0604020202020204" pitchFamily="34" charset="0"/>
                <a:cs typeface="Arial" panose="020B0604020202020204" pitchFamily="34" charset="0"/>
              </a:rPr>
              <a:t> Rules</a:t>
            </a:r>
          </a:p>
        </p:txBody>
      </p:sp>
      <p:sp>
        <p:nvSpPr>
          <p:cNvPr id="3" name="Content Placeholder 2">
            <a:extLst>
              <a:ext uri="{FF2B5EF4-FFF2-40B4-BE49-F238E27FC236}">
                <a16:creationId xmlns:a16="http://schemas.microsoft.com/office/drawing/2014/main" id="{5B1DA0AB-6021-45A9-9EC9-230D8D1EFFA5}"/>
              </a:ext>
            </a:extLst>
          </p:cNvPr>
          <p:cNvSpPr>
            <a:spLocks noGrp="1"/>
          </p:cNvSpPr>
          <p:nvPr>
            <p:ph idx="1"/>
          </p:nvPr>
        </p:nvSpPr>
        <p:spPr/>
        <p:txBody>
          <a:bodyPr>
            <a:normAutofit lnSpcReduction="10000"/>
          </a:bodyPr>
          <a:lstStyle/>
          <a:p>
            <a:pPr marL="1371600" lvl="3" indent="0">
              <a:buNone/>
            </a:pPr>
            <a:r>
              <a:rPr lang="en-US" sz="2400" dirty="0">
                <a:latin typeface="Arial" panose="020B0604020202020204" pitchFamily="34" charset="0"/>
                <a:cs typeface="Arial" panose="020B0604020202020204" pitchFamily="34" charset="0"/>
              </a:rPr>
              <a:t>- Receipt from Charity (very important for client to obtain one)</a:t>
            </a:r>
          </a:p>
          <a:p>
            <a:pPr marL="1371600" lvl="3" indent="0">
              <a:buNone/>
            </a:pPr>
            <a:endParaRPr lang="en-US" sz="2400" dirty="0">
              <a:latin typeface="Arial" panose="020B0604020202020204" pitchFamily="34" charset="0"/>
              <a:cs typeface="Arial" panose="020B0604020202020204" pitchFamily="34" charset="0"/>
            </a:endParaRPr>
          </a:p>
          <a:p>
            <a:pPr marL="1371600" lvl="3" indent="0">
              <a:buNone/>
            </a:pPr>
            <a:r>
              <a:rPr lang="en-US" sz="2400" dirty="0">
                <a:latin typeface="Arial" panose="020B0604020202020204" pitchFamily="34" charset="0"/>
                <a:cs typeface="Arial" panose="020B0604020202020204" pitchFamily="34" charset="0"/>
              </a:rPr>
              <a:t>- </a:t>
            </a:r>
            <a:r>
              <a:rPr lang="en-US" sz="2400" u="sng" dirty="0">
                <a:latin typeface="Arial" panose="020B0604020202020204" pitchFamily="34" charset="0"/>
                <a:cs typeface="Arial" panose="020B0604020202020204" pitchFamily="34" charset="0"/>
              </a:rPr>
              <a:t>Cannot get anything back in exchange for the </a:t>
            </a:r>
            <a:r>
              <a:rPr lang="en-US" sz="2400" u="sng" dirty="0" err="1">
                <a:latin typeface="Arial" panose="020B0604020202020204" pitchFamily="34" charset="0"/>
                <a:cs typeface="Arial" panose="020B0604020202020204" pitchFamily="34" charset="0"/>
              </a:rPr>
              <a:t>QCD</a:t>
            </a:r>
            <a:r>
              <a:rPr lang="en-US" sz="2400" dirty="0">
                <a:latin typeface="Arial" panose="020B0604020202020204" pitchFamily="34" charset="0"/>
                <a:cs typeface="Arial" panose="020B0604020202020204" pitchFamily="34" charset="0"/>
              </a:rPr>
              <a:t>!!</a:t>
            </a:r>
            <a:endParaRPr lang="en-US" sz="2400" u="sng" dirty="0">
              <a:latin typeface="Arial" panose="020B0604020202020204" pitchFamily="34" charset="0"/>
              <a:cs typeface="Arial" panose="020B0604020202020204" pitchFamily="34" charset="0"/>
            </a:endParaRPr>
          </a:p>
          <a:p>
            <a:pPr lvl="4"/>
            <a:r>
              <a:rPr lang="en-US" sz="2400" dirty="0">
                <a:latin typeface="Arial" panose="020B0604020202020204" pitchFamily="34" charset="0"/>
                <a:cs typeface="Arial" panose="020B0604020202020204" pitchFamily="34" charset="0"/>
              </a:rPr>
              <a:t>Regular: gross amount paid minus value of what you get back </a:t>
            </a:r>
          </a:p>
          <a:p>
            <a:pPr lvl="4"/>
            <a:r>
              <a:rPr lang="en-US" sz="2400" b="1" i="1" u="sng" dirty="0">
                <a:latin typeface="Arial" panose="020B0604020202020204" pitchFamily="34" charset="0"/>
                <a:cs typeface="Arial" panose="020B0604020202020204" pitchFamily="34" charset="0"/>
              </a:rPr>
              <a:t>For QCD, if you get ANYTHING back – then no deduction at all **important for charity to keep track***</a:t>
            </a:r>
          </a:p>
          <a:p>
            <a:pPr lvl="4"/>
            <a:r>
              <a:rPr lang="en-US" sz="2400" dirty="0">
                <a:latin typeface="Arial" panose="020B0604020202020204" pitchFamily="34" charset="0"/>
                <a:cs typeface="Arial" panose="020B0604020202020204" pitchFamily="34" charset="0"/>
              </a:rPr>
              <a:t>What about QCD for “eligibility” for football tickets?  NO</a:t>
            </a:r>
          </a:p>
          <a:p>
            <a:pPr marL="1828800" lvl="4" indent="0">
              <a:buNone/>
            </a:pPr>
            <a:r>
              <a:rPr lang="en-US" sz="2400" dirty="0">
                <a:latin typeface="Arial" panose="020B0604020202020204" pitchFamily="34" charset="0"/>
                <a:cs typeface="Arial" panose="020B0604020202020204" pitchFamily="34" charset="0"/>
              </a:rPr>
              <a:t>(not deductible under new rules anyway)</a:t>
            </a:r>
          </a:p>
          <a:p>
            <a:pPr marL="1828800" lvl="4" indent="0">
              <a:buNone/>
            </a:pPr>
            <a:endParaRPr lang="en-US" sz="2400" dirty="0">
              <a:latin typeface="Arial" panose="020B0604020202020204" pitchFamily="34" charset="0"/>
              <a:cs typeface="Arial" panose="020B0604020202020204" pitchFamily="34" charset="0"/>
            </a:endParaRPr>
          </a:p>
          <a:p>
            <a:pPr marL="1828800" lvl="4" indent="0">
              <a:buNone/>
            </a:pPr>
            <a:r>
              <a:rPr lang="en-US" sz="2400" dirty="0">
                <a:latin typeface="Arial" panose="020B0604020202020204" pitchFamily="34" charset="0"/>
                <a:cs typeface="Arial" panose="020B0604020202020204" pitchFamily="34" charset="0"/>
              </a:rPr>
              <a:t>-  </a:t>
            </a:r>
            <a:r>
              <a:rPr lang="en-US" sz="2400" b="1" i="1" u="sng" dirty="0">
                <a:latin typeface="Arial" panose="020B0604020202020204" pitchFamily="34" charset="0"/>
                <a:cs typeface="Arial" panose="020B0604020202020204" pitchFamily="34" charset="0"/>
              </a:rPr>
              <a:t>IRA check needs to be made payable directly to Charity.  Cannot make check payable to client.</a:t>
            </a:r>
            <a:r>
              <a:rPr lang="en-US" sz="2400" dirty="0">
                <a:latin typeface="Arial" panose="020B0604020202020204" pitchFamily="34" charset="0"/>
                <a:cs typeface="Arial" panose="020B0604020202020204" pitchFamily="34" charset="0"/>
              </a:rPr>
              <a:t> </a:t>
            </a:r>
          </a:p>
          <a:p>
            <a:endParaRPr lang="en-US" dirty="0"/>
          </a:p>
        </p:txBody>
      </p:sp>
    </p:spTree>
    <p:extLst>
      <p:ext uri="{BB962C8B-B14F-4D97-AF65-F5344CB8AC3E}">
        <p14:creationId xmlns:p14="http://schemas.microsoft.com/office/powerpoint/2010/main" val="39956485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BC345-A317-4315-A5AE-83EF72B04F4C}"/>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QCD Summary</a:t>
            </a:r>
          </a:p>
        </p:txBody>
      </p:sp>
      <p:sp>
        <p:nvSpPr>
          <p:cNvPr id="3" name="Content Placeholder 2">
            <a:extLst>
              <a:ext uri="{FF2B5EF4-FFF2-40B4-BE49-F238E27FC236}">
                <a16:creationId xmlns:a16="http://schemas.microsoft.com/office/drawing/2014/main" id="{2A5DD199-5B91-4580-8D34-21863A8EA7FA}"/>
              </a:ext>
            </a:extLst>
          </p:cNvPr>
          <p:cNvSpPr>
            <a:spLocks noGrp="1"/>
          </p:cNvSpPr>
          <p:nvPr>
            <p:ph idx="1"/>
          </p:nvPr>
        </p:nvSpPr>
        <p:spPr/>
        <p:txBody>
          <a:bodyPr>
            <a:normAutofit fontScale="92500"/>
          </a:bodyPr>
          <a:lstStyle/>
          <a:p>
            <a:r>
              <a:rPr lang="en-US" u="sng" dirty="0">
                <a:latin typeface="Arial" panose="020B0604020202020204" pitchFamily="34" charset="0"/>
                <a:cs typeface="Arial" panose="020B0604020202020204" pitchFamily="34" charset="0"/>
              </a:rPr>
              <a:t>Requirements for IRA Charitable distribution</a:t>
            </a:r>
            <a:r>
              <a:rPr lang="en-US" dirty="0">
                <a:latin typeface="Arial" panose="020B0604020202020204" pitchFamily="34" charset="0"/>
                <a:cs typeface="Arial" panose="020B0604020202020204" pitchFamily="34" charset="0"/>
              </a:rPr>
              <a:t>:</a:t>
            </a:r>
          </a:p>
          <a:p>
            <a:pPr lvl="1"/>
            <a:r>
              <a:rPr lang="en-US" dirty="0">
                <a:latin typeface="Arial" panose="020B0604020202020204" pitchFamily="34" charset="0"/>
                <a:cs typeface="Arial" panose="020B0604020202020204" pitchFamily="34" charset="0"/>
              </a:rPr>
              <a:t>Distribution can only be from IRA (or inherited IRA) – not from another pension or retirement account</a:t>
            </a:r>
          </a:p>
          <a:p>
            <a:pPr lvl="1"/>
            <a:r>
              <a:rPr lang="en-US" dirty="0">
                <a:latin typeface="Arial" panose="020B0604020202020204" pitchFamily="34" charset="0"/>
                <a:cs typeface="Arial" panose="020B0604020202020204" pitchFamily="34" charset="0"/>
              </a:rPr>
              <a:t>Minimum age remains 70 ½</a:t>
            </a:r>
          </a:p>
          <a:p>
            <a:pPr lvl="2"/>
            <a:r>
              <a:rPr lang="en-US" u="sng" dirty="0">
                <a:latin typeface="Arial" panose="020B0604020202020204" pitchFamily="34" charset="0"/>
                <a:cs typeface="Arial" panose="020B0604020202020204" pitchFamily="34" charset="0"/>
              </a:rPr>
              <a:t>Clawback</a:t>
            </a:r>
            <a:r>
              <a:rPr lang="en-US" dirty="0">
                <a:latin typeface="Arial" panose="020B0604020202020204" pitchFamily="34" charset="0"/>
                <a:cs typeface="Arial" panose="020B0604020202020204" pitchFamily="34" charset="0"/>
              </a:rPr>
              <a:t> (if Donor worked and made a tax-deductible contribution after age 70½)</a:t>
            </a:r>
          </a:p>
          <a:p>
            <a:pPr lvl="1"/>
            <a:r>
              <a:rPr lang="en-US" dirty="0">
                <a:latin typeface="Arial" panose="020B0604020202020204" pitchFamily="34" charset="0"/>
                <a:cs typeface="Arial" panose="020B0604020202020204" pitchFamily="34" charset="0"/>
              </a:rPr>
              <a:t>Annual charitable distribution cannot exceed $100,000, </a:t>
            </a:r>
          </a:p>
          <a:p>
            <a:pPr lvl="1"/>
            <a:r>
              <a:rPr lang="en-US" dirty="0">
                <a:latin typeface="Arial" panose="020B0604020202020204" pitchFamily="34" charset="0"/>
                <a:cs typeface="Arial" panose="020B0604020202020204" pitchFamily="34" charset="0"/>
              </a:rPr>
              <a:t>Distribution must go directly to the qualified charity</a:t>
            </a:r>
          </a:p>
          <a:p>
            <a:pPr lvl="1"/>
            <a:r>
              <a:rPr lang="en-US" dirty="0">
                <a:latin typeface="Arial" panose="020B0604020202020204" pitchFamily="34" charset="0"/>
                <a:cs typeface="Arial" panose="020B0604020202020204" pitchFamily="34" charset="0"/>
              </a:rPr>
              <a:t>Donor cannot receive any benefit from the charity</a:t>
            </a:r>
          </a:p>
          <a:p>
            <a:pPr lvl="1"/>
            <a:r>
              <a:rPr lang="en-US" dirty="0">
                <a:latin typeface="Arial" panose="020B0604020202020204" pitchFamily="34" charset="0"/>
                <a:cs typeface="Arial" panose="020B0604020202020204" pitchFamily="34" charset="0"/>
              </a:rPr>
              <a:t>Distribution must be to a public charity, private operating foundation, or certain conduit foundations (not donor advised fund and not supporting organization)</a:t>
            </a:r>
          </a:p>
          <a:p>
            <a:pPr lvl="1"/>
            <a:r>
              <a:rPr lang="en-US" dirty="0">
                <a:latin typeface="Arial" panose="020B0604020202020204" pitchFamily="34" charset="0"/>
                <a:cs typeface="Arial" panose="020B0604020202020204" pitchFamily="34" charset="0"/>
              </a:rPr>
              <a:t>Donor must receive acknowledgment from charity for gifts of $250 or more</a:t>
            </a:r>
          </a:p>
          <a:p>
            <a:endParaRPr lang="en-US" dirty="0"/>
          </a:p>
        </p:txBody>
      </p:sp>
    </p:spTree>
    <p:extLst>
      <p:ext uri="{BB962C8B-B14F-4D97-AF65-F5344CB8AC3E}">
        <p14:creationId xmlns:p14="http://schemas.microsoft.com/office/powerpoint/2010/main" val="3957717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3602-A3B7-48C2-AA03-8DD5054921C6}"/>
              </a:ext>
            </a:extLst>
          </p:cNvPr>
          <p:cNvSpPr>
            <a:spLocks noGrp="1"/>
          </p:cNvSpPr>
          <p:nvPr>
            <p:ph type="title"/>
          </p:nvPr>
        </p:nvSpPr>
        <p:spPr/>
        <p:txBody>
          <a:bodyPr>
            <a:normAutofit fontScale="90000"/>
          </a:bodyPr>
          <a:lstStyle/>
          <a:p>
            <a:br>
              <a:rPr lang="en-US" sz="3200" b="1" dirty="0">
                <a:effectLst/>
                <a:latin typeface="Arial" panose="020B0604020202020204" pitchFamily="34" charset="0"/>
                <a:ea typeface="Times New Roman" panose="02020603050405020304" pitchFamily="18" charset="0"/>
                <a:cs typeface="Times New Roman" panose="02020603050405020304" pitchFamily="18" charset="0"/>
              </a:rPr>
            </a:br>
            <a:r>
              <a:rPr lang="en-US" sz="4900" b="1" dirty="0">
                <a:effectLst/>
                <a:latin typeface="Arial" panose="020B0604020202020204" pitchFamily="34" charset="0"/>
                <a:ea typeface="Times New Roman" panose="02020603050405020304" pitchFamily="18" charset="0"/>
                <a:cs typeface="Times New Roman" panose="02020603050405020304" pitchFamily="18" charset="0"/>
              </a:rPr>
              <a:t>Split Interest Gifts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5C93086-4397-4766-9102-FAD853BC9B4C}"/>
              </a:ext>
            </a:extLst>
          </p:cNvPr>
          <p:cNvSpPr>
            <a:spLocks noGrp="1"/>
          </p:cNvSpPr>
          <p:nvPr>
            <p:ph idx="1"/>
          </p:nvPr>
        </p:nvSpPr>
        <p:spPr/>
        <p:txBody>
          <a:bodyPr>
            <a:normAutofit lnSpcReduction="10000"/>
          </a:bodyPr>
          <a:lstStyle/>
          <a:p>
            <a:r>
              <a:rPr lang="en-US" sz="3200" dirty="0">
                <a:effectLst/>
                <a:latin typeface="Arial" panose="020B0604020202020204" pitchFamily="34" charset="0"/>
                <a:ea typeface="Times New Roman" panose="02020603050405020304" pitchFamily="18" charset="0"/>
                <a:cs typeface="Times New Roman" panose="02020603050405020304" pitchFamily="18" charset="0"/>
              </a:rPr>
              <a:t>A split interest gift is when the income from the gift goes to one place, and the principal of the gift goes somewhere else.</a:t>
            </a:r>
          </a:p>
          <a:p>
            <a:r>
              <a:rPr lang="en-US" sz="3200" dirty="0">
                <a:effectLst/>
                <a:latin typeface="Arial" panose="020B0604020202020204" pitchFamily="34" charset="0"/>
                <a:ea typeface="Times New Roman" panose="02020603050405020304" pitchFamily="18" charset="0"/>
                <a:cs typeface="Times New Roman" panose="02020603050405020304" pitchFamily="18" charset="0"/>
              </a:rPr>
              <a:t>For example, the income may go to you, your heirs, or the charity, and then after a certain period of time (or, after a certain event, such as death) the principal goes to your heirs or the charity.</a:t>
            </a:r>
          </a:p>
          <a:p>
            <a:r>
              <a:rPr lang="en-US" sz="3200" dirty="0">
                <a:effectLst/>
                <a:latin typeface="Arial" panose="020B0604020202020204" pitchFamily="34" charset="0"/>
                <a:ea typeface="Times New Roman" panose="02020603050405020304" pitchFamily="18" charset="0"/>
                <a:cs typeface="Times New Roman" panose="02020603050405020304" pitchFamily="18" charset="0"/>
              </a:rPr>
              <a:t>Thus, the income and the principal are “split.” This splitting of the interest is what allows for all kinds of interesting benefits you may be interested in.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332345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A955A-0232-4C7D-A03B-CFC39E82B699}"/>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Benefits of IRA Planning</a:t>
            </a:r>
          </a:p>
        </p:txBody>
      </p:sp>
      <p:graphicFrame>
        <p:nvGraphicFramePr>
          <p:cNvPr id="4" name="Content Placeholder 3">
            <a:extLst>
              <a:ext uri="{FF2B5EF4-FFF2-40B4-BE49-F238E27FC236}">
                <a16:creationId xmlns:a16="http://schemas.microsoft.com/office/drawing/2014/main" id="{C44BE29B-75AB-4AC4-8E2E-729254A59702}"/>
              </a:ext>
            </a:extLst>
          </p:cNvPr>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07683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31B6A-52C3-4D29-86B6-1EF4D7ED248B}"/>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How Does this Help the Donor?</a:t>
            </a:r>
          </a:p>
        </p:txBody>
      </p:sp>
      <p:sp>
        <p:nvSpPr>
          <p:cNvPr id="3" name="Content Placeholder 2">
            <a:extLst>
              <a:ext uri="{FF2B5EF4-FFF2-40B4-BE49-F238E27FC236}">
                <a16:creationId xmlns:a16="http://schemas.microsoft.com/office/drawing/2014/main" id="{A5934CC9-7D48-44B2-A111-88AF20DE1154}"/>
              </a:ext>
            </a:extLst>
          </p:cNvPr>
          <p:cNvSpPr>
            <a:spLocks noGrp="1"/>
          </p:cNvSpPr>
          <p:nvPr>
            <p:ph idx="1"/>
          </p:nvPr>
        </p:nvSpPr>
        <p:spPr/>
        <p:txBody>
          <a:bodyPr/>
          <a:lstStyle/>
          <a:p>
            <a:pPr lvl="0"/>
            <a:r>
              <a:rPr lang="en-US" dirty="0">
                <a:latin typeface="Arial" panose="020B0604020202020204" pitchFamily="34" charset="0"/>
                <a:cs typeface="Arial" panose="020B0604020202020204" pitchFamily="34" charset="0"/>
              </a:rPr>
              <a:t>Allows “deduction” for charitable gifts (by virtue of not counting it as income)</a:t>
            </a:r>
          </a:p>
          <a:p>
            <a:pPr lvl="0"/>
            <a:r>
              <a:rPr lang="en-US" dirty="0">
                <a:latin typeface="Arial" panose="020B0604020202020204" pitchFamily="34" charset="0"/>
                <a:cs typeface="Arial" panose="020B0604020202020204" pitchFamily="34" charset="0"/>
              </a:rPr>
              <a:t>May lower Donor’s AGI; may save 3.8% NIT</a:t>
            </a:r>
          </a:p>
          <a:p>
            <a:pPr lvl="0"/>
            <a:r>
              <a:rPr lang="en-US" dirty="0">
                <a:latin typeface="Arial" panose="020B0604020202020204" pitchFamily="34" charset="0"/>
                <a:cs typeface="Arial" panose="020B0604020202020204" pitchFamily="34" charset="0"/>
              </a:rPr>
              <a:t>Doesn’t count towards 60% AGI limitation on charitable gifts</a:t>
            </a:r>
          </a:p>
          <a:p>
            <a:pPr lvl="0"/>
            <a:r>
              <a:rPr lang="en-US" dirty="0">
                <a:latin typeface="Arial" panose="020B0604020202020204" pitchFamily="34" charset="0"/>
                <a:cs typeface="Arial" panose="020B0604020202020204" pitchFamily="34" charset="0"/>
              </a:rPr>
              <a:t>Donor can leave other (non-taxable) assets to family/heirs – maximize gift to charity with IRA because charity is not taxed like individuals.</a:t>
            </a:r>
          </a:p>
          <a:p>
            <a:endParaRPr lang="en-US" dirty="0"/>
          </a:p>
        </p:txBody>
      </p:sp>
    </p:spTree>
    <p:extLst>
      <p:ext uri="{BB962C8B-B14F-4D97-AF65-F5344CB8AC3E}">
        <p14:creationId xmlns:p14="http://schemas.microsoft.com/office/powerpoint/2010/main" val="16397856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85F2-BBB7-4454-B9DE-DDA0CBD16E84}"/>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Summary of Ways to Give to Charity</a:t>
            </a:r>
          </a:p>
        </p:txBody>
      </p:sp>
      <p:sp>
        <p:nvSpPr>
          <p:cNvPr id="3" name="Content Placeholder 2">
            <a:extLst>
              <a:ext uri="{FF2B5EF4-FFF2-40B4-BE49-F238E27FC236}">
                <a16:creationId xmlns:a16="http://schemas.microsoft.com/office/drawing/2014/main" id="{1097AFA2-920A-47C9-8386-390928964001}"/>
              </a:ext>
            </a:extLst>
          </p:cNvPr>
          <p:cNvSpPr>
            <a:spLocks noGrp="1"/>
          </p:cNvSpPr>
          <p:nvPr>
            <p:ph idx="1"/>
          </p:nvPr>
        </p:nvSpPr>
        <p:spPr>
          <a:xfrm>
            <a:off x="838200" y="1321231"/>
            <a:ext cx="8229600" cy="4983163"/>
          </a:xfrm>
        </p:spPr>
        <p:txBody>
          <a:bodyPr>
            <a:normAutofit fontScale="47500" lnSpcReduction="20000"/>
          </a:bodyPr>
          <a:lstStyle/>
          <a:p>
            <a:pPr marL="457200" lvl="1" indent="0">
              <a:buNone/>
            </a:pPr>
            <a:r>
              <a:rPr lang="en-US" dirty="0"/>
              <a:t> </a:t>
            </a:r>
          </a:p>
          <a:p>
            <a:pPr marL="0" indent="0">
              <a:buNone/>
            </a:pPr>
            <a:endParaRPr lang="en-US" sz="3800" dirty="0"/>
          </a:p>
          <a:p>
            <a:r>
              <a:rPr lang="en-US" sz="4300" u="sng" dirty="0">
                <a:latin typeface="Arial" panose="020B0604020202020204" pitchFamily="34" charset="0"/>
                <a:cs typeface="Arial" panose="020B0604020202020204" pitchFamily="34" charset="0"/>
              </a:rPr>
              <a:t>Lifetime</a:t>
            </a:r>
            <a:r>
              <a:rPr lang="en-US" sz="4300" dirty="0">
                <a:latin typeface="Arial" panose="020B0604020202020204" pitchFamily="34" charset="0"/>
                <a:cs typeface="Arial" panose="020B0604020202020204" pitchFamily="34" charset="0"/>
              </a:rPr>
              <a:t>:  </a:t>
            </a:r>
            <a:r>
              <a:rPr lang="en-US" sz="4300" dirty="0" err="1">
                <a:latin typeface="Arial" panose="020B0604020202020204" pitchFamily="34" charset="0"/>
                <a:cs typeface="Arial" panose="020B0604020202020204" pitchFamily="34" charset="0"/>
              </a:rPr>
              <a:t>QCD</a:t>
            </a:r>
            <a:endParaRPr lang="en-US" sz="4300" dirty="0">
              <a:latin typeface="Arial" panose="020B0604020202020204" pitchFamily="34" charset="0"/>
              <a:cs typeface="Arial" panose="020B0604020202020204" pitchFamily="34" charset="0"/>
            </a:endParaRPr>
          </a:p>
          <a:p>
            <a:pPr lvl="0"/>
            <a:r>
              <a:rPr lang="en-US" sz="4300" u="sng" dirty="0">
                <a:latin typeface="Arial" panose="020B0604020202020204" pitchFamily="34" charset="0"/>
                <a:cs typeface="Arial" panose="020B0604020202020204" pitchFamily="34" charset="0"/>
              </a:rPr>
              <a:t>Charitable bequest</a:t>
            </a:r>
            <a:r>
              <a:rPr lang="en-US" sz="4300" dirty="0">
                <a:latin typeface="Arial" panose="020B0604020202020204" pitchFamily="34" charset="0"/>
                <a:cs typeface="Arial" panose="020B0604020202020204" pitchFamily="34" charset="0"/>
              </a:rPr>
              <a:t>:  Estate tax deduction.  </a:t>
            </a:r>
          </a:p>
          <a:p>
            <a:pPr lvl="0"/>
            <a:r>
              <a:rPr lang="en-US" sz="4300" u="sng" dirty="0">
                <a:latin typeface="Arial" panose="020B0604020202020204" pitchFamily="34" charset="0"/>
                <a:cs typeface="Arial" panose="020B0604020202020204" pitchFamily="34" charset="0"/>
              </a:rPr>
              <a:t>Trust Beneficiary</a:t>
            </a:r>
            <a:r>
              <a:rPr lang="en-US" sz="4300" dirty="0">
                <a:latin typeface="Arial" panose="020B0604020202020204" pitchFamily="34" charset="0"/>
                <a:cs typeface="Arial" panose="020B0604020202020204" pitchFamily="34" charset="0"/>
              </a:rPr>
              <a:t>:  Direction to pay charitable bequest from </a:t>
            </a:r>
            <a:r>
              <a:rPr lang="en-US" sz="4300" dirty="0" err="1">
                <a:latin typeface="Arial" panose="020B0604020202020204" pitchFamily="34" charset="0"/>
                <a:cs typeface="Arial" panose="020B0604020202020204" pitchFamily="34" charset="0"/>
              </a:rPr>
              <a:t>IRD</a:t>
            </a:r>
            <a:r>
              <a:rPr lang="en-US" sz="4300" dirty="0">
                <a:latin typeface="Arial" panose="020B0604020202020204" pitchFamily="34" charset="0"/>
                <a:cs typeface="Arial" panose="020B0604020202020204" pitchFamily="34" charset="0"/>
              </a:rPr>
              <a:t> (which can be trust accounting income and principal, but all income for income tax purposes), the income tax distribution deduction.</a:t>
            </a:r>
          </a:p>
          <a:p>
            <a:pPr lvl="0"/>
            <a:r>
              <a:rPr lang="en-US" sz="4300" u="sng" dirty="0">
                <a:latin typeface="Arial" panose="020B0604020202020204" pitchFamily="34" charset="0"/>
                <a:cs typeface="Arial" panose="020B0604020202020204" pitchFamily="34" charset="0"/>
              </a:rPr>
              <a:t>Name Charity as Beneficiary of IRA or Pension</a:t>
            </a:r>
            <a:r>
              <a:rPr lang="en-US" sz="4300" dirty="0">
                <a:latin typeface="Arial" panose="020B0604020202020204" pitchFamily="34" charset="0"/>
                <a:cs typeface="Arial" panose="020B0604020202020204" pitchFamily="34" charset="0"/>
              </a:rPr>
              <a:t>:  Passes outside of the estate and no income tax liability to charity</a:t>
            </a:r>
          </a:p>
          <a:p>
            <a:pPr lvl="0"/>
            <a:r>
              <a:rPr lang="en-US" sz="4300" u="sng" dirty="0">
                <a:latin typeface="Arial" panose="020B0604020202020204" pitchFamily="34" charset="0"/>
                <a:cs typeface="Arial" panose="020B0604020202020204" pitchFamily="34" charset="0"/>
              </a:rPr>
              <a:t>Name Donor Advised fund as beneficiary of IRA or Pension</a:t>
            </a:r>
            <a:r>
              <a:rPr lang="en-US" sz="4300" dirty="0">
                <a:latin typeface="Arial" panose="020B0604020202020204" pitchFamily="34" charset="0"/>
                <a:cs typeface="Arial" panose="020B0604020202020204" pitchFamily="34" charset="0"/>
              </a:rPr>
              <a:t>:  Passes outside of estate and no income tax liability to DAF – allows Donor to make changes easier to DAF agreement, especially if there are multiple charities or purposes.</a:t>
            </a:r>
          </a:p>
          <a:p>
            <a:r>
              <a:rPr lang="en-US" sz="4300" u="sng" dirty="0">
                <a:latin typeface="Arial" panose="020B0604020202020204" pitchFamily="34" charset="0"/>
                <a:cs typeface="Arial" panose="020B0604020202020204" pitchFamily="34" charset="0"/>
              </a:rPr>
              <a:t>Name Split Interest Trust as the Beneficiary</a:t>
            </a:r>
            <a:r>
              <a:rPr lang="en-US" sz="4300" dirty="0">
                <a:latin typeface="Arial" panose="020B0604020202020204" pitchFamily="34" charset="0"/>
                <a:cs typeface="Arial" panose="020B0604020202020204" pitchFamily="34" charset="0"/>
              </a:rPr>
              <a:t>: Name charitable remainder trust as the beneficiary of the IRA.  This allows proceeds to take care of human beneficiaries and the charity at once.</a:t>
            </a:r>
          </a:p>
        </p:txBody>
      </p:sp>
    </p:spTree>
    <p:extLst>
      <p:ext uri="{BB962C8B-B14F-4D97-AF65-F5344CB8AC3E}">
        <p14:creationId xmlns:p14="http://schemas.microsoft.com/office/powerpoint/2010/main" val="7076272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Questions?</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b="1" dirty="0">
                <a:latin typeface="Arial" panose="020B0604020202020204" pitchFamily="34" charset="0"/>
                <a:cs typeface="Arial" panose="020B0604020202020204" pitchFamily="34" charset="0"/>
              </a:rPr>
              <a:t>Mark D. Munson</a:t>
            </a:r>
          </a:p>
          <a:p>
            <a:pPr marL="0" indent="0">
              <a:buNone/>
            </a:pPr>
            <a:r>
              <a:rPr lang="en-US" sz="2400" dirty="0">
                <a:latin typeface="Arial" panose="020B0604020202020204" pitchFamily="34" charset="0"/>
                <a:cs typeface="Arial" panose="020B0604020202020204" pitchFamily="34" charset="0"/>
              </a:rPr>
              <a:t>Ruder Ware, </a:t>
            </a:r>
            <a:r>
              <a:rPr lang="en-US" sz="2400" dirty="0" err="1">
                <a:latin typeface="Arial" panose="020B0604020202020204" pitchFamily="34" charset="0"/>
                <a:cs typeface="Arial" panose="020B0604020202020204" pitchFamily="34" charset="0"/>
              </a:rPr>
              <a:t>L.L.S.C</a:t>
            </a:r>
            <a:r>
              <a:rPr lang="en-US" sz="2400" dirty="0">
                <a:latin typeface="Arial" panose="020B0604020202020204" pitchFamily="34" charset="0"/>
                <a:cs typeface="Arial" panose="020B0604020202020204" pitchFamily="34" charset="0"/>
              </a:rPr>
              <a:t>.</a:t>
            </a:r>
          </a:p>
          <a:p>
            <a:pPr marL="0" indent="0">
              <a:buNone/>
            </a:pPr>
            <a:r>
              <a:rPr lang="en-US" sz="2400" dirty="0">
                <a:latin typeface="Arial" panose="020B0604020202020204" pitchFamily="34" charset="0"/>
                <a:cs typeface="Arial" panose="020B0604020202020204" pitchFamily="34" charset="0"/>
              </a:rPr>
              <a:t>500 N. First Street, Suite 8000</a:t>
            </a:r>
          </a:p>
          <a:p>
            <a:pPr marL="0" indent="0">
              <a:buNone/>
            </a:pPr>
            <a:r>
              <a:rPr lang="en-US" sz="2400" dirty="0">
                <a:latin typeface="Arial" panose="020B0604020202020204" pitchFamily="34" charset="0"/>
                <a:cs typeface="Arial" panose="020B0604020202020204" pitchFamily="34" charset="0"/>
              </a:rPr>
              <a:t>P.O. Box 8050</a:t>
            </a:r>
          </a:p>
          <a:p>
            <a:pPr marL="0" indent="0">
              <a:buNone/>
            </a:pPr>
            <a:r>
              <a:rPr lang="en-US" sz="2400" dirty="0">
                <a:latin typeface="Arial" panose="020B0604020202020204" pitchFamily="34" charset="0"/>
                <a:cs typeface="Arial" panose="020B0604020202020204" pitchFamily="34" charset="0"/>
              </a:rPr>
              <a:t>Wausau, WI  54402-8050</a:t>
            </a:r>
          </a:p>
          <a:p>
            <a:pPr marL="0" indent="0">
              <a:buNone/>
            </a:pPr>
            <a:r>
              <a:rPr lang="en-US" sz="2400" dirty="0">
                <a:latin typeface="Arial" panose="020B0604020202020204" pitchFamily="34" charset="0"/>
                <a:cs typeface="Arial" panose="020B0604020202020204" pitchFamily="34" charset="0"/>
              </a:rPr>
              <a:t>(715) 845-4336</a:t>
            </a:r>
          </a:p>
          <a:p>
            <a:pPr marL="0" indent="0">
              <a:buNone/>
            </a:pPr>
            <a:r>
              <a:rPr lang="en-US" sz="2400" dirty="0">
                <a:latin typeface="Arial" panose="020B0604020202020204" pitchFamily="34" charset="0"/>
                <a:cs typeface="Arial" panose="020B0604020202020204" pitchFamily="34" charset="0"/>
                <a:hlinkClick r:id="rId2"/>
              </a:rPr>
              <a:t>mmunson@ruderware.com</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hlinkClick r:id="rId3"/>
              </a:rPr>
              <a:t>www.ruderware.com</a:t>
            </a:r>
            <a:r>
              <a:rPr lang="en-US"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6544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4AE73-4B0C-4853-ADE6-73A41B17BFD5}"/>
              </a:ext>
            </a:extLst>
          </p:cNvPr>
          <p:cNvSpPr>
            <a:spLocks noGrp="1"/>
          </p:cNvSpPr>
          <p:nvPr>
            <p:ph type="title"/>
          </p:nvPr>
        </p:nvSpPr>
        <p:spPr/>
        <p:txBody>
          <a:bodyPr>
            <a:normAutofit fontScale="90000"/>
          </a:bodyPr>
          <a:lstStyle/>
          <a:p>
            <a:br>
              <a:rPr lang="en-US" sz="3200" b="1" dirty="0">
                <a:effectLst/>
                <a:latin typeface="Arial" panose="020B0604020202020204" pitchFamily="34" charset="0"/>
                <a:ea typeface="Times New Roman" panose="02020603050405020304" pitchFamily="18" charset="0"/>
                <a:cs typeface="Times New Roman" panose="02020603050405020304" pitchFamily="18" charset="0"/>
              </a:rPr>
            </a:br>
            <a:r>
              <a:rPr lang="en-US" sz="4900" b="1" dirty="0" err="1">
                <a:effectLst/>
                <a:latin typeface="Arial" panose="020B0604020202020204" pitchFamily="34" charset="0"/>
                <a:ea typeface="Times New Roman" panose="02020603050405020304" pitchFamily="18" charset="0"/>
                <a:cs typeface="Times New Roman" panose="02020603050405020304" pitchFamily="18" charset="0"/>
              </a:rPr>
              <a:t>Unitrusts</a:t>
            </a:r>
            <a:r>
              <a:rPr lang="en-US" sz="4900" b="1" dirty="0">
                <a:effectLst/>
                <a:latin typeface="Arial" panose="020B0604020202020204" pitchFamily="34" charset="0"/>
                <a:ea typeface="Times New Roman" panose="02020603050405020304" pitchFamily="18" charset="0"/>
                <a:cs typeface="Times New Roman" panose="02020603050405020304" pitchFamily="18" charset="0"/>
              </a:rPr>
              <a:t> vs Annuity Trusts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18E8564-DA05-4506-87E0-89817AE4ACE8}"/>
              </a:ext>
            </a:extLst>
          </p:cNvPr>
          <p:cNvSpPr>
            <a:spLocks noGrp="1"/>
          </p:cNvSpPr>
          <p:nvPr>
            <p:ph idx="1"/>
          </p:nvPr>
        </p:nvSpPr>
        <p:spPr/>
        <p:txBody>
          <a:bodyPr>
            <a:normAutofit lnSpcReduction="10000"/>
          </a:bodyPr>
          <a:lstStyle/>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The UT in the acronyms stands for “</a:t>
            </a:r>
            <a:r>
              <a:rPr lang="en-US" sz="2400" dirty="0" err="1">
                <a:effectLst/>
                <a:latin typeface="Arial" panose="020B0604020202020204" pitchFamily="34" charset="0"/>
                <a:ea typeface="Times New Roman" panose="02020603050405020304" pitchFamily="18" charset="0"/>
                <a:cs typeface="Times New Roman" panose="02020603050405020304" pitchFamily="18" charset="0"/>
              </a:rPr>
              <a:t>UniTrust</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The AT stands for “Annuity Trust.”</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With a Unitrust, the income payments vary with how well the investments in the trust are doing. If the investments are doing well, the payments are high and vice versa.</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With an Annuity Trust, the payments are fixed, no matter how the investments are doing.</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Annuity payments are based on a percentage of the </a:t>
            </a:r>
            <a:r>
              <a:rPr lang="en-US" sz="2400" u="sng" dirty="0">
                <a:effectLst/>
                <a:latin typeface="Arial" panose="020B0604020202020204" pitchFamily="34" charset="0"/>
                <a:ea typeface="Times New Roman" panose="02020603050405020304" pitchFamily="18" charset="0"/>
                <a:cs typeface="Times New Roman" panose="02020603050405020304" pitchFamily="18" charset="0"/>
              </a:rPr>
              <a:t>ORIGINAL</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amount in the trust. Unitrust payments are based on a percentage of the </a:t>
            </a:r>
            <a:r>
              <a:rPr lang="en-US" sz="2400" u="sng" dirty="0">
                <a:effectLst/>
                <a:latin typeface="Arial" panose="020B0604020202020204" pitchFamily="34" charset="0"/>
                <a:ea typeface="Times New Roman" panose="02020603050405020304" pitchFamily="18" charset="0"/>
                <a:cs typeface="Times New Roman" panose="02020603050405020304" pitchFamily="18" charset="0"/>
              </a:rPr>
              <a:t>CURRENT</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amount in the trust.</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If you think the investments in the trust will do well, go with a unitrust. If you have less faith in them, use an annuity trust.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69610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CA585-3B47-405D-B089-23D6BF64ABC5}"/>
              </a:ext>
            </a:extLst>
          </p:cNvPr>
          <p:cNvSpPr>
            <a:spLocks noGrp="1"/>
          </p:cNvSpPr>
          <p:nvPr>
            <p:ph type="title"/>
          </p:nvPr>
        </p:nvSpPr>
        <p:spPr/>
        <p:txBody>
          <a:bodyPr>
            <a:normAutofit fontScale="90000"/>
          </a:bodyPr>
          <a:lstStyle/>
          <a:p>
            <a:br>
              <a:rPr lang="en-US" sz="3200" b="1" dirty="0">
                <a:effectLst/>
                <a:latin typeface="Arial" panose="020B0604020202020204" pitchFamily="34" charset="0"/>
                <a:ea typeface="Times New Roman" panose="02020603050405020304" pitchFamily="18" charset="0"/>
                <a:cs typeface="Times New Roman" panose="02020603050405020304" pitchFamily="18" charset="0"/>
              </a:rPr>
            </a:br>
            <a:r>
              <a:rPr lang="en-US" sz="4900" b="1" dirty="0">
                <a:effectLst/>
                <a:latin typeface="Arial" panose="020B0604020202020204" pitchFamily="34" charset="0"/>
                <a:ea typeface="Times New Roman" panose="02020603050405020304" pitchFamily="18" charset="0"/>
                <a:cs typeface="Times New Roman" panose="02020603050405020304" pitchFamily="18" charset="0"/>
              </a:rPr>
              <a:t>Lead Versus Remainder</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54BD90B-4D07-423A-97F9-5FF12F82D41B}"/>
              </a:ext>
            </a:extLst>
          </p:cNvPr>
          <p:cNvSpPr>
            <a:spLocks noGrp="1"/>
          </p:cNvSpPr>
          <p:nvPr>
            <p:ph idx="1"/>
          </p:nvPr>
        </p:nvSpPr>
        <p:spPr/>
        <p:txBody>
          <a:bodyPr>
            <a:normAutofit lnSpcReduction="10000"/>
          </a:bodyPr>
          <a:lstStyle/>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The “C” in all these acronyms stands for “Charitable.” </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The “L” stands for “Lead” and the “R” stands for “Remainder.”</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This refers to what the charity gets. If the charity gets the income, it's a </a:t>
            </a:r>
            <a:r>
              <a:rPr lang="en-US" sz="2400" dirty="0">
                <a:latin typeface="Arial" panose="020B0604020202020204" pitchFamily="34" charset="0"/>
                <a:ea typeface="Times New Roman" panose="02020603050405020304" pitchFamily="18" charset="0"/>
                <a:cs typeface="Times New Roman" panose="02020603050405020304" pitchFamily="18" charset="0"/>
              </a:rPr>
              <a:t>charitable </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lead trust.</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If the charity gets the principal, it's a charitable remainder trust.</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In times of high interest rates, remainder trusts are better for the </a:t>
            </a:r>
            <a:r>
              <a:rPr lang="en-US" sz="2400" dirty="0">
                <a:latin typeface="Arial" panose="020B0604020202020204" pitchFamily="34" charset="0"/>
                <a:ea typeface="Times New Roman" panose="02020603050405020304" pitchFamily="18" charset="0"/>
                <a:cs typeface="Times New Roman" panose="02020603050405020304" pitchFamily="18" charset="0"/>
              </a:rPr>
              <a:t>“donor”</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since she gets paid a higher rate.</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In times of low interest rates, lead trusts are better for the </a:t>
            </a:r>
            <a:r>
              <a:rPr lang="en-US" sz="2400" dirty="0">
                <a:latin typeface="Arial" panose="020B0604020202020204" pitchFamily="34" charset="0"/>
                <a:ea typeface="Times New Roman" panose="02020603050405020304" pitchFamily="18" charset="0"/>
                <a:cs typeface="Times New Roman" panose="02020603050405020304" pitchFamily="18" charset="0"/>
              </a:rPr>
              <a:t>“donor’s”</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heirs, since the charity gets paid at a lower rate.</a:t>
            </a:r>
          </a:p>
          <a:p>
            <a:r>
              <a:rPr lang="en-US" sz="2400" dirty="0">
                <a:latin typeface="Arial" panose="020B0604020202020204" pitchFamily="34" charset="0"/>
                <a:ea typeface="Calibri" panose="020F0502020204030204" pitchFamily="34" charset="0"/>
                <a:cs typeface="Times New Roman" panose="02020603050405020304" pitchFamily="18" charset="0"/>
              </a:rPr>
              <a:t>The “donor” is the individual who creates or settles the charitable trust, who is sometimes referred as the settlor, grantor, or trust creator.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93174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035DF-44E6-46B3-BB32-30F2DD00DDD3}"/>
              </a:ext>
            </a:extLst>
          </p:cNvPr>
          <p:cNvSpPr>
            <a:spLocks noGrp="1"/>
          </p:cNvSpPr>
          <p:nvPr>
            <p:ph type="title"/>
          </p:nvPr>
        </p:nvSpPr>
        <p:spPr/>
        <p:txBody>
          <a:bodyPr>
            <a:normAutofit/>
          </a:bodyPr>
          <a:lstStyle/>
          <a:p>
            <a:r>
              <a:rPr lang="en-US" b="1" dirty="0" err="1">
                <a:effectLst/>
                <a:latin typeface="Arial" panose="020B0604020202020204" pitchFamily="34" charset="0"/>
                <a:ea typeface="Times New Roman" panose="02020603050405020304" pitchFamily="18" charset="0"/>
                <a:cs typeface="Times New Roman" panose="02020603050405020304" pitchFamily="18" charset="0"/>
              </a:rPr>
              <a:t>CRATs</a:t>
            </a:r>
            <a:r>
              <a:rPr lang="en-US" b="1" dirty="0">
                <a:effectLst/>
                <a:latin typeface="Arial" panose="020B0604020202020204" pitchFamily="34" charset="0"/>
                <a:ea typeface="Times New Roman" panose="02020603050405020304" pitchFamily="18" charset="0"/>
                <a:cs typeface="Times New Roman" panose="02020603050405020304" pitchFamily="18" charset="0"/>
              </a:rPr>
              <a:t> and </a:t>
            </a:r>
            <a:r>
              <a:rPr lang="en-US" b="1" dirty="0" err="1">
                <a:effectLst/>
                <a:latin typeface="Arial" panose="020B0604020202020204" pitchFamily="34" charset="0"/>
                <a:ea typeface="Times New Roman" panose="02020603050405020304" pitchFamily="18" charset="0"/>
                <a:cs typeface="Times New Roman" panose="02020603050405020304" pitchFamily="18" charset="0"/>
              </a:rPr>
              <a:t>CRUTs</a:t>
            </a:r>
            <a:r>
              <a:rPr lang="en-US" b="1" dirty="0">
                <a:latin typeface="Arial" panose="020B0604020202020204" pitchFamily="34" charset="0"/>
                <a:ea typeface="Times New Roman" panose="02020603050405020304" pitchFamily="18" charset="0"/>
                <a:cs typeface="Times New Roman" panose="02020603050405020304" pitchFamily="18" charset="0"/>
              </a:rPr>
              <a:t> – An traditional example</a:t>
            </a:r>
            <a:endParaRPr lang="en-US" dirty="0"/>
          </a:p>
        </p:txBody>
      </p:sp>
      <p:sp>
        <p:nvSpPr>
          <p:cNvPr id="3" name="Content Placeholder 2">
            <a:extLst>
              <a:ext uri="{FF2B5EF4-FFF2-40B4-BE49-F238E27FC236}">
                <a16:creationId xmlns:a16="http://schemas.microsoft.com/office/drawing/2014/main" id="{E9BBACA5-ED9B-4B44-8D4E-2AC3FDBCFA10}"/>
              </a:ext>
            </a:extLst>
          </p:cNvPr>
          <p:cNvSpPr>
            <a:spLocks noGrp="1"/>
          </p:cNvSpPr>
          <p:nvPr>
            <p:ph idx="1"/>
          </p:nvPr>
        </p:nvSpPr>
        <p:spPr/>
        <p:txBody>
          <a:bodyPr>
            <a:normAutofit fontScale="92500" lnSpcReduction="20000"/>
          </a:bodyPr>
          <a:lstStyle/>
          <a:p>
            <a:pPr marL="0" marR="0">
              <a:lnSpc>
                <a:spcPct val="107000"/>
              </a:lnSpc>
              <a:spcBef>
                <a:spcPts val="0"/>
              </a:spcBef>
              <a:spcAft>
                <a:spcPts val="750"/>
              </a:spcAf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 charitable remainder annuity trust (or, “CRAT”) may not require you to be all that charitable in order to work out well.  Consider </a:t>
            </a:r>
            <a:r>
              <a:rPr lang="en-US" sz="2000" dirty="0">
                <a:latin typeface="Arial" panose="020B0604020202020204" pitchFamily="34" charset="0"/>
                <a:ea typeface="Times New Roman" panose="02020603050405020304" pitchFamily="18" charset="0"/>
                <a:cs typeface="Times New Roman" panose="02020603050405020304" pitchFamily="18" charset="0"/>
              </a:rPr>
              <a:t>John and Jane Doe</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both 75 years old, who have a 23.8% capital gains income tax rate (between federal and Wisconsin), a 43% marginal income tax rate (between federal and Wisconsin), and $500,000 in appreciated </a:t>
            </a:r>
            <a:r>
              <a:rPr lang="en-US" sz="2000" dirty="0">
                <a:latin typeface="Arial" panose="020B0604020202020204" pitchFamily="34" charset="0"/>
                <a:ea typeface="Times New Roman" panose="02020603050405020304" pitchFamily="18" charset="0"/>
                <a:cs typeface="Times New Roman" panose="02020603050405020304" pitchFamily="18" charset="0"/>
              </a:rPr>
              <a:t>stock</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with a basis of just $100,000 (for a $400,000 unrealized capital gain). If they decided to use a </a:t>
            </a:r>
            <a:r>
              <a:rPr lang="en-US" sz="2000" dirty="0">
                <a:latin typeface="Arial" panose="020B0604020202020204" pitchFamily="34" charset="0"/>
                <a:ea typeface="Times New Roman" panose="02020603050405020304" pitchFamily="18" charset="0"/>
                <a:cs typeface="Times New Roman" panose="02020603050405020304" pitchFamily="18" charset="0"/>
              </a:rPr>
              <a:t>joint lifetime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CRAT, it </a:t>
            </a:r>
            <a:r>
              <a:rPr lang="en-US" sz="2000" dirty="0">
                <a:latin typeface="Arial" panose="020B0604020202020204" pitchFamily="34" charset="0"/>
                <a:ea typeface="Times New Roman" panose="02020603050405020304" pitchFamily="18" charset="0"/>
                <a:cs typeface="Times New Roman" panose="02020603050405020304" pitchFamily="18" charset="0"/>
              </a:rPr>
              <a:t>c</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ould pay them </a:t>
            </a:r>
            <a:r>
              <a:rPr lang="en-US" sz="2000" dirty="0">
                <a:latin typeface="Arial" panose="020B0604020202020204" pitchFamily="34" charset="0"/>
                <a:ea typeface="Times New Roman" panose="02020603050405020304" pitchFamily="18" charset="0"/>
                <a:cs typeface="Times New Roman" panose="02020603050405020304" pitchFamily="18" charset="0"/>
              </a:rPr>
              <a:t>$34,768.45</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per year. They would get a charitable donation deduction of $1</a:t>
            </a:r>
            <a:r>
              <a:rPr lang="en-US" sz="2000" dirty="0">
                <a:latin typeface="Arial" panose="020B0604020202020204" pitchFamily="34" charset="0"/>
                <a:ea typeface="Times New Roman" panose="02020603050405020304" pitchFamily="18" charset="0"/>
                <a:cs typeface="Times New Roman" panose="02020603050405020304" pitchFamily="18" charset="0"/>
              </a:rPr>
              <a:t>32,490.53</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potentially saving them $56,971 in income taxes. They would also </a:t>
            </a:r>
            <a:r>
              <a:rPr lang="en-US" sz="2000" dirty="0">
                <a:latin typeface="Arial" panose="020B0604020202020204" pitchFamily="34" charset="0"/>
                <a:ea typeface="Times New Roman" panose="02020603050405020304" pitchFamily="18" charset="0"/>
                <a:cs typeface="Times New Roman" panose="02020603050405020304" pitchFamily="18" charset="0"/>
              </a:rPr>
              <a:t>defer</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$95,200 in capital gains taxes over the term of the CRAT. So</a:t>
            </a:r>
            <a:r>
              <a:rPr lang="en-US" sz="2000" dirty="0">
                <a:latin typeface="Arial" panose="020B0604020202020204" pitchFamily="34" charset="0"/>
                <a:ea typeface="Times New Roman" panose="02020603050405020304" pitchFamily="18" charset="0"/>
                <a:cs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here's what they get: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 smaller estate, possibly reducing estate taxes (if they have a taxable estate)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The ability to eliminate investment risk/rebalance without incurring immediate capital gain income taxes (imagine if the donation didn't consist of the shares of a broadly diversified index fund, but rather $500,000 of shares in a single company)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$95,200 </a:t>
            </a:r>
            <a:r>
              <a:rPr lang="en-US" sz="2000" dirty="0">
                <a:latin typeface="Arial" panose="020B0604020202020204" pitchFamily="34" charset="0"/>
                <a:ea typeface="Times New Roman" panose="02020603050405020304" pitchFamily="18" charset="0"/>
                <a:cs typeface="Times New Roman" panose="02020603050405020304" pitchFamily="18" charset="0"/>
              </a:rPr>
              <a:t>deferral</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in capital gain income taxes over 10 </a:t>
            </a:r>
            <a:r>
              <a:rPr lang="en-US" sz="2000" dirty="0" err="1">
                <a:effectLst/>
                <a:latin typeface="Arial" panose="020B0604020202020204" pitchFamily="34" charset="0"/>
                <a:ea typeface="Times New Roman" panose="02020603050405020304" pitchFamily="18" charset="0"/>
                <a:cs typeface="Times New Roman" panose="02020603050405020304" pitchFamily="18" charset="0"/>
              </a:rPr>
              <a:t>yrs</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without having to pay any interest</a:t>
            </a:r>
          </a:p>
          <a:p>
            <a:pPr marL="342900" marR="0" lvl="0" indent="-342900">
              <a:lnSpc>
                <a:spcPct val="107000"/>
              </a:lnSpc>
              <a:spcBef>
                <a:spcPts val="0"/>
              </a:spcBef>
              <a:spcAft>
                <a:spcPts val="600"/>
              </a:spcAft>
              <a:tabLst>
                <a:tab pos="457200" algn="l"/>
              </a:tabLst>
            </a:pPr>
            <a:r>
              <a:rPr lang="en-US" sz="2000" dirty="0">
                <a:latin typeface="Arial" panose="020B0604020202020204" pitchFamily="34" charset="0"/>
                <a:ea typeface="Calibri" panose="020F0502020204030204" pitchFamily="34" charset="0"/>
                <a:cs typeface="Times New Roman" panose="02020603050405020304" pitchFamily="18" charset="0"/>
              </a:rPr>
              <a:t>Charitable income tax deduction upon contribution of the appreciated asset to the CRAT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20851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9EE7B-1A39-4187-8CDC-CB35A68BEA30}"/>
              </a:ext>
            </a:extLst>
          </p:cNvPr>
          <p:cNvSpPr>
            <a:spLocks noGrp="1"/>
          </p:cNvSpPr>
          <p:nvPr>
            <p:ph type="title"/>
          </p:nvPr>
        </p:nvSpPr>
        <p:spPr/>
        <p:txBody>
          <a:bodyPr>
            <a:normAutofit/>
          </a:bodyPr>
          <a:lstStyle/>
          <a:p>
            <a:r>
              <a:rPr lang="en-US" b="1" dirty="0" err="1">
                <a:latin typeface="Arial" panose="020B0604020202020204" pitchFamily="34" charset="0"/>
                <a:cs typeface="Arial" panose="020B0604020202020204" pitchFamily="34" charset="0"/>
              </a:rPr>
              <a:t>CRATs</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CRUTs</a:t>
            </a:r>
            <a:r>
              <a:rPr lang="en-US" b="1" dirty="0">
                <a:latin typeface="Arial" panose="020B0604020202020204" pitchFamily="34" charset="0"/>
                <a:cs typeface="Arial" panose="020B0604020202020204" pitchFamily="34" charset="0"/>
              </a:rPr>
              <a:t> – A traditional example (cont.)</a:t>
            </a:r>
          </a:p>
        </p:txBody>
      </p:sp>
      <p:sp>
        <p:nvSpPr>
          <p:cNvPr id="3" name="Content Placeholder 2">
            <a:extLst>
              <a:ext uri="{FF2B5EF4-FFF2-40B4-BE49-F238E27FC236}">
                <a16:creationId xmlns:a16="http://schemas.microsoft.com/office/drawing/2014/main" id="{0ED0DBD4-A8FA-425C-B46C-97107BA97433}"/>
              </a:ext>
            </a:extLst>
          </p:cNvPr>
          <p:cNvSpPr>
            <a:spLocks noGrp="1"/>
          </p:cNvSpPr>
          <p:nvPr>
            <p:ph idx="1"/>
          </p:nvPr>
        </p:nvSpPr>
        <p:spPr/>
        <p:txBody>
          <a:bodyPr>
            <a:normAutofit lnSpcReduction="10000"/>
          </a:bodyPr>
          <a:lstStyle/>
          <a:p>
            <a:pPr marL="342900" marR="0" lvl="0" indent="-342900">
              <a:lnSpc>
                <a:spcPct val="107000"/>
              </a:lnSpc>
              <a:spcBef>
                <a:spcPts val="0"/>
              </a:spcBef>
              <a:spcAft>
                <a:spcPts val="600"/>
              </a:spcAft>
              <a:tabLst>
                <a:tab pos="457200" algn="l"/>
              </a:tabLst>
            </a:pPr>
            <a:r>
              <a:rPr lang="en-US" sz="3200" dirty="0">
                <a:effectLst/>
                <a:latin typeface="Arial" panose="020B0604020202020204" pitchFamily="34" charset="0"/>
                <a:ea typeface="Times New Roman" panose="02020603050405020304" pitchFamily="18" charset="0"/>
                <a:cs typeface="Times New Roman" panose="02020603050405020304" pitchFamily="18" charset="0"/>
              </a:rPr>
              <a:t>$</a:t>
            </a:r>
            <a:r>
              <a:rPr lang="en-US" sz="3200" dirty="0">
                <a:latin typeface="Arial" panose="020B0604020202020204" pitchFamily="34" charset="0"/>
                <a:ea typeface="Times New Roman" panose="02020603050405020304" pitchFamily="18" charset="0"/>
                <a:cs typeface="Times New Roman" panose="02020603050405020304" pitchFamily="18" charset="0"/>
              </a:rPr>
              <a:t>56,971</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 break in income taxes (limited to 30% of AGI for private foundations and 50% for churches, hospitals, schools, </a:t>
            </a:r>
            <a:r>
              <a:rPr lang="en-US" sz="3200" dirty="0">
                <a:latin typeface="Arial" panose="020B0604020202020204" pitchFamily="34" charset="0"/>
                <a:ea typeface="Times New Roman" panose="02020603050405020304" pitchFamily="18" charset="0"/>
                <a:cs typeface="Times New Roman" panose="02020603050405020304" pitchFamily="18" charset="0"/>
              </a:rPr>
              <a:t>public charities, </a:t>
            </a:r>
            <a:r>
              <a:rPr lang="en-US" sz="3200" dirty="0">
                <a:effectLst/>
                <a:latin typeface="Arial" panose="020B0604020202020204" pitchFamily="34" charset="0"/>
                <a:ea typeface="Times New Roman" panose="02020603050405020304" pitchFamily="18" charset="0"/>
                <a:cs typeface="Times New Roman" panose="02020603050405020304" pitchFamily="18" charset="0"/>
              </a:rPr>
              <a:t>and government entities, but can be carried over for 5 years)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tabLst>
                <a:tab pos="457200" algn="l"/>
              </a:tabLst>
            </a:pPr>
            <a:r>
              <a:rPr lang="en-US" sz="3200" dirty="0">
                <a:effectLst/>
                <a:latin typeface="Arial" panose="020B0604020202020204" pitchFamily="34" charset="0"/>
                <a:ea typeface="Times New Roman" panose="02020603050405020304" pitchFamily="18" charset="0"/>
                <a:cs typeface="Times New Roman" panose="02020603050405020304" pitchFamily="18" charset="0"/>
              </a:rPr>
              <a:t>$34,768.45 per year for the rest of both of their lives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tabLst>
                <a:tab pos="457200" algn="l"/>
              </a:tabLst>
            </a:pPr>
            <a:r>
              <a:rPr lang="en-US" sz="3200" dirty="0">
                <a:effectLst/>
                <a:latin typeface="Arial" panose="020B0604020202020204" pitchFamily="34" charset="0"/>
                <a:ea typeface="Times New Roman" panose="02020603050405020304" pitchFamily="18" charset="0"/>
                <a:cs typeface="Times New Roman" panose="02020603050405020304" pitchFamily="18" charset="0"/>
              </a:rPr>
              <a:t>Good feelings from supporting their favorite charity or having a “charitable fund,” such as a “donor advised fund” sponsored by the local community foundation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27998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6198</Words>
  <Application>Microsoft Office PowerPoint</Application>
  <PresentationFormat>Widescreen</PresentationFormat>
  <Paragraphs>319</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Calibri Light</vt:lpstr>
      <vt:lpstr>Times New Roman</vt:lpstr>
      <vt:lpstr>Office Theme</vt:lpstr>
      <vt:lpstr>Charitable Remainder Trusts and Retirement Assets After the SECURE Act </vt:lpstr>
      <vt:lpstr>Mission of this session</vt:lpstr>
      <vt:lpstr>Fact Pattern </vt:lpstr>
      <vt:lpstr>Types of Charitable Trusts</vt:lpstr>
      <vt:lpstr> Split Interest Gifts </vt:lpstr>
      <vt:lpstr> Unitrusts vs Annuity Trusts </vt:lpstr>
      <vt:lpstr> Lead Versus Remainder </vt:lpstr>
      <vt:lpstr>CRATs and CRUTs – An traditional example</vt:lpstr>
      <vt:lpstr>CRATs and CRUTs – A traditional example (cont.)</vt:lpstr>
      <vt:lpstr>CRATs and CRUTs – A traditional example (cont.)</vt:lpstr>
      <vt:lpstr>CRATs and CRUTs – A traditional example (cont.)</vt:lpstr>
      <vt:lpstr> CLATs and CLUTs </vt:lpstr>
      <vt:lpstr>CRATs and CLUTs</vt:lpstr>
      <vt:lpstr>CRATs and CRUTs</vt:lpstr>
      <vt:lpstr>  Charitable Remainder Trusts  </vt:lpstr>
      <vt:lpstr> Basic Rules of CRTs </vt:lpstr>
      <vt:lpstr> CRAT or CRUT? </vt:lpstr>
      <vt:lpstr> CRT Illustrated </vt:lpstr>
      <vt:lpstr> Result of Implementing a CRT </vt:lpstr>
      <vt:lpstr>CRUT Example</vt:lpstr>
      <vt:lpstr>CRATs and CRUTs</vt:lpstr>
      <vt:lpstr>  Why Create a CRT? </vt:lpstr>
      <vt:lpstr>CRATs and CRUTs</vt:lpstr>
      <vt:lpstr>Changes Made by the SECURE Act</vt:lpstr>
      <vt:lpstr>Charitable Planning after the SECURE Act </vt:lpstr>
      <vt:lpstr>Required Minimum Distribution (RMD)</vt:lpstr>
      <vt:lpstr>Stretch IRA Rules</vt:lpstr>
      <vt:lpstr>Naming Charity as Beneficiary of IRA</vt:lpstr>
      <vt:lpstr>Way to Leave to Charity?</vt:lpstr>
      <vt:lpstr>Better Ways to Leave to Charity</vt:lpstr>
      <vt:lpstr>Better Ways to Leave to Charity…</vt:lpstr>
      <vt:lpstr>CRT Legal Requirements (IRC § 664)</vt:lpstr>
      <vt:lpstr>Benefits of Using CRT</vt:lpstr>
      <vt:lpstr>Other CRT Issues</vt:lpstr>
      <vt:lpstr>How is the “Human” Beneficiary Taxed on CRT Distributions for Income Tax Purposes?</vt:lpstr>
      <vt:lpstr>CRTs are NOT Tax Shelters or Tax Dodges</vt:lpstr>
      <vt:lpstr>Naming a Trust as the Beneficiary of the Retirement Benefit</vt:lpstr>
      <vt:lpstr>Trust Income Tax Treatment</vt:lpstr>
      <vt:lpstr>More Tax Savings Solutions</vt:lpstr>
      <vt:lpstr>Summary: IRA Beneficiary</vt:lpstr>
      <vt:lpstr>Qualified Charitable Distributions (QCD)</vt:lpstr>
      <vt:lpstr>What is a QCD?</vt:lpstr>
      <vt:lpstr>How does a QCD work?</vt:lpstr>
      <vt:lpstr>How Does The QCD Clawback Work?</vt:lpstr>
      <vt:lpstr>A Tax Preparer’s Nightmare</vt:lpstr>
      <vt:lpstr>QCD with SECURE Act</vt:lpstr>
      <vt:lpstr>IRS Form 1099-R Reporting Issues</vt:lpstr>
      <vt:lpstr>More QCD Rules</vt:lpstr>
      <vt:lpstr>QCD Summary</vt:lpstr>
      <vt:lpstr>Benefits of IRA Planning</vt:lpstr>
      <vt:lpstr>How Does this Help the Donor?</vt:lpstr>
      <vt:lpstr>Summary of Ways to Give to Charity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Distributions and Giving Solutions for Charitable Planning After the SECURE Act</dc:title>
  <dc:creator>Dawn Hallman</dc:creator>
  <cp:lastModifiedBy>Alex Brusda</cp:lastModifiedBy>
  <cp:revision>31</cp:revision>
  <dcterms:created xsi:type="dcterms:W3CDTF">2020-05-14T02:57:21Z</dcterms:created>
  <dcterms:modified xsi:type="dcterms:W3CDTF">2022-11-11T16:24:56Z</dcterms:modified>
</cp:coreProperties>
</file>