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83" r:id="rId3"/>
    <p:sldId id="257" r:id="rId4"/>
    <p:sldId id="258" r:id="rId5"/>
    <p:sldId id="259" r:id="rId6"/>
    <p:sldId id="288" r:id="rId7"/>
    <p:sldId id="260" r:id="rId8"/>
    <p:sldId id="284" r:id="rId9"/>
    <p:sldId id="292" r:id="rId10"/>
    <p:sldId id="281" r:id="rId11"/>
    <p:sldId id="285" r:id="rId12"/>
    <p:sldId id="287" r:id="rId13"/>
    <p:sldId id="286" r:id="rId14"/>
    <p:sldId id="279" r:id="rId15"/>
    <p:sldId id="278" r:id="rId16"/>
    <p:sldId id="289" r:id="rId17"/>
    <p:sldId id="290" r:id="rId18"/>
    <p:sldId id="29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325A76"/>
    <a:srgbClr val="2A527E"/>
    <a:srgbClr val="1C94BE"/>
    <a:srgbClr val="0C3E68"/>
    <a:srgbClr val="0A386A"/>
    <a:srgbClr val="004274"/>
    <a:srgbClr val="004D86"/>
    <a:srgbClr val="005A9E"/>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3" cy="458929"/>
          </a:xfrm>
          <a:prstGeom prst="rect">
            <a:avLst/>
          </a:prstGeom>
        </p:spPr>
        <p:txBody>
          <a:bodyPr vert="horz" lIns="90462" tIns="45231" rIns="90462" bIns="45231" rtlCol="0"/>
          <a:lstStyle>
            <a:lvl1pPr algn="l">
              <a:defRPr sz="1200"/>
            </a:lvl1pPr>
          </a:lstStyle>
          <a:p>
            <a:endParaRPr lang="en-US"/>
          </a:p>
        </p:txBody>
      </p:sp>
      <p:sp>
        <p:nvSpPr>
          <p:cNvPr id="3" name="Date Placeholder 2"/>
          <p:cNvSpPr>
            <a:spLocks noGrp="1"/>
          </p:cNvSpPr>
          <p:nvPr>
            <p:ph type="dt" sz="quarter" idx="1"/>
          </p:nvPr>
        </p:nvSpPr>
        <p:spPr>
          <a:xfrm>
            <a:off x="3884788" y="0"/>
            <a:ext cx="2971643" cy="458929"/>
          </a:xfrm>
          <a:prstGeom prst="rect">
            <a:avLst/>
          </a:prstGeom>
        </p:spPr>
        <p:txBody>
          <a:bodyPr vert="horz" lIns="90462" tIns="45231" rIns="90462" bIns="45231" rtlCol="0"/>
          <a:lstStyle>
            <a:lvl1pPr algn="r">
              <a:defRPr sz="1200"/>
            </a:lvl1pPr>
          </a:lstStyle>
          <a:p>
            <a:fld id="{01483968-3A8A-4ABA-8950-69E59C5B5DBF}" type="datetimeFigureOut">
              <a:rPr lang="en-US" smtClean="0"/>
              <a:t>3/9/2023</a:t>
            </a:fld>
            <a:endParaRPr lang="en-US"/>
          </a:p>
        </p:txBody>
      </p:sp>
      <p:sp>
        <p:nvSpPr>
          <p:cNvPr id="4" name="Footer Placeholder 3"/>
          <p:cNvSpPr>
            <a:spLocks noGrp="1"/>
          </p:cNvSpPr>
          <p:nvPr>
            <p:ph type="ftr" sz="quarter" idx="2"/>
          </p:nvPr>
        </p:nvSpPr>
        <p:spPr>
          <a:xfrm>
            <a:off x="0" y="8685071"/>
            <a:ext cx="2971643" cy="458929"/>
          </a:xfrm>
          <a:prstGeom prst="rect">
            <a:avLst/>
          </a:prstGeom>
        </p:spPr>
        <p:txBody>
          <a:bodyPr vert="horz" lIns="90462" tIns="45231" rIns="90462" bIns="45231" rtlCol="0" anchor="b"/>
          <a:lstStyle>
            <a:lvl1pPr algn="l">
              <a:defRPr sz="1200"/>
            </a:lvl1pPr>
          </a:lstStyle>
          <a:p>
            <a:endParaRPr lang="en-US"/>
          </a:p>
        </p:txBody>
      </p:sp>
      <p:sp>
        <p:nvSpPr>
          <p:cNvPr id="5" name="Slide Number Placeholder 4"/>
          <p:cNvSpPr>
            <a:spLocks noGrp="1"/>
          </p:cNvSpPr>
          <p:nvPr>
            <p:ph type="sldNum" sz="quarter" idx="3"/>
          </p:nvPr>
        </p:nvSpPr>
        <p:spPr>
          <a:xfrm>
            <a:off x="3884788" y="8685071"/>
            <a:ext cx="2971643" cy="458929"/>
          </a:xfrm>
          <a:prstGeom prst="rect">
            <a:avLst/>
          </a:prstGeom>
        </p:spPr>
        <p:txBody>
          <a:bodyPr vert="horz" lIns="90462" tIns="45231" rIns="90462" bIns="45231" rtlCol="0" anchor="b"/>
          <a:lstStyle>
            <a:lvl1pPr algn="r">
              <a:defRPr sz="1200"/>
            </a:lvl1pPr>
          </a:lstStyle>
          <a:p>
            <a:fld id="{70419715-7E86-4CC9-89BC-0B2FAFEF7E66}" type="slidenum">
              <a:rPr lang="en-US" smtClean="0"/>
              <a:t>‹#›</a:t>
            </a:fld>
            <a:endParaRPr lang="en-US"/>
          </a:p>
        </p:txBody>
      </p:sp>
    </p:spTree>
    <p:extLst>
      <p:ext uri="{BB962C8B-B14F-4D97-AF65-F5344CB8AC3E}">
        <p14:creationId xmlns:p14="http://schemas.microsoft.com/office/powerpoint/2010/main" val="951936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0462" tIns="45231" rIns="90462" bIns="45231"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0462" tIns="45231" rIns="90462" bIns="45231" rtlCol="0"/>
          <a:lstStyle>
            <a:lvl1pPr algn="r">
              <a:defRPr sz="1200"/>
            </a:lvl1pPr>
          </a:lstStyle>
          <a:p>
            <a:fld id="{2D9B4AEC-9005-4EC3-9C32-73CACFEF1170}"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0462" tIns="45231" rIns="90462" bIns="45231" rtlCol="0" anchor="ctr"/>
          <a:lstStyle/>
          <a:p>
            <a:endParaRPr lang="en-US"/>
          </a:p>
        </p:txBody>
      </p:sp>
      <p:sp>
        <p:nvSpPr>
          <p:cNvPr id="5" name="Notes Placeholder 4"/>
          <p:cNvSpPr>
            <a:spLocks noGrp="1"/>
          </p:cNvSpPr>
          <p:nvPr>
            <p:ph type="body" sz="quarter" idx="3"/>
          </p:nvPr>
        </p:nvSpPr>
        <p:spPr>
          <a:xfrm>
            <a:off x="685800" y="4400552"/>
            <a:ext cx="5486400" cy="3600450"/>
          </a:xfrm>
          <a:prstGeom prst="rect">
            <a:avLst/>
          </a:prstGeom>
        </p:spPr>
        <p:txBody>
          <a:bodyPr vert="horz" lIns="90462" tIns="45231" rIns="90462" bIns="452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0462" tIns="45231" rIns="90462" bIns="4523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0462" tIns="45231" rIns="90462" bIns="45231" rtlCol="0" anchor="b"/>
          <a:lstStyle>
            <a:lvl1pPr algn="r">
              <a:defRPr sz="1200"/>
            </a:lvl1pPr>
          </a:lstStyle>
          <a:p>
            <a:fld id="{416CAAC9-B102-4765-A09E-10034BE2D882}" type="slidenum">
              <a:rPr lang="en-US" smtClean="0"/>
              <a:t>‹#›</a:t>
            </a:fld>
            <a:endParaRPr lang="en-US"/>
          </a:p>
        </p:txBody>
      </p:sp>
    </p:spTree>
    <p:extLst>
      <p:ext uri="{BB962C8B-B14F-4D97-AF65-F5344CB8AC3E}">
        <p14:creationId xmlns:p14="http://schemas.microsoft.com/office/powerpoint/2010/main" val="231378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A823BD-20F4-474E-BA72-1ED0A6DA86BA}"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167777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C76E8E-190C-4FE9-8BA2-B747D44025DA}"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206223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47CB97-CB05-458D-8781-C56C2EEA65C3}"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21241-E2D8-4EC0-80E7-9A517144D8E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965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CB1EA-6C4A-4FEC-88AC-33C17CA5D2B2}"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235045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130C02-9D03-441E-B4A6-8615266BF3FF}"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21241-E2D8-4EC0-80E7-9A517144D8E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009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7C4DC1-334E-4C90-80BE-68D85FFD64D5}"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391129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E90A9-5DCD-4ED8-A7AA-749FD9B74276}"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257812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9ABD7-1691-496D-8504-CB2E0D111076}"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370837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21E7B-BEE1-4C90-BDF3-8B1449E9E6CD}"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285911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4AD163-A7CE-44B4-AB32-CC7E4DC3DBEA}"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182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F61F0C-9BE8-4EE5-AB96-A88AEDB3C870}"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23112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2070FB-F3AC-4CEB-B0D4-173DF2C64020}" type="datetime1">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119674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81CF39-AA43-493B-A620-C66D032D3CC1}" type="datetime1">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15142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D3B32-09DA-4FE7-964E-B0A885F0143A}" type="datetime1">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134531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05020-73E4-4E6F-974C-A060F2F8DC6E}"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333513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257751-6E97-437B-A68A-E4DB18C26AAB}"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21241-E2D8-4EC0-80E7-9A517144D8E2}" type="slidenum">
              <a:rPr lang="en-US" smtClean="0"/>
              <a:t>‹#›</a:t>
            </a:fld>
            <a:endParaRPr lang="en-US"/>
          </a:p>
        </p:txBody>
      </p:sp>
    </p:spTree>
    <p:extLst>
      <p:ext uri="{BB962C8B-B14F-4D97-AF65-F5344CB8AC3E}">
        <p14:creationId xmlns:p14="http://schemas.microsoft.com/office/powerpoint/2010/main" val="423924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609EF0-BE35-408D-B77F-1D1E4F8E2A63}" type="datetime1">
              <a:rPr lang="en-US" smtClean="0"/>
              <a:t>3/9/2023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221241-E2D8-4EC0-80E7-9A517144D8E2}" type="slidenum">
              <a:rPr lang="en-US" smtClean="0"/>
              <a:t>‹#›</a:t>
            </a:fld>
            <a:endParaRPr lang="en-US"/>
          </a:p>
        </p:txBody>
      </p:sp>
    </p:spTree>
    <p:extLst>
      <p:ext uri="{BB962C8B-B14F-4D97-AF65-F5344CB8AC3E}">
        <p14:creationId xmlns:p14="http://schemas.microsoft.com/office/powerpoint/2010/main" val="1145338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www.fvacpp.org/" TargetMode="External"/><Relationship Id="rId2" Type="http://schemas.openxmlformats.org/officeDocument/2006/relationships/hyperlink" Target="mailto:Bobbie.Thompson@MosaicFamilyHealth.org"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fvacpp.org/faqgettingstart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fvacpp.org/fa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vacpp.org/fa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fvacpp.org/fa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vacpp.org/faqgettingstart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1762" y="1871977"/>
            <a:ext cx="8612128" cy="1962904"/>
          </a:xfrm>
        </p:spPr>
        <p:txBody>
          <a:bodyPr/>
          <a:lstStyle/>
          <a:p>
            <a:pPr algn="ctr"/>
            <a:r>
              <a:rPr lang="en-US" sz="6000" dirty="0">
                <a:solidFill>
                  <a:schemeClr val="tx1"/>
                </a:solidFill>
              </a:rPr>
              <a:t>Advance Directives:</a:t>
            </a:r>
            <a:r>
              <a:rPr lang="en-US" dirty="0">
                <a:solidFill>
                  <a:schemeClr val="tx1"/>
                </a:solidFill>
              </a:rPr>
              <a:t> </a:t>
            </a:r>
            <a:br>
              <a:rPr lang="en-US" dirty="0">
                <a:solidFill>
                  <a:schemeClr val="tx1"/>
                </a:solidFill>
              </a:rPr>
            </a:br>
            <a:r>
              <a:rPr lang="en-US" sz="3200" dirty="0">
                <a:solidFill>
                  <a:schemeClr val="tx1"/>
                </a:solidFill>
              </a:rPr>
              <a:t>It’s always ‘too soon’, until its too late</a:t>
            </a:r>
            <a:br>
              <a:rPr lang="en-US" sz="3200" dirty="0">
                <a:solidFill>
                  <a:schemeClr val="tx1"/>
                </a:solidFill>
              </a:rPr>
            </a:br>
            <a:br>
              <a:rPr lang="en-US" sz="3200" dirty="0">
                <a:solidFill>
                  <a:schemeClr val="tx1"/>
                </a:solidFill>
              </a:rPr>
            </a:br>
            <a:r>
              <a:rPr lang="en-US" sz="2000" dirty="0">
                <a:solidFill>
                  <a:schemeClr val="tx1"/>
                </a:solidFill>
              </a:rPr>
              <a:t>Lee Vogel, MD; Ben Adams, Retired Elder Law Attorney; Bobbie Thompson, Executive Director FVACPP</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9839" y="4110730"/>
            <a:ext cx="2895566" cy="2336721"/>
          </a:xfrm>
          <a:prstGeom prst="rect">
            <a:avLst/>
          </a:prstGeom>
        </p:spPr>
      </p:pic>
      <p:sp>
        <p:nvSpPr>
          <p:cNvPr id="14" name="Slide Number Placeholder 13"/>
          <p:cNvSpPr>
            <a:spLocks noGrp="1"/>
          </p:cNvSpPr>
          <p:nvPr>
            <p:ph type="sldNum" sz="quarter" idx="12"/>
          </p:nvPr>
        </p:nvSpPr>
        <p:spPr/>
        <p:txBody>
          <a:bodyPr/>
          <a:lstStyle/>
          <a:p>
            <a:fld id="{B2221241-E2D8-4EC0-80E7-9A517144D8E2}" type="slidenum">
              <a:rPr lang="en-US" smtClean="0"/>
              <a:t>1</a:t>
            </a:fld>
            <a:endParaRPr lang="en-US"/>
          </a:p>
        </p:txBody>
      </p:sp>
    </p:spTree>
    <p:extLst>
      <p:ext uri="{BB962C8B-B14F-4D97-AF65-F5344CB8AC3E}">
        <p14:creationId xmlns:p14="http://schemas.microsoft.com/office/powerpoint/2010/main" val="310752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13880"/>
            <a:ext cx="8894505" cy="1320800"/>
          </a:xfrm>
        </p:spPr>
        <p:txBody>
          <a:bodyPr>
            <a:normAutofit fontScale="90000"/>
          </a:bodyPr>
          <a:lstStyle/>
          <a:p>
            <a:r>
              <a:rPr lang="en-US" dirty="0"/>
              <a:t>1/3 of documents missed a key requirement to be valid.  We can make it easier.  </a:t>
            </a:r>
            <a:r>
              <a:rPr lang="en-US" sz="2200" dirty="0"/>
              <a:t>Nitty Gritty details. </a:t>
            </a:r>
          </a:p>
        </p:txBody>
      </p:sp>
      <p:sp>
        <p:nvSpPr>
          <p:cNvPr id="3" name="Content Placeholder 2"/>
          <p:cNvSpPr>
            <a:spLocks noGrp="1"/>
          </p:cNvSpPr>
          <p:nvPr>
            <p:ph idx="1"/>
          </p:nvPr>
        </p:nvSpPr>
        <p:spPr>
          <a:xfrm>
            <a:off x="677334" y="1604739"/>
            <a:ext cx="9238453" cy="4958668"/>
          </a:xfrm>
        </p:spPr>
        <p:txBody>
          <a:bodyPr>
            <a:noAutofit/>
          </a:bodyPr>
          <a:lstStyle/>
          <a:p>
            <a:r>
              <a:rPr lang="en-US" sz="2000" dirty="0"/>
              <a:t>Who can activate varies – </a:t>
            </a:r>
          </a:p>
          <a:p>
            <a:pPr lvl="1"/>
            <a:r>
              <a:rPr lang="en-US" sz="1800" dirty="0"/>
              <a:t>2 physicians, or 1 physician &amp; licensed psychologist, or </a:t>
            </a:r>
          </a:p>
          <a:p>
            <a:pPr lvl="1"/>
            <a:r>
              <a:rPr lang="en-US" sz="1800" dirty="0"/>
              <a:t>1 physician and an NP or PA - under the Wisconsin Act 90 (February 5, 2020.)  </a:t>
            </a:r>
            <a:r>
              <a:rPr lang="en-US" sz="1800" dirty="0">
                <a:solidFill>
                  <a:schemeClr val="accent1"/>
                </a:solidFill>
              </a:rPr>
              <a:t>Verify using new language or updated form.</a:t>
            </a:r>
            <a:r>
              <a:rPr lang="en-US" sz="1800" dirty="0"/>
              <a:t>  Free forms from FVACPP.org </a:t>
            </a:r>
          </a:p>
          <a:p>
            <a:r>
              <a:rPr lang="en-US" sz="2000" dirty="0"/>
              <a:t>Can NOT revise by changing the current document, writing in changes or lining out/initialing. </a:t>
            </a:r>
            <a:r>
              <a:rPr lang="en-US" sz="2000" dirty="0">
                <a:solidFill>
                  <a:schemeClr val="accent1"/>
                </a:solidFill>
              </a:rPr>
              <a:t>(*If already witnessed, a new document will need to be done.)  If in doubt, call FVACPP</a:t>
            </a:r>
          </a:p>
          <a:p>
            <a:r>
              <a:rPr lang="en-US" sz="2000" dirty="0"/>
              <a:t>Divorce, annulment or domestic partner terminated – makes the ACP invalid – </a:t>
            </a:r>
            <a:r>
              <a:rPr lang="en-US" sz="2000" dirty="0">
                <a:solidFill>
                  <a:schemeClr val="accent1"/>
                </a:solidFill>
              </a:rPr>
              <a:t>Need new document</a:t>
            </a:r>
          </a:p>
          <a:p>
            <a:r>
              <a:rPr lang="en-US" sz="2000" dirty="0"/>
              <a:t>Decisional if able to select an agent “person they trust to help them if they can’t make decisions”.   Do they comprehend choosing healthcare preferences (may not be oriented to person, place or time)</a:t>
            </a:r>
            <a:endParaRPr lang="en-US" sz="2000" dirty="0">
              <a:solidFill>
                <a:schemeClr val="accent1"/>
              </a:solidFill>
            </a:endParaRPr>
          </a:p>
        </p:txBody>
      </p:sp>
      <p:pic>
        <p:nvPicPr>
          <p:cNvPr id="5" name="Picture 4"/>
          <p:cNvPicPr>
            <a:picLocks noChangeAspect="1"/>
          </p:cNvPicPr>
          <p:nvPr/>
        </p:nvPicPr>
        <p:blipFill>
          <a:blip r:embed="rId2"/>
          <a:stretch>
            <a:fillRect/>
          </a:stretch>
        </p:blipFill>
        <p:spPr>
          <a:xfrm>
            <a:off x="10277968" y="214731"/>
            <a:ext cx="1713124" cy="1390008"/>
          </a:xfrm>
          <a:prstGeom prst="rect">
            <a:avLst/>
          </a:prstGeom>
        </p:spPr>
      </p:pic>
    </p:spTree>
    <p:extLst>
      <p:ext uri="{BB962C8B-B14F-4D97-AF65-F5344CB8AC3E}">
        <p14:creationId xmlns:p14="http://schemas.microsoft.com/office/powerpoint/2010/main" val="304657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6A5F-7A79-4124-85CA-D236767ED78E}"/>
              </a:ext>
            </a:extLst>
          </p:cNvPr>
          <p:cNvSpPr>
            <a:spLocks noGrp="1"/>
          </p:cNvSpPr>
          <p:nvPr>
            <p:ph type="title"/>
          </p:nvPr>
        </p:nvSpPr>
        <p:spPr/>
        <p:txBody>
          <a:bodyPr/>
          <a:lstStyle/>
          <a:p>
            <a:r>
              <a:rPr lang="en-US" dirty="0"/>
              <a:t>Think about COVID </a:t>
            </a:r>
          </a:p>
        </p:txBody>
      </p:sp>
      <p:sp>
        <p:nvSpPr>
          <p:cNvPr id="3" name="Content Placeholder 2">
            <a:extLst>
              <a:ext uri="{FF2B5EF4-FFF2-40B4-BE49-F238E27FC236}">
                <a16:creationId xmlns:a16="http://schemas.microsoft.com/office/drawing/2014/main" id="{D6073098-AD24-4C41-BC79-DC1A910DE285}"/>
              </a:ext>
            </a:extLst>
          </p:cNvPr>
          <p:cNvSpPr>
            <a:spLocks noGrp="1"/>
          </p:cNvSpPr>
          <p:nvPr>
            <p:ph idx="1"/>
          </p:nvPr>
        </p:nvSpPr>
        <p:spPr>
          <a:xfrm>
            <a:off x="677334" y="1413967"/>
            <a:ext cx="8596668" cy="4992519"/>
          </a:xfrm>
        </p:spPr>
        <p:txBody>
          <a:bodyPr>
            <a:noAutofit/>
          </a:bodyPr>
          <a:lstStyle/>
          <a:p>
            <a:r>
              <a:rPr lang="en-US" dirty="0"/>
              <a:t>Just think about the people that died with COVID.  </a:t>
            </a:r>
          </a:p>
          <a:p>
            <a:r>
              <a:rPr lang="en-US" dirty="0"/>
              <a:t>Estimates say 1.12 million. The New York Times (February 23, 2023) </a:t>
            </a:r>
          </a:p>
          <a:p>
            <a:r>
              <a:rPr lang="en-US" dirty="0"/>
              <a:t>More than 50% of them did not have a plan.  Approximately 560,000 people. </a:t>
            </a:r>
          </a:p>
          <a:p>
            <a:r>
              <a:rPr lang="en-US" dirty="0"/>
              <a:t>They weren’t all elderly.  They needed advance directives.  They need you.</a:t>
            </a:r>
          </a:p>
          <a:p>
            <a:r>
              <a:rPr lang="en-US" sz="2000" b="1" dirty="0"/>
              <a:t>Results of not having advance directives:  </a:t>
            </a:r>
          </a:p>
          <a:p>
            <a:pPr lvl="1"/>
            <a:r>
              <a:rPr lang="en-US" sz="1800" dirty="0"/>
              <a:t>Increased family chaos and difficulty making decisions</a:t>
            </a:r>
          </a:p>
          <a:p>
            <a:pPr lvl="1"/>
            <a:r>
              <a:rPr lang="en-US" sz="1800" dirty="0"/>
              <a:t>Prolonged grief and feelings of guilt “Did I make the </a:t>
            </a:r>
            <a:r>
              <a:rPr lang="en-US" sz="1800" i="1" dirty="0"/>
              <a:t>right</a:t>
            </a:r>
            <a:r>
              <a:rPr lang="en-US" sz="1800" dirty="0"/>
              <a:t> decision?”</a:t>
            </a:r>
          </a:p>
          <a:p>
            <a:pPr lvl="1"/>
            <a:r>
              <a:rPr lang="en-US" sz="1800" dirty="0"/>
              <a:t>Family disagreement and broken relationships</a:t>
            </a:r>
          </a:p>
          <a:p>
            <a:pPr lvl="1"/>
            <a:r>
              <a:rPr lang="en-US" sz="1800" dirty="0"/>
              <a:t>Excess delays and unwanted health care interventions when in doubt </a:t>
            </a:r>
          </a:p>
          <a:p>
            <a:pPr lvl="1"/>
            <a:r>
              <a:rPr lang="en-US" sz="1800" dirty="0"/>
              <a:t>Added expenses such as guardianship, prolonged unwanted services, hospital stay vs. at home. </a:t>
            </a:r>
          </a:p>
          <a:p>
            <a:r>
              <a:rPr lang="en-US" dirty="0"/>
              <a:t>Who wants to pay more for their health care? </a:t>
            </a:r>
          </a:p>
        </p:txBody>
      </p:sp>
      <p:sp>
        <p:nvSpPr>
          <p:cNvPr id="4" name="Slide Number Placeholder 3">
            <a:extLst>
              <a:ext uri="{FF2B5EF4-FFF2-40B4-BE49-F238E27FC236}">
                <a16:creationId xmlns:a16="http://schemas.microsoft.com/office/drawing/2014/main" id="{4246CFA1-66A2-4C4A-9A6A-DA8D5ADC916E}"/>
              </a:ext>
            </a:extLst>
          </p:cNvPr>
          <p:cNvSpPr>
            <a:spLocks noGrp="1"/>
          </p:cNvSpPr>
          <p:nvPr>
            <p:ph type="sldNum" sz="quarter" idx="12"/>
          </p:nvPr>
        </p:nvSpPr>
        <p:spPr/>
        <p:txBody>
          <a:bodyPr/>
          <a:lstStyle/>
          <a:p>
            <a:fld id="{B2221241-E2D8-4EC0-80E7-9A517144D8E2}" type="slidenum">
              <a:rPr lang="en-US" smtClean="0"/>
              <a:t>11</a:t>
            </a:fld>
            <a:endParaRPr lang="en-US"/>
          </a:p>
        </p:txBody>
      </p:sp>
      <p:pic>
        <p:nvPicPr>
          <p:cNvPr id="5" name="Picture 4">
            <a:extLst>
              <a:ext uri="{FF2B5EF4-FFF2-40B4-BE49-F238E27FC236}">
                <a16:creationId xmlns:a16="http://schemas.microsoft.com/office/drawing/2014/main" id="{C67F3064-9F94-40B3-8F66-DD10FB1507B9}"/>
              </a:ext>
            </a:extLst>
          </p:cNvPr>
          <p:cNvPicPr>
            <a:picLocks noChangeAspect="1"/>
          </p:cNvPicPr>
          <p:nvPr/>
        </p:nvPicPr>
        <p:blipFill>
          <a:blip r:embed="rId2"/>
          <a:stretch>
            <a:fillRect/>
          </a:stretch>
        </p:blipFill>
        <p:spPr>
          <a:xfrm>
            <a:off x="10298000" y="158576"/>
            <a:ext cx="1713124" cy="1390008"/>
          </a:xfrm>
          <a:prstGeom prst="rect">
            <a:avLst/>
          </a:prstGeom>
        </p:spPr>
      </p:pic>
    </p:spTree>
    <p:extLst>
      <p:ext uri="{BB962C8B-B14F-4D97-AF65-F5344CB8AC3E}">
        <p14:creationId xmlns:p14="http://schemas.microsoft.com/office/powerpoint/2010/main" val="78815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C88D-5C0C-4BFC-B21E-E09440C73FC8}"/>
              </a:ext>
            </a:extLst>
          </p:cNvPr>
          <p:cNvSpPr>
            <a:spLocks noGrp="1"/>
          </p:cNvSpPr>
          <p:nvPr>
            <p:ph type="title"/>
          </p:nvPr>
        </p:nvSpPr>
        <p:spPr/>
        <p:txBody>
          <a:bodyPr>
            <a:normAutofit fontScale="90000"/>
          </a:bodyPr>
          <a:lstStyle/>
          <a:p>
            <a:r>
              <a:rPr lang="en-US" dirty="0"/>
              <a:t>Compare</a:t>
            </a:r>
            <a:br>
              <a:rPr lang="en-US" dirty="0"/>
            </a:br>
            <a:r>
              <a:rPr lang="en-US" dirty="0"/>
              <a:t>A. </a:t>
            </a:r>
            <a:br>
              <a:rPr lang="en-US" dirty="0"/>
            </a:br>
            <a:br>
              <a:rPr lang="en-US" dirty="0"/>
            </a:br>
            <a:br>
              <a:rPr lang="en-US" dirty="0"/>
            </a:br>
            <a:br>
              <a:rPr lang="en-US" dirty="0"/>
            </a:br>
            <a:br>
              <a:rPr lang="en-US" dirty="0"/>
            </a:br>
            <a:br>
              <a:rPr lang="en-US" dirty="0"/>
            </a:br>
            <a:r>
              <a:rPr lang="en-US" dirty="0"/>
              <a:t>B. </a:t>
            </a:r>
          </a:p>
        </p:txBody>
      </p:sp>
      <p:pic>
        <p:nvPicPr>
          <p:cNvPr id="6" name="Content Placeholder 5">
            <a:extLst>
              <a:ext uri="{FF2B5EF4-FFF2-40B4-BE49-F238E27FC236}">
                <a16:creationId xmlns:a16="http://schemas.microsoft.com/office/drawing/2014/main" id="{8EC78326-7B6F-4D18-8E44-8941E398D1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9879" y="95856"/>
            <a:ext cx="5254216" cy="6666288"/>
          </a:xfrm>
        </p:spPr>
      </p:pic>
      <p:sp>
        <p:nvSpPr>
          <p:cNvPr id="4" name="Slide Number Placeholder 3">
            <a:extLst>
              <a:ext uri="{FF2B5EF4-FFF2-40B4-BE49-F238E27FC236}">
                <a16:creationId xmlns:a16="http://schemas.microsoft.com/office/drawing/2014/main" id="{984EE6FD-EE2B-41F8-A612-6C40EDC20894}"/>
              </a:ext>
            </a:extLst>
          </p:cNvPr>
          <p:cNvSpPr>
            <a:spLocks noGrp="1"/>
          </p:cNvSpPr>
          <p:nvPr>
            <p:ph type="sldNum" sz="quarter" idx="12"/>
          </p:nvPr>
        </p:nvSpPr>
        <p:spPr/>
        <p:txBody>
          <a:bodyPr/>
          <a:lstStyle/>
          <a:p>
            <a:fld id="{B2221241-E2D8-4EC0-80E7-9A517144D8E2}" type="slidenum">
              <a:rPr lang="en-US" smtClean="0"/>
              <a:t>12</a:t>
            </a:fld>
            <a:endParaRPr lang="en-US"/>
          </a:p>
        </p:txBody>
      </p:sp>
      <p:pic>
        <p:nvPicPr>
          <p:cNvPr id="7" name="Picture 6">
            <a:extLst>
              <a:ext uri="{FF2B5EF4-FFF2-40B4-BE49-F238E27FC236}">
                <a16:creationId xmlns:a16="http://schemas.microsoft.com/office/drawing/2014/main" id="{C05FC439-C839-49E8-9DC5-1CF5A60F960F}"/>
              </a:ext>
            </a:extLst>
          </p:cNvPr>
          <p:cNvPicPr>
            <a:picLocks noChangeAspect="1"/>
          </p:cNvPicPr>
          <p:nvPr/>
        </p:nvPicPr>
        <p:blipFill>
          <a:blip r:embed="rId3"/>
          <a:stretch>
            <a:fillRect/>
          </a:stretch>
        </p:blipFill>
        <p:spPr>
          <a:xfrm>
            <a:off x="10363516" y="95856"/>
            <a:ext cx="1713124" cy="1390008"/>
          </a:xfrm>
          <a:prstGeom prst="rect">
            <a:avLst/>
          </a:prstGeom>
        </p:spPr>
      </p:pic>
    </p:spTree>
    <p:extLst>
      <p:ext uri="{BB962C8B-B14F-4D97-AF65-F5344CB8AC3E}">
        <p14:creationId xmlns:p14="http://schemas.microsoft.com/office/powerpoint/2010/main" val="40030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CB80-6336-4592-9AD7-0ABDC37A4D06}"/>
              </a:ext>
            </a:extLst>
          </p:cNvPr>
          <p:cNvSpPr>
            <a:spLocks noGrp="1"/>
          </p:cNvSpPr>
          <p:nvPr>
            <p:ph type="title"/>
          </p:nvPr>
        </p:nvSpPr>
        <p:spPr>
          <a:xfrm>
            <a:off x="646290" y="254000"/>
            <a:ext cx="8596668" cy="1123954"/>
          </a:xfrm>
        </p:spPr>
        <p:txBody>
          <a:bodyPr>
            <a:normAutofit fontScale="90000"/>
          </a:bodyPr>
          <a:lstStyle/>
          <a:p>
            <a:r>
              <a:rPr lang="en-US" dirty="0"/>
              <a:t>Some people think “I’ll do that someday, not now though. I have time…”</a:t>
            </a:r>
          </a:p>
        </p:txBody>
      </p:sp>
      <p:sp>
        <p:nvSpPr>
          <p:cNvPr id="3" name="Content Placeholder 2">
            <a:extLst>
              <a:ext uri="{FF2B5EF4-FFF2-40B4-BE49-F238E27FC236}">
                <a16:creationId xmlns:a16="http://schemas.microsoft.com/office/drawing/2014/main" id="{EE7DFA40-E29A-43BA-BC55-BC005DB0021D}"/>
              </a:ext>
            </a:extLst>
          </p:cNvPr>
          <p:cNvSpPr>
            <a:spLocks noGrp="1"/>
          </p:cNvSpPr>
          <p:nvPr>
            <p:ph idx="1"/>
          </p:nvPr>
        </p:nvSpPr>
        <p:spPr>
          <a:xfrm>
            <a:off x="484386" y="1574800"/>
            <a:ext cx="9406233" cy="4831687"/>
          </a:xfrm>
        </p:spPr>
        <p:txBody>
          <a:bodyPr>
            <a:noAutofit/>
          </a:bodyPr>
          <a:lstStyle/>
          <a:p>
            <a:r>
              <a:rPr lang="en-US" sz="2000" dirty="0" err="1"/>
              <a:t>Damar</a:t>
            </a:r>
            <a:r>
              <a:rPr lang="en-US" sz="2000" dirty="0"/>
              <a:t> Hamlin, 24 </a:t>
            </a:r>
            <a:r>
              <a:rPr lang="en-US" sz="2000" dirty="0" err="1"/>
              <a:t>yr</a:t>
            </a:r>
            <a:r>
              <a:rPr lang="en-US" sz="2000" dirty="0"/>
              <a:t> old, Buffalo Bills NFL player.  </a:t>
            </a:r>
          </a:p>
          <a:p>
            <a:r>
              <a:rPr lang="en-US" sz="2000" dirty="0"/>
              <a:t>What if he hadn’t recovered…guardianship, possible intervention </a:t>
            </a:r>
          </a:p>
          <a:p>
            <a:r>
              <a:rPr lang="en-US" sz="2000" dirty="0"/>
              <a:t>by local officials or national social/political groups (think Terri Schiavo).  I wonder if his teammates have completed an advance directive now.  </a:t>
            </a:r>
          </a:p>
          <a:p>
            <a:r>
              <a:rPr lang="en-US" sz="2000" dirty="0"/>
              <a:t>“One of my favorite quotes: It’s a blessing to be a blessing,” Hamlin said while accepting the NFLPA’s Alan Page Community Award with his parents by his side. “With that being said, I plan to never take this position for granted and always have an urgent approach to making a difference in the community where I come from and also communities across the world.” ~ </a:t>
            </a:r>
            <a:r>
              <a:rPr lang="en-US" sz="2000" dirty="0" err="1"/>
              <a:t>Damar</a:t>
            </a:r>
            <a:r>
              <a:rPr lang="en-US" sz="2000" dirty="0"/>
              <a:t> Hamlin</a:t>
            </a:r>
          </a:p>
          <a:p>
            <a:r>
              <a:rPr lang="en-US" sz="2000" b="1" dirty="0"/>
              <a:t>The same could be said by you, as Estate Planners. Your job is to be a blessing and to make a difference for your clients and their families.  Effective preparation is what you practice every day.  Wholistic preparation includes advance care planning.   </a:t>
            </a:r>
          </a:p>
        </p:txBody>
      </p:sp>
      <p:sp>
        <p:nvSpPr>
          <p:cNvPr id="4" name="Slide Number Placeholder 3">
            <a:extLst>
              <a:ext uri="{FF2B5EF4-FFF2-40B4-BE49-F238E27FC236}">
                <a16:creationId xmlns:a16="http://schemas.microsoft.com/office/drawing/2014/main" id="{BC0DAC94-6F13-483C-A119-5EB2D6A88A66}"/>
              </a:ext>
            </a:extLst>
          </p:cNvPr>
          <p:cNvSpPr>
            <a:spLocks noGrp="1"/>
          </p:cNvSpPr>
          <p:nvPr>
            <p:ph type="sldNum" sz="quarter" idx="12"/>
          </p:nvPr>
        </p:nvSpPr>
        <p:spPr/>
        <p:txBody>
          <a:bodyPr/>
          <a:lstStyle/>
          <a:p>
            <a:fld id="{B2221241-E2D8-4EC0-80E7-9A517144D8E2}" type="slidenum">
              <a:rPr lang="en-US" smtClean="0"/>
              <a:t>13</a:t>
            </a:fld>
            <a:endParaRPr lang="en-US"/>
          </a:p>
        </p:txBody>
      </p:sp>
      <p:pic>
        <p:nvPicPr>
          <p:cNvPr id="6" name="Picture 5">
            <a:extLst>
              <a:ext uri="{FF2B5EF4-FFF2-40B4-BE49-F238E27FC236}">
                <a16:creationId xmlns:a16="http://schemas.microsoft.com/office/drawing/2014/main" id="{45E63CD3-93AD-4327-B684-EAADD79FB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862" y="482881"/>
            <a:ext cx="2109804" cy="1574238"/>
          </a:xfrm>
          <a:prstGeom prst="rect">
            <a:avLst/>
          </a:prstGeom>
        </p:spPr>
      </p:pic>
    </p:spTree>
    <p:extLst>
      <p:ext uri="{BB962C8B-B14F-4D97-AF65-F5344CB8AC3E}">
        <p14:creationId xmlns:p14="http://schemas.microsoft.com/office/powerpoint/2010/main" val="63987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revise or create a new POA-HC?</a:t>
            </a:r>
          </a:p>
        </p:txBody>
      </p:sp>
      <p:pic>
        <p:nvPicPr>
          <p:cNvPr id="4" name="Content Placeholder 3"/>
          <p:cNvPicPr>
            <a:picLocks noGrp="1" noChangeAspect="1"/>
          </p:cNvPicPr>
          <p:nvPr>
            <p:ph idx="1"/>
          </p:nvPr>
        </p:nvPicPr>
        <p:blipFill>
          <a:blip r:embed="rId2"/>
          <a:stretch>
            <a:fillRect/>
          </a:stretch>
        </p:blipFill>
        <p:spPr>
          <a:xfrm>
            <a:off x="521030" y="1408922"/>
            <a:ext cx="7714394" cy="4633103"/>
          </a:xfrm>
          <a:prstGeom prst="rect">
            <a:avLst/>
          </a:prstGeom>
        </p:spPr>
      </p:pic>
      <p:pic>
        <p:nvPicPr>
          <p:cNvPr id="5" name="Picture 4"/>
          <p:cNvPicPr>
            <a:picLocks noChangeAspect="1"/>
          </p:cNvPicPr>
          <p:nvPr/>
        </p:nvPicPr>
        <p:blipFill>
          <a:blip r:embed="rId3"/>
          <a:stretch>
            <a:fillRect/>
          </a:stretch>
        </p:blipFill>
        <p:spPr>
          <a:xfrm>
            <a:off x="4637313" y="3068276"/>
            <a:ext cx="5769117" cy="3446751"/>
          </a:xfrm>
          <a:prstGeom prst="rect">
            <a:avLst/>
          </a:prstGeom>
        </p:spPr>
      </p:pic>
      <p:sp>
        <p:nvSpPr>
          <p:cNvPr id="6" name="TextBox 5"/>
          <p:cNvSpPr txBox="1"/>
          <p:nvPr/>
        </p:nvSpPr>
        <p:spPr>
          <a:xfrm>
            <a:off x="4637313" y="2545056"/>
            <a:ext cx="5206481" cy="523220"/>
          </a:xfrm>
          <a:prstGeom prst="rect">
            <a:avLst/>
          </a:prstGeom>
          <a:noFill/>
        </p:spPr>
        <p:txBody>
          <a:bodyPr wrap="square" rtlCol="0">
            <a:spAutoFit/>
          </a:bodyPr>
          <a:lstStyle/>
          <a:p>
            <a:r>
              <a:rPr lang="en-US" sz="2800" dirty="0">
                <a:ln w="0"/>
                <a:solidFill>
                  <a:schemeClr val="accent1"/>
                </a:solidFill>
                <a:effectLst>
                  <a:outerShdw blurRad="38100" dist="25400" dir="5400000" algn="ctr" rotWithShape="0">
                    <a:srgbClr val="6E747A">
                      <a:alpha val="43000"/>
                    </a:srgbClr>
                  </a:outerShdw>
                </a:effectLst>
              </a:rPr>
              <a:t>How to start the conversation?</a:t>
            </a:r>
          </a:p>
        </p:txBody>
      </p:sp>
      <p:sp>
        <p:nvSpPr>
          <p:cNvPr id="7" name="Slide Number Placeholder 6"/>
          <p:cNvSpPr>
            <a:spLocks noGrp="1"/>
          </p:cNvSpPr>
          <p:nvPr>
            <p:ph type="sldNum" sz="quarter" idx="12"/>
          </p:nvPr>
        </p:nvSpPr>
        <p:spPr/>
        <p:txBody>
          <a:bodyPr/>
          <a:lstStyle/>
          <a:p>
            <a:fld id="{B2221241-E2D8-4EC0-80E7-9A517144D8E2}" type="slidenum">
              <a:rPr lang="en-US" smtClean="0"/>
              <a:t>14</a:t>
            </a:fld>
            <a:endParaRPr lang="en-US"/>
          </a:p>
        </p:txBody>
      </p:sp>
      <p:pic>
        <p:nvPicPr>
          <p:cNvPr id="3" name="Picture 2">
            <a:extLst>
              <a:ext uri="{FF2B5EF4-FFF2-40B4-BE49-F238E27FC236}">
                <a16:creationId xmlns:a16="http://schemas.microsoft.com/office/drawing/2014/main" id="{CAB980B8-F6F6-41D2-9579-C2414691A1FC}"/>
              </a:ext>
            </a:extLst>
          </p:cNvPr>
          <p:cNvPicPr>
            <a:picLocks noChangeAspect="1"/>
          </p:cNvPicPr>
          <p:nvPr/>
        </p:nvPicPr>
        <p:blipFill>
          <a:blip r:embed="rId4"/>
          <a:stretch>
            <a:fillRect/>
          </a:stretch>
        </p:blipFill>
        <p:spPr>
          <a:xfrm>
            <a:off x="10314777" y="150187"/>
            <a:ext cx="1713124" cy="1390008"/>
          </a:xfrm>
          <a:prstGeom prst="rect">
            <a:avLst/>
          </a:prstGeom>
        </p:spPr>
      </p:pic>
    </p:spTree>
    <p:extLst>
      <p:ext uri="{BB962C8B-B14F-4D97-AF65-F5344CB8AC3E}">
        <p14:creationId xmlns:p14="http://schemas.microsoft.com/office/powerpoint/2010/main" val="96771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Fox Valley Advance Care Planning Partnership – for more information: </a:t>
            </a:r>
          </a:p>
        </p:txBody>
      </p:sp>
      <p:sp>
        <p:nvSpPr>
          <p:cNvPr id="3" name="Content Placeholder 2"/>
          <p:cNvSpPr>
            <a:spLocks noGrp="1"/>
          </p:cNvSpPr>
          <p:nvPr>
            <p:ph idx="1"/>
          </p:nvPr>
        </p:nvSpPr>
        <p:spPr/>
        <p:txBody>
          <a:bodyPr/>
          <a:lstStyle/>
          <a:p>
            <a:pPr lvl="2" algn="ctr"/>
            <a:r>
              <a:rPr lang="en-US" sz="2000" dirty="0"/>
              <a:t>Dr. Lee Vogel, Mosaic Family Health &amp; Fox Valley Family Medicine Residency Program</a:t>
            </a:r>
          </a:p>
          <a:p>
            <a:pPr algn="ctr"/>
            <a:r>
              <a:rPr lang="en-US" sz="2200" dirty="0"/>
              <a:t>Ben Adams, Retired Elder Law Attorney</a:t>
            </a:r>
          </a:p>
          <a:p>
            <a:pPr algn="ctr"/>
            <a:r>
              <a:rPr lang="en-US" sz="2000" dirty="0"/>
              <a:t>Bobbie Thompson, MS, FVACPP Executive Director, </a:t>
            </a:r>
          </a:p>
          <a:p>
            <a:pPr marL="0" indent="0" algn="ctr">
              <a:buNone/>
            </a:pPr>
            <a:r>
              <a:rPr lang="en-US" sz="2800" dirty="0"/>
              <a:t>(920) 997-8412  </a:t>
            </a:r>
          </a:p>
          <a:p>
            <a:pPr marL="0" indent="0" algn="ctr">
              <a:buNone/>
            </a:pPr>
            <a:r>
              <a:rPr lang="en-US" sz="1600" dirty="0">
                <a:solidFill>
                  <a:srgbClr val="0070C0"/>
                </a:solidFill>
                <a:hlinkClick r:id="rId2"/>
              </a:rPr>
              <a:t>Bobbie.Thompson@MosaicFamilyHealth.org</a:t>
            </a:r>
            <a:r>
              <a:rPr lang="en-US" sz="1600" dirty="0">
                <a:solidFill>
                  <a:srgbClr val="0070C0"/>
                </a:solidFill>
              </a:rPr>
              <a:t> </a:t>
            </a:r>
          </a:p>
          <a:p>
            <a:pPr marL="0" indent="0" algn="ctr">
              <a:buNone/>
            </a:pPr>
            <a:r>
              <a:rPr lang="en-US" sz="2000" dirty="0">
                <a:solidFill>
                  <a:srgbClr val="0070C0"/>
                </a:solidFill>
                <a:hlinkClick r:id="rId3"/>
              </a:rPr>
              <a:t>www.FVACPP.org</a:t>
            </a:r>
            <a:r>
              <a:rPr lang="en-US" sz="2000" dirty="0">
                <a:solidFill>
                  <a:srgbClr val="0070C0"/>
                </a:solidFill>
              </a:rPr>
              <a:t>  or </a:t>
            </a:r>
            <a:r>
              <a:rPr lang="en-US" sz="2000" dirty="0">
                <a:solidFill>
                  <a:srgbClr val="0070C0"/>
                </a:solidFill>
                <a:hlinkClick r:id="rId4"/>
              </a:rPr>
              <a:t>https://www.fvacpp.org/faqgettingstarted</a:t>
            </a:r>
            <a:r>
              <a:rPr lang="en-US" sz="2000" dirty="0">
                <a:solidFill>
                  <a:srgbClr val="0070C0"/>
                </a:solidFill>
              </a:rPr>
              <a:t> </a:t>
            </a:r>
            <a:endParaRPr lang="en-US" sz="2000" dirty="0"/>
          </a:p>
          <a:p>
            <a:endParaRPr lang="en-US" dirty="0"/>
          </a:p>
        </p:txBody>
      </p:sp>
      <p:pic>
        <p:nvPicPr>
          <p:cNvPr id="4" name="Picture 3"/>
          <p:cNvPicPr>
            <a:picLocks noChangeAspect="1"/>
          </p:cNvPicPr>
          <p:nvPr/>
        </p:nvPicPr>
        <p:blipFill>
          <a:blip r:embed="rId5"/>
          <a:stretch>
            <a:fillRect/>
          </a:stretch>
        </p:blipFill>
        <p:spPr>
          <a:xfrm>
            <a:off x="10287299" y="149417"/>
            <a:ext cx="1713124" cy="1390008"/>
          </a:xfrm>
          <a:prstGeom prst="rect">
            <a:avLst/>
          </a:prstGeom>
        </p:spPr>
      </p:pic>
      <p:pic>
        <p:nvPicPr>
          <p:cNvPr id="6" name="Picture 5"/>
          <p:cNvPicPr>
            <a:picLocks noChangeAspect="1"/>
          </p:cNvPicPr>
          <p:nvPr/>
        </p:nvPicPr>
        <p:blipFill>
          <a:blip r:embed="rId6"/>
          <a:stretch>
            <a:fillRect/>
          </a:stretch>
        </p:blipFill>
        <p:spPr>
          <a:xfrm>
            <a:off x="3378377" y="5126883"/>
            <a:ext cx="3194581" cy="914479"/>
          </a:xfrm>
          <a:prstGeom prst="rect">
            <a:avLst/>
          </a:prstGeom>
        </p:spPr>
      </p:pic>
      <p:sp>
        <p:nvSpPr>
          <p:cNvPr id="8" name="Slide Number Placeholder 7"/>
          <p:cNvSpPr>
            <a:spLocks noGrp="1"/>
          </p:cNvSpPr>
          <p:nvPr>
            <p:ph type="sldNum" sz="quarter" idx="12"/>
          </p:nvPr>
        </p:nvSpPr>
        <p:spPr/>
        <p:txBody>
          <a:bodyPr/>
          <a:lstStyle/>
          <a:p>
            <a:fld id="{B2221241-E2D8-4EC0-80E7-9A517144D8E2}" type="slidenum">
              <a:rPr lang="en-US" smtClean="0"/>
              <a:t>15</a:t>
            </a:fld>
            <a:endParaRPr lang="en-US"/>
          </a:p>
        </p:txBody>
      </p:sp>
    </p:spTree>
    <p:extLst>
      <p:ext uri="{BB962C8B-B14F-4D97-AF65-F5344CB8AC3E}">
        <p14:creationId xmlns:p14="http://schemas.microsoft.com/office/powerpoint/2010/main" val="1727631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08E1-950A-478A-AC8A-9B73C1D02F9D}"/>
              </a:ext>
            </a:extLst>
          </p:cNvPr>
          <p:cNvSpPr>
            <a:spLocks noGrp="1"/>
          </p:cNvSpPr>
          <p:nvPr>
            <p:ph type="title"/>
          </p:nvPr>
        </p:nvSpPr>
        <p:spPr/>
        <p:txBody>
          <a:bodyPr>
            <a:normAutofit/>
          </a:bodyPr>
          <a:lstStyle/>
          <a:p>
            <a:r>
              <a:rPr lang="en-US" dirty="0"/>
              <a:t>Pages from our website </a:t>
            </a:r>
            <a:br>
              <a:rPr lang="en-US" dirty="0"/>
            </a:br>
            <a:r>
              <a:rPr lang="en-US" sz="2000" dirty="0"/>
              <a:t>please see </a:t>
            </a:r>
            <a:r>
              <a:rPr lang="en-US" sz="2000" dirty="0">
                <a:hlinkClick r:id="rId2"/>
              </a:rPr>
              <a:t>www.fvacpp.org/faq</a:t>
            </a:r>
            <a:r>
              <a:rPr lang="en-US" sz="2000" dirty="0"/>
              <a:t> for more info</a:t>
            </a:r>
          </a:p>
        </p:txBody>
      </p:sp>
      <p:pic>
        <p:nvPicPr>
          <p:cNvPr id="6" name="Content Placeholder 5">
            <a:extLst>
              <a:ext uri="{FF2B5EF4-FFF2-40B4-BE49-F238E27FC236}">
                <a16:creationId xmlns:a16="http://schemas.microsoft.com/office/drawing/2014/main" id="{DB658603-4E4E-4213-8685-A6333DDBB9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3400" y="1676591"/>
            <a:ext cx="7483212" cy="4729896"/>
          </a:xfrm>
        </p:spPr>
      </p:pic>
      <p:sp>
        <p:nvSpPr>
          <p:cNvPr id="4" name="Slide Number Placeholder 3">
            <a:extLst>
              <a:ext uri="{FF2B5EF4-FFF2-40B4-BE49-F238E27FC236}">
                <a16:creationId xmlns:a16="http://schemas.microsoft.com/office/drawing/2014/main" id="{263C3CED-581C-4896-9283-C4CF4C9CB4E2}"/>
              </a:ext>
            </a:extLst>
          </p:cNvPr>
          <p:cNvSpPr>
            <a:spLocks noGrp="1"/>
          </p:cNvSpPr>
          <p:nvPr>
            <p:ph type="sldNum" sz="quarter" idx="12"/>
          </p:nvPr>
        </p:nvSpPr>
        <p:spPr/>
        <p:txBody>
          <a:bodyPr/>
          <a:lstStyle/>
          <a:p>
            <a:fld id="{B2221241-E2D8-4EC0-80E7-9A517144D8E2}" type="slidenum">
              <a:rPr lang="en-US" smtClean="0"/>
              <a:t>16</a:t>
            </a:fld>
            <a:endParaRPr lang="en-US"/>
          </a:p>
        </p:txBody>
      </p:sp>
    </p:spTree>
    <p:extLst>
      <p:ext uri="{BB962C8B-B14F-4D97-AF65-F5344CB8AC3E}">
        <p14:creationId xmlns:p14="http://schemas.microsoft.com/office/powerpoint/2010/main" val="397571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17A4-C01B-4B5E-98D7-A9B4D936AED6}"/>
              </a:ext>
            </a:extLst>
          </p:cNvPr>
          <p:cNvSpPr>
            <a:spLocks noGrp="1"/>
          </p:cNvSpPr>
          <p:nvPr>
            <p:ph type="title"/>
          </p:nvPr>
        </p:nvSpPr>
        <p:spPr/>
        <p:txBody>
          <a:bodyPr>
            <a:normAutofit/>
          </a:bodyPr>
          <a:lstStyle/>
          <a:p>
            <a:r>
              <a:rPr lang="en-US" dirty="0"/>
              <a:t>Pages from our website </a:t>
            </a:r>
            <a:br>
              <a:rPr lang="en-US" dirty="0"/>
            </a:br>
            <a:r>
              <a:rPr lang="en-US" sz="2000" dirty="0"/>
              <a:t>please see </a:t>
            </a:r>
            <a:r>
              <a:rPr lang="en-US" sz="2000" dirty="0">
                <a:hlinkClick r:id="rId2"/>
              </a:rPr>
              <a:t>www.fvacpp.org/faq</a:t>
            </a:r>
            <a:r>
              <a:rPr lang="en-US" sz="2000" dirty="0"/>
              <a:t> for more info</a:t>
            </a:r>
          </a:p>
        </p:txBody>
      </p:sp>
      <p:pic>
        <p:nvPicPr>
          <p:cNvPr id="6" name="Content Placeholder 5">
            <a:extLst>
              <a:ext uri="{FF2B5EF4-FFF2-40B4-BE49-F238E27FC236}">
                <a16:creationId xmlns:a16="http://schemas.microsoft.com/office/drawing/2014/main" id="{48753C2E-E0A6-4670-9C35-CBE7B9D678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3732" y="1600291"/>
            <a:ext cx="6887362" cy="4936680"/>
          </a:xfrm>
        </p:spPr>
      </p:pic>
      <p:sp>
        <p:nvSpPr>
          <p:cNvPr id="4" name="Slide Number Placeholder 3">
            <a:extLst>
              <a:ext uri="{FF2B5EF4-FFF2-40B4-BE49-F238E27FC236}">
                <a16:creationId xmlns:a16="http://schemas.microsoft.com/office/drawing/2014/main" id="{D971F9B0-406A-473D-A844-553118702DA8}"/>
              </a:ext>
            </a:extLst>
          </p:cNvPr>
          <p:cNvSpPr>
            <a:spLocks noGrp="1"/>
          </p:cNvSpPr>
          <p:nvPr>
            <p:ph type="sldNum" sz="quarter" idx="12"/>
          </p:nvPr>
        </p:nvSpPr>
        <p:spPr/>
        <p:txBody>
          <a:bodyPr/>
          <a:lstStyle/>
          <a:p>
            <a:fld id="{B2221241-E2D8-4EC0-80E7-9A517144D8E2}" type="slidenum">
              <a:rPr lang="en-US" smtClean="0"/>
              <a:t>17</a:t>
            </a:fld>
            <a:endParaRPr lang="en-US"/>
          </a:p>
        </p:txBody>
      </p:sp>
    </p:spTree>
    <p:extLst>
      <p:ext uri="{BB962C8B-B14F-4D97-AF65-F5344CB8AC3E}">
        <p14:creationId xmlns:p14="http://schemas.microsoft.com/office/powerpoint/2010/main" val="4940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1182-2547-4097-A8A9-A4687BD7E9D2}"/>
              </a:ext>
            </a:extLst>
          </p:cNvPr>
          <p:cNvSpPr>
            <a:spLocks noGrp="1"/>
          </p:cNvSpPr>
          <p:nvPr>
            <p:ph type="title"/>
          </p:nvPr>
        </p:nvSpPr>
        <p:spPr/>
        <p:txBody>
          <a:bodyPr/>
          <a:lstStyle/>
          <a:p>
            <a:r>
              <a:rPr lang="en-US" dirty="0"/>
              <a:t>Pages from our website </a:t>
            </a:r>
            <a:br>
              <a:rPr lang="en-US" dirty="0"/>
            </a:br>
            <a:r>
              <a:rPr lang="en-US" sz="1800" dirty="0"/>
              <a:t>please see </a:t>
            </a:r>
            <a:r>
              <a:rPr lang="en-US" sz="1800" dirty="0">
                <a:hlinkClick r:id="rId2"/>
              </a:rPr>
              <a:t>www.fvacpp.org/faq</a:t>
            </a:r>
            <a:r>
              <a:rPr lang="en-US" sz="1800" dirty="0"/>
              <a:t> for more info</a:t>
            </a:r>
          </a:p>
        </p:txBody>
      </p:sp>
      <p:pic>
        <p:nvPicPr>
          <p:cNvPr id="6" name="Content Placeholder 5">
            <a:extLst>
              <a:ext uri="{FF2B5EF4-FFF2-40B4-BE49-F238E27FC236}">
                <a16:creationId xmlns:a16="http://schemas.microsoft.com/office/drawing/2014/main" id="{9BFEA6CC-7B87-456C-8E4B-3B811806E0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5343" y="1578928"/>
            <a:ext cx="5746459" cy="4987904"/>
          </a:xfrm>
        </p:spPr>
      </p:pic>
      <p:sp>
        <p:nvSpPr>
          <p:cNvPr id="4" name="Slide Number Placeholder 3">
            <a:extLst>
              <a:ext uri="{FF2B5EF4-FFF2-40B4-BE49-F238E27FC236}">
                <a16:creationId xmlns:a16="http://schemas.microsoft.com/office/drawing/2014/main" id="{BD0FF4A2-7E30-4D47-88CF-59154CD7948E}"/>
              </a:ext>
            </a:extLst>
          </p:cNvPr>
          <p:cNvSpPr>
            <a:spLocks noGrp="1"/>
          </p:cNvSpPr>
          <p:nvPr>
            <p:ph type="sldNum" sz="quarter" idx="12"/>
          </p:nvPr>
        </p:nvSpPr>
        <p:spPr/>
        <p:txBody>
          <a:bodyPr/>
          <a:lstStyle/>
          <a:p>
            <a:fld id="{B2221241-E2D8-4EC0-80E7-9A517144D8E2}" type="slidenum">
              <a:rPr lang="en-US" smtClean="0"/>
              <a:t>18</a:t>
            </a:fld>
            <a:endParaRPr lang="en-US"/>
          </a:p>
        </p:txBody>
      </p:sp>
    </p:spTree>
    <p:extLst>
      <p:ext uri="{BB962C8B-B14F-4D97-AF65-F5344CB8AC3E}">
        <p14:creationId xmlns:p14="http://schemas.microsoft.com/office/powerpoint/2010/main" val="250001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04" y="383217"/>
            <a:ext cx="9479558" cy="1776707"/>
          </a:xfrm>
        </p:spPr>
        <p:txBody>
          <a:bodyPr>
            <a:normAutofit fontScale="90000"/>
          </a:bodyPr>
          <a:lstStyle/>
          <a:p>
            <a:pPr algn="ctr"/>
            <a:r>
              <a:rPr lang="en-US" dirty="0"/>
              <a:t>You’re Estate Planners. </a:t>
            </a:r>
            <a:br>
              <a:rPr lang="en-US" dirty="0"/>
            </a:br>
            <a:r>
              <a:rPr lang="en-US" sz="2200" dirty="0"/>
              <a:t>You know that Advance Care Planning/Advance Directives are:  </a:t>
            </a:r>
            <a:br>
              <a:rPr lang="en-US" dirty="0"/>
            </a:br>
            <a:r>
              <a:rPr lang="en-US" sz="2000" dirty="0"/>
              <a:t>Decisions regarding future medical care, if a person is not able to speak for themselves. It’s not just the document. It’s having key conversations and encouraging your clients to do so with the people that matter most to them.   </a:t>
            </a:r>
            <a:br>
              <a:rPr lang="en-US" sz="1600" dirty="0"/>
            </a:br>
            <a:endParaRPr lang="en-US" sz="1600" dirty="0"/>
          </a:p>
        </p:txBody>
      </p:sp>
      <p:pic>
        <p:nvPicPr>
          <p:cNvPr id="5" name="Content Placeholder 4" descr="Traditional Umbrella | Traditionally-styled red umbrella wit… | Flick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467" y="2159925"/>
            <a:ext cx="5813631" cy="3881437"/>
          </a:xfrm>
        </p:spPr>
      </p:pic>
      <p:sp>
        <p:nvSpPr>
          <p:cNvPr id="4" name="Slide Number Placeholder 3"/>
          <p:cNvSpPr>
            <a:spLocks noGrp="1"/>
          </p:cNvSpPr>
          <p:nvPr>
            <p:ph type="sldNum" sz="quarter" idx="12"/>
          </p:nvPr>
        </p:nvSpPr>
        <p:spPr/>
        <p:txBody>
          <a:bodyPr/>
          <a:lstStyle/>
          <a:p>
            <a:fld id="{B2221241-E2D8-4EC0-80E7-9A517144D8E2}" type="slidenum">
              <a:rPr lang="en-US" smtClean="0"/>
              <a:t>2</a:t>
            </a:fld>
            <a:endParaRPr lang="en-US"/>
          </a:p>
        </p:txBody>
      </p:sp>
      <p:sp>
        <p:nvSpPr>
          <p:cNvPr id="6" name="TextBox 5"/>
          <p:cNvSpPr txBox="1"/>
          <p:nvPr/>
        </p:nvSpPr>
        <p:spPr>
          <a:xfrm>
            <a:off x="1612669" y="4314305"/>
            <a:ext cx="1612669" cy="369332"/>
          </a:xfrm>
          <a:prstGeom prst="rect">
            <a:avLst/>
          </a:prstGeom>
          <a:noFill/>
        </p:spPr>
        <p:txBody>
          <a:bodyPr wrap="square" rtlCol="0">
            <a:spAutoFit/>
          </a:bodyPr>
          <a:lstStyle/>
          <a:p>
            <a:r>
              <a:rPr lang="en-US" dirty="0"/>
              <a:t>Conversations</a:t>
            </a:r>
          </a:p>
        </p:txBody>
      </p:sp>
      <p:sp>
        <p:nvSpPr>
          <p:cNvPr id="7" name="TextBox 6"/>
          <p:cNvSpPr txBox="1"/>
          <p:nvPr/>
        </p:nvSpPr>
        <p:spPr>
          <a:xfrm>
            <a:off x="3507971" y="4621876"/>
            <a:ext cx="1205345" cy="369332"/>
          </a:xfrm>
          <a:prstGeom prst="rect">
            <a:avLst/>
          </a:prstGeom>
          <a:noFill/>
        </p:spPr>
        <p:txBody>
          <a:bodyPr wrap="square" rtlCol="0">
            <a:spAutoFit/>
          </a:bodyPr>
          <a:lstStyle/>
          <a:p>
            <a:r>
              <a:rPr lang="en-US" dirty="0"/>
              <a:t>POA-HC</a:t>
            </a:r>
          </a:p>
        </p:txBody>
      </p:sp>
      <p:sp>
        <p:nvSpPr>
          <p:cNvPr id="8" name="TextBox 7"/>
          <p:cNvSpPr txBox="1"/>
          <p:nvPr/>
        </p:nvSpPr>
        <p:spPr>
          <a:xfrm>
            <a:off x="5237018" y="4314305"/>
            <a:ext cx="1014153" cy="646331"/>
          </a:xfrm>
          <a:prstGeom prst="rect">
            <a:avLst/>
          </a:prstGeom>
          <a:noFill/>
        </p:spPr>
        <p:txBody>
          <a:bodyPr wrap="square" rtlCol="0">
            <a:spAutoFit/>
          </a:bodyPr>
          <a:lstStyle/>
          <a:p>
            <a:r>
              <a:rPr lang="en-US" dirty="0"/>
              <a:t>POA-Finance</a:t>
            </a:r>
          </a:p>
        </p:txBody>
      </p:sp>
      <p:sp>
        <p:nvSpPr>
          <p:cNvPr id="9" name="TextBox 8"/>
          <p:cNvSpPr txBox="1"/>
          <p:nvPr/>
        </p:nvSpPr>
        <p:spPr>
          <a:xfrm>
            <a:off x="6650182" y="4164676"/>
            <a:ext cx="1305098" cy="369332"/>
          </a:xfrm>
          <a:prstGeom prst="rect">
            <a:avLst/>
          </a:prstGeom>
          <a:noFill/>
        </p:spPr>
        <p:txBody>
          <a:bodyPr wrap="square" rtlCol="0">
            <a:spAutoFit/>
          </a:bodyPr>
          <a:lstStyle/>
          <a:p>
            <a:r>
              <a:rPr lang="en-US" dirty="0"/>
              <a:t>Will/Trust</a:t>
            </a:r>
          </a:p>
        </p:txBody>
      </p:sp>
      <p:sp>
        <p:nvSpPr>
          <p:cNvPr id="10" name="TextBox 9"/>
          <p:cNvSpPr txBox="1"/>
          <p:nvPr/>
        </p:nvSpPr>
        <p:spPr>
          <a:xfrm>
            <a:off x="3782292" y="5953760"/>
            <a:ext cx="2992581" cy="369332"/>
          </a:xfrm>
          <a:prstGeom prst="rect">
            <a:avLst/>
          </a:prstGeom>
          <a:noFill/>
        </p:spPr>
        <p:txBody>
          <a:bodyPr wrap="square" rtlCol="0">
            <a:spAutoFit/>
          </a:bodyPr>
          <a:lstStyle/>
          <a:p>
            <a:r>
              <a:rPr lang="en-US" dirty="0"/>
              <a:t>Durable Power of Attorney</a:t>
            </a:r>
          </a:p>
        </p:txBody>
      </p:sp>
      <p:pic>
        <p:nvPicPr>
          <p:cNvPr id="3" name="Picture 2">
            <a:extLst>
              <a:ext uri="{FF2B5EF4-FFF2-40B4-BE49-F238E27FC236}">
                <a16:creationId xmlns:a16="http://schemas.microsoft.com/office/drawing/2014/main" id="{426A40DD-7304-4335-80D0-53D77E4FDFEF}"/>
              </a:ext>
            </a:extLst>
          </p:cNvPr>
          <p:cNvPicPr>
            <a:picLocks noChangeAspect="1"/>
          </p:cNvPicPr>
          <p:nvPr/>
        </p:nvPicPr>
        <p:blipFill>
          <a:blip r:embed="rId3"/>
          <a:stretch>
            <a:fillRect/>
          </a:stretch>
        </p:blipFill>
        <p:spPr>
          <a:xfrm>
            <a:off x="10348334" y="133409"/>
            <a:ext cx="1713124" cy="1390008"/>
          </a:xfrm>
          <a:prstGeom prst="rect">
            <a:avLst/>
          </a:prstGeom>
        </p:spPr>
      </p:pic>
    </p:spTree>
    <p:extLst>
      <p:ext uri="{BB962C8B-B14F-4D97-AF65-F5344CB8AC3E}">
        <p14:creationId xmlns:p14="http://schemas.microsoft.com/office/powerpoint/2010/main" val="247044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196994"/>
            <a:ext cx="8596668" cy="1320800"/>
          </a:xfrm>
        </p:spPr>
        <p:txBody>
          <a:bodyPr>
            <a:noAutofit/>
          </a:bodyPr>
          <a:lstStyle/>
          <a:p>
            <a:r>
              <a:rPr lang="en-US" sz="4400" dirty="0"/>
              <a:t>What is an Advance Directive: </a:t>
            </a:r>
            <a:br>
              <a:rPr lang="en-US" sz="4400" dirty="0"/>
            </a:br>
            <a:endParaRPr lang="en-US" sz="4400" dirty="0"/>
          </a:p>
        </p:txBody>
      </p:sp>
      <p:sp>
        <p:nvSpPr>
          <p:cNvPr id="3" name="Content Placeholder 2"/>
          <p:cNvSpPr>
            <a:spLocks noGrp="1"/>
          </p:cNvSpPr>
          <p:nvPr>
            <p:ph idx="1"/>
          </p:nvPr>
        </p:nvSpPr>
        <p:spPr>
          <a:xfrm>
            <a:off x="474132" y="1097027"/>
            <a:ext cx="10168467" cy="5365102"/>
          </a:xfrm>
        </p:spPr>
        <p:txBody>
          <a:bodyPr>
            <a:noAutofit/>
          </a:bodyPr>
          <a:lstStyle/>
          <a:p>
            <a:r>
              <a:rPr lang="en-US" sz="2400" dirty="0"/>
              <a:t>Giving legal authority to a trusted agent, who will speak for you or your health care, if you are not able to speak for yourself.  Accident, serious illness or end-of-life. </a:t>
            </a:r>
          </a:p>
          <a:p>
            <a:r>
              <a:rPr lang="en-US" sz="2400" dirty="0"/>
              <a:t>In depth conversations, in advance, so your agent understands what care you would want or would refuse, for your health care treatments and interventions.  </a:t>
            </a:r>
          </a:p>
          <a:p>
            <a:r>
              <a:rPr lang="en-US" sz="2400" b="1" dirty="0"/>
              <a:t>The black and white form doesn’t address every detail that can come up.  That’s why the conversation is so critical. </a:t>
            </a:r>
          </a:p>
          <a:p>
            <a:r>
              <a:rPr lang="en-US" sz="2400" dirty="0"/>
              <a:t>Your agent can advocate for you in those grey areas where outcomes are not clear, based on your expressed values and their understanding of your wishes and preferences.</a:t>
            </a:r>
          </a:p>
          <a:p>
            <a:r>
              <a:rPr lang="en-US" sz="2400" dirty="0"/>
              <a:t>Completing a legal document makes wishes clearer for loved ones and medical professionals, and prepares your agent to guide future decisions.   </a:t>
            </a:r>
          </a:p>
        </p:txBody>
      </p:sp>
      <p:pic>
        <p:nvPicPr>
          <p:cNvPr id="4" name="Picture 3"/>
          <p:cNvPicPr>
            <a:picLocks noChangeAspect="1"/>
          </p:cNvPicPr>
          <p:nvPr/>
        </p:nvPicPr>
        <p:blipFill>
          <a:blip r:embed="rId2"/>
          <a:stretch>
            <a:fillRect/>
          </a:stretch>
        </p:blipFill>
        <p:spPr>
          <a:xfrm>
            <a:off x="10332049" y="130628"/>
            <a:ext cx="1716191" cy="1387166"/>
          </a:xfrm>
          <a:prstGeom prst="rect">
            <a:avLst/>
          </a:prstGeom>
        </p:spPr>
      </p:pic>
      <p:sp>
        <p:nvSpPr>
          <p:cNvPr id="5" name="Slide Number Placeholder 4"/>
          <p:cNvSpPr>
            <a:spLocks noGrp="1"/>
          </p:cNvSpPr>
          <p:nvPr>
            <p:ph type="sldNum" sz="quarter" idx="12"/>
          </p:nvPr>
        </p:nvSpPr>
        <p:spPr/>
        <p:txBody>
          <a:bodyPr/>
          <a:lstStyle/>
          <a:p>
            <a:fld id="{B2221241-E2D8-4EC0-80E7-9A517144D8E2}" type="slidenum">
              <a:rPr lang="en-US" smtClean="0"/>
              <a:t>3</a:t>
            </a:fld>
            <a:endParaRPr lang="en-US" dirty="0"/>
          </a:p>
        </p:txBody>
      </p:sp>
    </p:spTree>
    <p:extLst>
      <p:ext uri="{BB962C8B-B14F-4D97-AF65-F5344CB8AC3E}">
        <p14:creationId xmlns:p14="http://schemas.microsoft.com/office/powerpoint/2010/main" val="183616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This includes: </a:t>
            </a:r>
            <a:br>
              <a:rPr lang="en-US" dirty="0"/>
            </a:br>
            <a:r>
              <a:rPr lang="en-US" sz="4800" dirty="0"/>
              <a:t>Conversations</a:t>
            </a:r>
          </a:p>
        </p:txBody>
      </p:sp>
      <p:sp>
        <p:nvSpPr>
          <p:cNvPr id="3" name="Content Placeholder 2"/>
          <p:cNvSpPr>
            <a:spLocks noGrp="1"/>
          </p:cNvSpPr>
          <p:nvPr>
            <p:ph idx="1"/>
          </p:nvPr>
        </p:nvSpPr>
        <p:spPr/>
        <p:txBody>
          <a:bodyPr>
            <a:normAutofit/>
          </a:bodyPr>
          <a:lstStyle/>
          <a:p>
            <a:r>
              <a:rPr lang="en-US" sz="2400" dirty="0"/>
              <a:t>With family, friends and other trusted people</a:t>
            </a:r>
          </a:p>
          <a:p>
            <a:r>
              <a:rPr lang="en-US" sz="2400" dirty="0"/>
              <a:t>With health care providers</a:t>
            </a:r>
          </a:p>
        </p:txBody>
      </p:sp>
      <p:pic>
        <p:nvPicPr>
          <p:cNvPr id="4" name="Picture 3"/>
          <p:cNvPicPr>
            <a:picLocks noChangeAspect="1"/>
          </p:cNvPicPr>
          <p:nvPr/>
        </p:nvPicPr>
        <p:blipFill>
          <a:blip r:embed="rId2"/>
          <a:stretch>
            <a:fillRect/>
          </a:stretch>
        </p:blipFill>
        <p:spPr>
          <a:xfrm>
            <a:off x="10343283" y="102763"/>
            <a:ext cx="1713124" cy="1390008"/>
          </a:xfrm>
          <a:prstGeom prst="rect">
            <a:avLst/>
          </a:prstGeom>
        </p:spPr>
      </p:pic>
      <p:pic>
        <p:nvPicPr>
          <p:cNvPr id="9" name="Picture 8" descr="Free Images : person, people, conversation, edu15, vconnect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5" y="3476002"/>
            <a:ext cx="4035010" cy="2565359"/>
          </a:xfrm>
          <a:prstGeom prst="rect">
            <a:avLst/>
          </a:prstGeom>
        </p:spPr>
      </p:pic>
      <p:pic>
        <p:nvPicPr>
          <p:cNvPr id="10" name="Picture 9" descr="IRC – ralentir sa progression en baissant l’acide urique ? | Nephroblo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328" y="3476003"/>
            <a:ext cx="4394913" cy="2565359"/>
          </a:xfrm>
          <a:prstGeom prst="rect">
            <a:avLst/>
          </a:prstGeom>
        </p:spPr>
      </p:pic>
      <p:sp>
        <p:nvSpPr>
          <p:cNvPr id="11" name="Slide Number Placeholder 10"/>
          <p:cNvSpPr>
            <a:spLocks noGrp="1"/>
          </p:cNvSpPr>
          <p:nvPr>
            <p:ph type="sldNum" sz="quarter" idx="12"/>
          </p:nvPr>
        </p:nvSpPr>
        <p:spPr/>
        <p:txBody>
          <a:bodyPr/>
          <a:lstStyle/>
          <a:p>
            <a:fld id="{B2221241-E2D8-4EC0-80E7-9A517144D8E2}" type="slidenum">
              <a:rPr lang="en-US" smtClean="0"/>
              <a:t>4</a:t>
            </a:fld>
            <a:endParaRPr lang="en-US"/>
          </a:p>
        </p:txBody>
      </p:sp>
    </p:spTree>
    <p:extLst>
      <p:ext uri="{BB962C8B-B14F-4D97-AF65-F5344CB8AC3E}">
        <p14:creationId xmlns:p14="http://schemas.microsoft.com/office/powerpoint/2010/main" val="405259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This includes: </a:t>
            </a:r>
            <a:br>
              <a:rPr lang="en-US" dirty="0"/>
            </a:br>
            <a:r>
              <a:rPr lang="en-US" sz="4800" dirty="0"/>
              <a:t>Documents</a:t>
            </a:r>
          </a:p>
        </p:txBody>
      </p:sp>
      <p:pic>
        <p:nvPicPr>
          <p:cNvPr id="4" name="Picture 3"/>
          <p:cNvPicPr>
            <a:picLocks noChangeAspect="1"/>
          </p:cNvPicPr>
          <p:nvPr/>
        </p:nvPicPr>
        <p:blipFill>
          <a:blip r:embed="rId2"/>
          <a:stretch>
            <a:fillRect/>
          </a:stretch>
        </p:blipFill>
        <p:spPr>
          <a:xfrm>
            <a:off x="10324622" y="140086"/>
            <a:ext cx="1713124" cy="1390008"/>
          </a:xfrm>
          <a:prstGeom prst="rect">
            <a:avLst/>
          </a:prstGeom>
        </p:spPr>
      </p:pic>
      <p:pic>
        <p:nvPicPr>
          <p:cNvPr id="15" name="Content Placeholder 14"/>
          <p:cNvPicPr>
            <a:picLocks noGrp="1" noChangeAspect="1"/>
          </p:cNvPicPr>
          <p:nvPr>
            <p:ph idx="1"/>
          </p:nvPr>
        </p:nvPicPr>
        <p:blipFill>
          <a:blip r:embed="rId3"/>
          <a:stretch>
            <a:fillRect/>
          </a:stretch>
        </p:blipFill>
        <p:spPr>
          <a:xfrm>
            <a:off x="1283080" y="1930400"/>
            <a:ext cx="7385176" cy="3711334"/>
          </a:xfrm>
          <a:prstGeom prst="rect">
            <a:avLst/>
          </a:prstGeom>
        </p:spPr>
      </p:pic>
      <p:sp>
        <p:nvSpPr>
          <p:cNvPr id="16" name="Slide Number Placeholder 15"/>
          <p:cNvSpPr>
            <a:spLocks noGrp="1"/>
          </p:cNvSpPr>
          <p:nvPr>
            <p:ph type="sldNum" sz="quarter" idx="12"/>
          </p:nvPr>
        </p:nvSpPr>
        <p:spPr/>
        <p:txBody>
          <a:bodyPr/>
          <a:lstStyle/>
          <a:p>
            <a:fld id="{B2221241-E2D8-4EC0-80E7-9A517144D8E2}" type="slidenum">
              <a:rPr lang="en-US" smtClean="0"/>
              <a:t>5</a:t>
            </a:fld>
            <a:endParaRPr lang="en-US"/>
          </a:p>
        </p:txBody>
      </p:sp>
      <p:sp>
        <p:nvSpPr>
          <p:cNvPr id="3" name="TextBox 2">
            <a:extLst>
              <a:ext uri="{FF2B5EF4-FFF2-40B4-BE49-F238E27FC236}">
                <a16:creationId xmlns:a16="http://schemas.microsoft.com/office/drawing/2014/main" id="{EFFFDC6D-6EBF-45D6-BC91-9F31B65E6180}"/>
              </a:ext>
            </a:extLst>
          </p:cNvPr>
          <p:cNvSpPr txBox="1"/>
          <p:nvPr/>
        </p:nvSpPr>
        <p:spPr>
          <a:xfrm>
            <a:off x="838899" y="5771626"/>
            <a:ext cx="8061820" cy="707886"/>
          </a:xfrm>
          <a:prstGeom prst="rect">
            <a:avLst/>
          </a:prstGeom>
          <a:noFill/>
        </p:spPr>
        <p:txBody>
          <a:bodyPr wrap="square" rtlCol="0">
            <a:spAutoFit/>
          </a:bodyPr>
          <a:lstStyle/>
          <a:p>
            <a:r>
              <a:rPr lang="en-US" sz="2000" dirty="0"/>
              <a:t>For some the state form is overwhelming.  Our forms are more concise and clearer.  Free in multiple languages:  www.FVACPP.org</a:t>
            </a:r>
          </a:p>
        </p:txBody>
      </p:sp>
    </p:spTree>
    <p:extLst>
      <p:ext uri="{BB962C8B-B14F-4D97-AF65-F5344CB8AC3E}">
        <p14:creationId xmlns:p14="http://schemas.microsoft.com/office/powerpoint/2010/main" val="175999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F674-1CC3-4E69-86AA-5CD46F681934}"/>
              </a:ext>
            </a:extLst>
          </p:cNvPr>
          <p:cNvSpPr>
            <a:spLocks noGrp="1"/>
          </p:cNvSpPr>
          <p:nvPr>
            <p:ph type="title"/>
          </p:nvPr>
        </p:nvSpPr>
        <p:spPr>
          <a:xfrm>
            <a:off x="677334" y="395005"/>
            <a:ext cx="8596668" cy="1320800"/>
          </a:xfrm>
        </p:spPr>
        <p:txBody>
          <a:bodyPr/>
          <a:lstStyle/>
          <a:p>
            <a:r>
              <a:rPr lang="en-US" b="1" dirty="0"/>
              <a:t>92% of people think it’s important to talk about end-of-life wishes.  </a:t>
            </a:r>
          </a:p>
        </p:txBody>
      </p:sp>
      <p:sp>
        <p:nvSpPr>
          <p:cNvPr id="3" name="Content Placeholder 2">
            <a:extLst>
              <a:ext uri="{FF2B5EF4-FFF2-40B4-BE49-F238E27FC236}">
                <a16:creationId xmlns:a16="http://schemas.microsoft.com/office/drawing/2014/main" id="{2D258EFE-3F55-4432-AEEA-DEB028290366}"/>
              </a:ext>
            </a:extLst>
          </p:cNvPr>
          <p:cNvSpPr>
            <a:spLocks noGrp="1"/>
          </p:cNvSpPr>
          <p:nvPr>
            <p:ph idx="1"/>
          </p:nvPr>
        </p:nvSpPr>
        <p:spPr>
          <a:xfrm>
            <a:off x="677334" y="1930401"/>
            <a:ext cx="8596668" cy="4610100"/>
          </a:xfrm>
        </p:spPr>
        <p:txBody>
          <a:bodyPr>
            <a:normAutofit fontScale="62500" lnSpcReduction="20000"/>
          </a:bodyPr>
          <a:lstStyle/>
          <a:p>
            <a:pPr marL="0" indent="0">
              <a:buNone/>
            </a:pPr>
            <a:r>
              <a:rPr lang="en-US" sz="3800" dirty="0"/>
              <a:t>Only 32% have actually had a conversation about their wishes.  </a:t>
            </a:r>
          </a:p>
          <a:p>
            <a:pPr marL="0" indent="0">
              <a:buNone/>
            </a:pPr>
            <a:endParaRPr lang="en-US" sz="2900" dirty="0"/>
          </a:p>
          <a:p>
            <a:pPr marL="0" indent="0">
              <a:buNone/>
            </a:pPr>
            <a:r>
              <a:rPr lang="en-US" sz="3800" dirty="0"/>
              <a:t>3 out of 10 have loved ones that do </a:t>
            </a:r>
            <a:r>
              <a:rPr lang="en-US" sz="3800" b="1" dirty="0"/>
              <a:t>not</a:t>
            </a:r>
            <a:r>
              <a:rPr lang="en-US" sz="3800" dirty="0"/>
              <a:t> know what to do. </a:t>
            </a:r>
            <a:r>
              <a:rPr lang="en-US" sz="2900" dirty="0"/>
              <a:t> </a:t>
            </a:r>
          </a:p>
          <a:p>
            <a:pPr marL="0" indent="0">
              <a:buNone/>
            </a:pPr>
            <a:endParaRPr lang="en-US" sz="2900" dirty="0"/>
          </a:p>
          <a:p>
            <a:pPr marL="0" indent="0">
              <a:buNone/>
            </a:pPr>
            <a:r>
              <a:rPr lang="en-US" sz="4000" dirty="0"/>
              <a:t>Every one thinks the other should bring it up, if they want to talk about it…</a:t>
            </a:r>
          </a:p>
          <a:p>
            <a:pPr marL="0" indent="0">
              <a:buNone/>
            </a:pPr>
            <a:endParaRPr lang="en-US" sz="2900" dirty="0"/>
          </a:p>
          <a:p>
            <a:pPr marL="0" indent="0">
              <a:buNone/>
            </a:pPr>
            <a:r>
              <a:rPr lang="en-US" sz="3400" dirty="0"/>
              <a:t>Fear holds us back from facing the facts and creating better memories for loved ones.  I heard one person say “I want to leave a legacy…not a mess.”  </a:t>
            </a:r>
          </a:p>
          <a:p>
            <a:pPr marL="0" indent="0">
              <a:buNone/>
            </a:pPr>
            <a:endParaRPr lang="en-US" dirty="0"/>
          </a:p>
          <a:p>
            <a:pPr marL="0" indent="0">
              <a:buNone/>
            </a:pPr>
            <a:endParaRPr lang="en-US" dirty="0"/>
          </a:p>
          <a:p>
            <a:pPr marL="0" indent="0">
              <a:buNone/>
            </a:pPr>
            <a:r>
              <a:rPr lang="en-US" sz="1200" dirty="0"/>
              <a:t>Source:  The Conversation Project (2019, April 8)</a:t>
            </a:r>
          </a:p>
        </p:txBody>
      </p:sp>
      <p:sp>
        <p:nvSpPr>
          <p:cNvPr id="4" name="Slide Number Placeholder 3">
            <a:extLst>
              <a:ext uri="{FF2B5EF4-FFF2-40B4-BE49-F238E27FC236}">
                <a16:creationId xmlns:a16="http://schemas.microsoft.com/office/drawing/2014/main" id="{BA6DE7E6-5192-4051-A935-58B1833BECDE}"/>
              </a:ext>
            </a:extLst>
          </p:cNvPr>
          <p:cNvSpPr>
            <a:spLocks noGrp="1"/>
          </p:cNvSpPr>
          <p:nvPr>
            <p:ph type="sldNum" sz="quarter" idx="12"/>
          </p:nvPr>
        </p:nvSpPr>
        <p:spPr/>
        <p:txBody>
          <a:bodyPr/>
          <a:lstStyle/>
          <a:p>
            <a:fld id="{B2221241-E2D8-4EC0-80E7-9A517144D8E2}" type="slidenum">
              <a:rPr lang="en-US" smtClean="0"/>
              <a:t>6</a:t>
            </a:fld>
            <a:endParaRPr lang="en-US"/>
          </a:p>
        </p:txBody>
      </p:sp>
      <p:pic>
        <p:nvPicPr>
          <p:cNvPr id="5" name="Picture 4">
            <a:extLst>
              <a:ext uri="{FF2B5EF4-FFF2-40B4-BE49-F238E27FC236}">
                <a16:creationId xmlns:a16="http://schemas.microsoft.com/office/drawing/2014/main" id="{B0C6A969-ADEA-4AE1-8C5E-0C0A4824930B}"/>
              </a:ext>
            </a:extLst>
          </p:cNvPr>
          <p:cNvPicPr>
            <a:picLocks noChangeAspect="1"/>
          </p:cNvPicPr>
          <p:nvPr/>
        </p:nvPicPr>
        <p:blipFill>
          <a:blip r:embed="rId2"/>
          <a:stretch>
            <a:fillRect/>
          </a:stretch>
        </p:blipFill>
        <p:spPr>
          <a:xfrm>
            <a:off x="10331555" y="141798"/>
            <a:ext cx="1713124" cy="1390008"/>
          </a:xfrm>
          <a:prstGeom prst="rect">
            <a:avLst/>
          </a:prstGeom>
        </p:spPr>
      </p:pic>
    </p:spTree>
    <p:extLst>
      <p:ext uri="{BB962C8B-B14F-4D97-AF65-F5344CB8AC3E}">
        <p14:creationId xmlns:p14="http://schemas.microsoft.com/office/powerpoint/2010/main" val="2274800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260368"/>
            <a:ext cx="8596668" cy="1320800"/>
          </a:xfrm>
        </p:spPr>
        <p:txBody>
          <a:bodyPr>
            <a:normAutofit/>
          </a:bodyPr>
          <a:lstStyle/>
          <a:p>
            <a:r>
              <a:rPr lang="en-US" sz="4000" b="1" dirty="0"/>
              <a:t>Why is it important? </a:t>
            </a:r>
          </a:p>
        </p:txBody>
      </p:sp>
      <p:sp>
        <p:nvSpPr>
          <p:cNvPr id="3" name="Content Placeholder 2"/>
          <p:cNvSpPr>
            <a:spLocks noGrp="1"/>
          </p:cNvSpPr>
          <p:nvPr>
            <p:ph idx="1"/>
          </p:nvPr>
        </p:nvSpPr>
        <p:spPr>
          <a:xfrm>
            <a:off x="752835" y="1111913"/>
            <a:ext cx="8596668" cy="4567125"/>
          </a:xfrm>
        </p:spPr>
        <p:txBody>
          <a:bodyPr>
            <a:noAutofit/>
          </a:bodyPr>
          <a:lstStyle/>
          <a:p>
            <a:r>
              <a:rPr lang="en-US" sz="2400" dirty="0"/>
              <a:t>Wisconsin is NOT a ‘next-of-kin’ state.  Medical decisions for someone who is incapacitated </a:t>
            </a:r>
            <a:r>
              <a:rPr lang="en-US" sz="2400" b="1" dirty="0"/>
              <a:t>can NOT just automatically be made by family, spouse or parents. </a:t>
            </a:r>
          </a:p>
          <a:p>
            <a:pPr marL="0" indent="0">
              <a:buNone/>
            </a:pPr>
            <a:endParaRPr lang="en-US" sz="2400" b="1" dirty="0"/>
          </a:p>
          <a:p>
            <a:r>
              <a:rPr lang="en-US" sz="2400" dirty="0"/>
              <a:t>Advance Care Planning, Advance Directive for Health Care, is needed for anyone 18 years of age or older (not just for those over 65 years.) </a:t>
            </a:r>
          </a:p>
          <a:p>
            <a:pPr marL="0" indent="0">
              <a:buNone/>
            </a:pPr>
            <a:endParaRPr lang="en-US" sz="2400" dirty="0"/>
          </a:p>
          <a:p>
            <a:r>
              <a:rPr lang="en-US" sz="2400" dirty="0"/>
              <a:t>If adults don’t talk about their values, appoint an advocate to be their health care agent, and complete a valid directive, </a:t>
            </a:r>
            <a:r>
              <a:rPr lang="en-US" sz="2400" b="1" u="sng" dirty="0"/>
              <a:t>critical decisions are made FOR them, by someone who may know nothing of their values, in court-supervised guardianship. </a:t>
            </a:r>
          </a:p>
          <a:p>
            <a:endParaRPr lang="en-US" sz="2400" b="1" u="sng" dirty="0"/>
          </a:p>
        </p:txBody>
      </p:sp>
      <p:pic>
        <p:nvPicPr>
          <p:cNvPr id="4" name="Picture 3"/>
          <p:cNvPicPr>
            <a:picLocks noChangeAspect="1"/>
          </p:cNvPicPr>
          <p:nvPr/>
        </p:nvPicPr>
        <p:blipFill>
          <a:blip r:embed="rId2"/>
          <a:stretch>
            <a:fillRect/>
          </a:stretch>
        </p:blipFill>
        <p:spPr>
          <a:xfrm>
            <a:off x="10305960" y="158747"/>
            <a:ext cx="1713124" cy="1390008"/>
          </a:xfrm>
          <a:prstGeom prst="rect">
            <a:avLst/>
          </a:prstGeom>
        </p:spPr>
      </p:pic>
      <p:sp>
        <p:nvSpPr>
          <p:cNvPr id="5" name="Slide Number Placeholder 4"/>
          <p:cNvSpPr>
            <a:spLocks noGrp="1"/>
          </p:cNvSpPr>
          <p:nvPr>
            <p:ph type="sldNum" sz="quarter" idx="12"/>
          </p:nvPr>
        </p:nvSpPr>
        <p:spPr/>
        <p:txBody>
          <a:bodyPr/>
          <a:lstStyle/>
          <a:p>
            <a:fld id="{B2221241-E2D8-4EC0-80E7-9A517144D8E2}" type="slidenum">
              <a:rPr lang="en-US" smtClean="0"/>
              <a:t>7</a:t>
            </a:fld>
            <a:endParaRPr lang="en-US"/>
          </a:p>
        </p:txBody>
      </p:sp>
    </p:spTree>
    <p:extLst>
      <p:ext uri="{BB962C8B-B14F-4D97-AF65-F5344CB8AC3E}">
        <p14:creationId xmlns:p14="http://schemas.microsoft.com/office/powerpoint/2010/main" val="280977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E853-629D-4527-973B-883C445EB913}"/>
              </a:ext>
            </a:extLst>
          </p:cNvPr>
          <p:cNvSpPr>
            <a:spLocks noGrp="1"/>
          </p:cNvSpPr>
          <p:nvPr>
            <p:ph type="title"/>
          </p:nvPr>
        </p:nvSpPr>
        <p:spPr>
          <a:xfrm>
            <a:off x="550334" y="236173"/>
            <a:ext cx="8596668" cy="1320800"/>
          </a:xfrm>
        </p:spPr>
        <p:txBody>
          <a:bodyPr>
            <a:normAutofit/>
          </a:bodyPr>
          <a:lstStyle/>
          <a:p>
            <a:r>
              <a:rPr lang="en-US" sz="4000" dirty="0"/>
              <a:t>What’s in it for me?  </a:t>
            </a:r>
          </a:p>
        </p:txBody>
      </p:sp>
      <p:sp>
        <p:nvSpPr>
          <p:cNvPr id="3" name="Content Placeholder 2">
            <a:extLst>
              <a:ext uri="{FF2B5EF4-FFF2-40B4-BE49-F238E27FC236}">
                <a16:creationId xmlns:a16="http://schemas.microsoft.com/office/drawing/2014/main" id="{3D9DE3D0-BD74-4D6D-BF1F-8BECDEB9183A}"/>
              </a:ext>
            </a:extLst>
          </p:cNvPr>
          <p:cNvSpPr>
            <a:spLocks noGrp="1"/>
          </p:cNvSpPr>
          <p:nvPr>
            <p:ph idx="1"/>
          </p:nvPr>
        </p:nvSpPr>
        <p:spPr>
          <a:xfrm>
            <a:off x="677334" y="1145713"/>
            <a:ext cx="8596668" cy="3880773"/>
          </a:xfrm>
        </p:spPr>
        <p:txBody>
          <a:bodyPr>
            <a:noAutofit/>
          </a:bodyPr>
          <a:lstStyle/>
          <a:p>
            <a:r>
              <a:rPr lang="en-US" sz="2400" dirty="0"/>
              <a:t>More grateful clients.  Jennifer’s story. </a:t>
            </a:r>
          </a:p>
          <a:p>
            <a:r>
              <a:rPr lang="en-US" sz="2400" b="1" dirty="0"/>
              <a:t>Referrals.  </a:t>
            </a:r>
            <a:r>
              <a:rPr lang="en-US" sz="2400" dirty="0"/>
              <a:t>Happy clients, people who were so grateful you helped them make a clear path through this difficult time, will refer.</a:t>
            </a:r>
          </a:p>
          <a:p>
            <a:r>
              <a:rPr lang="en-US" sz="2400" b="1" dirty="0"/>
              <a:t>Less family conflict. </a:t>
            </a:r>
            <a:r>
              <a:rPr lang="en-US" sz="2400" dirty="0"/>
              <a:t>(</a:t>
            </a:r>
            <a:r>
              <a:rPr lang="en-US" sz="2400" dirty="0" err="1"/>
              <a:t>ie</a:t>
            </a:r>
            <a:r>
              <a:rPr lang="en-US" sz="2400" dirty="0"/>
              <a:t>. Easier next steps, Better family memories because they understood before the health crisis.)  </a:t>
            </a:r>
          </a:p>
          <a:p>
            <a:r>
              <a:rPr lang="en-US" sz="2400" dirty="0"/>
              <a:t>Advance Directives or POA for Health Care, is likely the </a:t>
            </a:r>
            <a:r>
              <a:rPr lang="en-US" sz="2400" b="1" dirty="0"/>
              <a:t>easiest document you will help them complete</a:t>
            </a:r>
            <a:r>
              <a:rPr lang="en-US" sz="2400" dirty="0"/>
              <a:t>.  This foundation of success and relief will </a:t>
            </a:r>
            <a:r>
              <a:rPr lang="en-US" sz="2400" b="1" dirty="0"/>
              <a:t>fuel more desire for other planning. </a:t>
            </a:r>
            <a:r>
              <a:rPr lang="en-US" sz="2400" dirty="0">
                <a:solidFill>
                  <a:schemeClr val="accent2">
                    <a:lumMod val="75000"/>
                  </a:schemeClr>
                </a:solidFill>
                <a:hlinkClick r:id="rId2">
                  <a:extLst>
                    <a:ext uri="{A12FA001-AC4F-418D-AE19-62706E023703}">
                      <ahyp:hlinkClr xmlns:ahyp="http://schemas.microsoft.com/office/drawing/2018/hyperlinkcolor" val="tx"/>
                    </a:ext>
                  </a:extLst>
                </a:hlinkClick>
              </a:rPr>
              <a:t>https://www.fvacpp.org/faqgettingstarted</a:t>
            </a:r>
            <a:r>
              <a:rPr lang="en-US" sz="2400" dirty="0">
                <a:solidFill>
                  <a:schemeClr val="accent2">
                    <a:lumMod val="75000"/>
                  </a:schemeClr>
                </a:solidFill>
              </a:rPr>
              <a:t> </a:t>
            </a:r>
          </a:p>
          <a:p>
            <a:pPr marL="0" indent="0">
              <a:buNone/>
            </a:pPr>
            <a:endParaRPr lang="en-US" sz="2000" dirty="0"/>
          </a:p>
        </p:txBody>
      </p:sp>
      <p:sp>
        <p:nvSpPr>
          <p:cNvPr id="4" name="Slide Number Placeholder 3">
            <a:extLst>
              <a:ext uri="{FF2B5EF4-FFF2-40B4-BE49-F238E27FC236}">
                <a16:creationId xmlns:a16="http://schemas.microsoft.com/office/drawing/2014/main" id="{6F06FDBD-5BF6-4761-A3DF-1C12B6BF61AE}"/>
              </a:ext>
            </a:extLst>
          </p:cNvPr>
          <p:cNvSpPr>
            <a:spLocks noGrp="1"/>
          </p:cNvSpPr>
          <p:nvPr>
            <p:ph type="sldNum" sz="quarter" idx="12"/>
          </p:nvPr>
        </p:nvSpPr>
        <p:spPr/>
        <p:txBody>
          <a:bodyPr/>
          <a:lstStyle/>
          <a:p>
            <a:fld id="{B2221241-E2D8-4EC0-80E7-9A517144D8E2}" type="slidenum">
              <a:rPr lang="en-US" smtClean="0"/>
              <a:t>8</a:t>
            </a:fld>
            <a:endParaRPr lang="en-US"/>
          </a:p>
        </p:txBody>
      </p:sp>
      <p:pic>
        <p:nvPicPr>
          <p:cNvPr id="5" name="Picture 4">
            <a:extLst>
              <a:ext uri="{FF2B5EF4-FFF2-40B4-BE49-F238E27FC236}">
                <a16:creationId xmlns:a16="http://schemas.microsoft.com/office/drawing/2014/main" id="{357EB044-7516-4260-B2ED-FF30082F2835}"/>
              </a:ext>
            </a:extLst>
          </p:cNvPr>
          <p:cNvPicPr>
            <a:picLocks noChangeAspect="1"/>
          </p:cNvPicPr>
          <p:nvPr/>
        </p:nvPicPr>
        <p:blipFill>
          <a:blip r:embed="rId3"/>
          <a:stretch>
            <a:fillRect/>
          </a:stretch>
        </p:blipFill>
        <p:spPr>
          <a:xfrm>
            <a:off x="10289611" y="166965"/>
            <a:ext cx="1713124" cy="1390008"/>
          </a:xfrm>
          <a:prstGeom prst="rect">
            <a:avLst/>
          </a:prstGeom>
        </p:spPr>
      </p:pic>
    </p:spTree>
    <p:extLst>
      <p:ext uri="{BB962C8B-B14F-4D97-AF65-F5344CB8AC3E}">
        <p14:creationId xmlns:p14="http://schemas.microsoft.com/office/powerpoint/2010/main" val="352135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13880"/>
            <a:ext cx="8894505" cy="1320800"/>
          </a:xfrm>
        </p:spPr>
        <p:txBody>
          <a:bodyPr>
            <a:normAutofit fontScale="90000"/>
          </a:bodyPr>
          <a:lstStyle/>
          <a:p>
            <a:r>
              <a:rPr lang="en-US" dirty="0"/>
              <a:t>1/3 of documents missed a key requirement to be valid.  We can make it easier.  </a:t>
            </a:r>
            <a:r>
              <a:rPr lang="en-US" sz="2200" dirty="0"/>
              <a:t>Nitty Gritty details. </a:t>
            </a:r>
          </a:p>
        </p:txBody>
      </p:sp>
      <p:sp>
        <p:nvSpPr>
          <p:cNvPr id="3" name="Content Placeholder 2"/>
          <p:cNvSpPr>
            <a:spLocks noGrp="1"/>
          </p:cNvSpPr>
          <p:nvPr>
            <p:ph idx="1"/>
          </p:nvPr>
        </p:nvSpPr>
        <p:spPr>
          <a:xfrm>
            <a:off x="677334" y="1604739"/>
            <a:ext cx="9238453" cy="4958668"/>
          </a:xfrm>
        </p:spPr>
        <p:txBody>
          <a:bodyPr>
            <a:noAutofit/>
          </a:bodyPr>
          <a:lstStyle/>
          <a:p>
            <a:r>
              <a:rPr lang="en-US" sz="2000" dirty="0"/>
              <a:t>Witnessing must occur at the same time as principle’s signing.  All dates must match the principle’s dates. </a:t>
            </a:r>
          </a:p>
          <a:p>
            <a:r>
              <a:rPr lang="en-US" sz="2000" b="1" u="sng" dirty="0"/>
              <a:t>Witness must certify</a:t>
            </a:r>
            <a:r>
              <a:rPr lang="en-US" sz="2000" dirty="0"/>
              <a:t>:  </a:t>
            </a:r>
          </a:p>
          <a:p>
            <a:pPr lvl="1"/>
            <a:r>
              <a:rPr lang="en-US" sz="2000" dirty="0"/>
              <a:t>18 or older, </a:t>
            </a:r>
          </a:p>
          <a:p>
            <a:pPr lvl="1"/>
            <a:r>
              <a:rPr lang="en-US" sz="2000" dirty="0"/>
              <a:t>not related/adopted/domestic partner, </a:t>
            </a:r>
          </a:p>
          <a:p>
            <a:pPr lvl="1"/>
            <a:r>
              <a:rPr lang="en-US" sz="2000" dirty="0"/>
              <a:t>not the health care agent signing the document, not the person financially responsible, </a:t>
            </a:r>
          </a:p>
          <a:p>
            <a:pPr lvl="1"/>
            <a:r>
              <a:rPr lang="en-US" sz="2000" dirty="0"/>
              <a:t>not a health care provider directly serving, not an employee of health care provider directly serving, (except Social Workers and Chaplains can witness), </a:t>
            </a:r>
          </a:p>
          <a:p>
            <a:pPr lvl="1"/>
            <a:r>
              <a:rPr lang="en-US" sz="2000" dirty="0"/>
              <a:t>not aware/entitled to the estate.  </a:t>
            </a:r>
          </a:p>
          <a:p>
            <a:r>
              <a:rPr lang="en-US" sz="2000" dirty="0"/>
              <a:t>Variety of forms with some variations in each – see handout - </a:t>
            </a:r>
            <a:r>
              <a:rPr lang="en-US" sz="2000" dirty="0">
                <a:solidFill>
                  <a:schemeClr val="accent2">
                    <a:lumMod val="75000"/>
                  </a:schemeClr>
                </a:solidFill>
              </a:rPr>
              <a:t>FVACPP can make this easier</a:t>
            </a:r>
          </a:p>
        </p:txBody>
      </p:sp>
      <p:pic>
        <p:nvPicPr>
          <p:cNvPr id="5" name="Picture 4"/>
          <p:cNvPicPr>
            <a:picLocks noChangeAspect="1"/>
          </p:cNvPicPr>
          <p:nvPr/>
        </p:nvPicPr>
        <p:blipFill>
          <a:blip r:embed="rId2"/>
          <a:stretch>
            <a:fillRect/>
          </a:stretch>
        </p:blipFill>
        <p:spPr>
          <a:xfrm>
            <a:off x="10277968" y="214731"/>
            <a:ext cx="1713124" cy="1390008"/>
          </a:xfrm>
          <a:prstGeom prst="rect">
            <a:avLst/>
          </a:prstGeom>
        </p:spPr>
      </p:pic>
    </p:spTree>
    <p:extLst>
      <p:ext uri="{BB962C8B-B14F-4D97-AF65-F5344CB8AC3E}">
        <p14:creationId xmlns:p14="http://schemas.microsoft.com/office/powerpoint/2010/main" val="35991775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3280</TotalTime>
  <Words>1372</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 3</vt:lpstr>
      <vt:lpstr>Facet</vt:lpstr>
      <vt:lpstr>Advance Directives:  It’s always ‘too soon’, until its too late  Lee Vogel, MD; Ben Adams, Retired Elder Law Attorney; Bobbie Thompson, Executive Director FVACPP</vt:lpstr>
      <vt:lpstr>You’re Estate Planners.  You know that Advance Care Planning/Advance Directives are:   Decisions regarding future medical care, if a person is not able to speak for themselves. It’s not just the document. It’s having key conversations and encouraging your clients to do so with the people that matter most to them.    </vt:lpstr>
      <vt:lpstr>What is an Advance Directive:  </vt:lpstr>
      <vt:lpstr>This includes:  Conversations</vt:lpstr>
      <vt:lpstr>This includes:  Documents</vt:lpstr>
      <vt:lpstr>92% of people think it’s important to talk about end-of-life wishes.  </vt:lpstr>
      <vt:lpstr>Why is it important? </vt:lpstr>
      <vt:lpstr>What’s in it for me?  </vt:lpstr>
      <vt:lpstr>1/3 of documents missed a key requirement to be valid.  We can make it easier.  Nitty Gritty details. </vt:lpstr>
      <vt:lpstr>1/3 of documents missed a key requirement to be valid.  We can make it easier.  Nitty Gritty details. </vt:lpstr>
      <vt:lpstr>Think about COVID </vt:lpstr>
      <vt:lpstr>Compare A.       B. </vt:lpstr>
      <vt:lpstr>Some people think “I’ll do that someday, not now though. I have time…”</vt:lpstr>
      <vt:lpstr>When to revise or create a new POA-HC?</vt:lpstr>
      <vt:lpstr>Fox Valley Advance Care Planning Partnership – for more information: </vt:lpstr>
      <vt:lpstr>Pages from our website  please see www.fvacpp.org/faq for more info</vt:lpstr>
      <vt:lpstr>Pages from our website  please see www.fvacpp.org/faq for more info</vt:lpstr>
      <vt:lpstr>Pages from our website  please see www.fvacpp.org/faq for more info</vt:lpstr>
    </vt:vector>
  </TitlesOfParts>
  <Company>ThedaCare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Care Planning:  It’s always too soon, until its too late</dc:title>
  <dc:creator>Bobbie Thompson</dc:creator>
  <cp:lastModifiedBy>Lee Vogel</cp:lastModifiedBy>
  <cp:revision>69</cp:revision>
  <cp:lastPrinted>2022-09-15T18:39:24Z</cp:lastPrinted>
  <dcterms:created xsi:type="dcterms:W3CDTF">2022-06-28T15:47:13Z</dcterms:created>
  <dcterms:modified xsi:type="dcterms:W3CDTF">2023-03-09T12:13:05Z</dcterms:modified>
</cp:coreProperties>
</file>