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notesMasterIdLst>
    <p:notesMasterId r:id="rId85"/>
  </p:notesMasterIdLst>
  <p:sldIdLst>
    <p:sldId id="289" r:id="rId2"/>
    <p:sldId id="2388" r:id="rId3"/>
    <p:sldId id="2389" r:id="rId4"/>
    <p:sldId id="2390" r:id="rId5"/>
    <p:sldId id="2393" r:id="rId6"/>
    <p:sldId id="2394" r:id="rId7"/>
    <p:sldId id="274" r:id="rId8"/>
    <p:sldId id="272" r:id="rId9"/>
    <p:sldId id="275" r:id="rId10"/>
    <p:sldId id="2395" r:id="rId11"/>
    <p:sldId id="2396" r:id="rId12"/>
    <p:sldId id="735" r:id="rId13"/>
    <p:sldId id="2397" r:id="rId14"/>
    <p:sldId id="278" r:id="rId15"/>
    <p:sldId id="558" r:id="rId16"/>
    <p:sldId id="736" r:id="rId17"/>
    <p:sldId id="279" r:id="rId18"/>
    <p:sldId id="2398" r:id="rId19"/>
    <p:sldId id="2399" r:id="rId20"/>
    <p:sldId id="2350" r:id="rId21"/>
    <p:sldId id="2400" r:id="rId22"/>
    <p:sldId id="2359" r:id="rId23"/>
    <p:sldId id="2360" r:id="rId24"/>
    <p:sldId id="280" r:id="rId25"/>
    <p:sldId id="2361" r:id="rId26"/>
    <p:sldId id="281" r:id="rId27"/>
    <p:sldId id="2362" r:id="rId28"/>
    <p:sldId id="282" r:id="rId29"/>
    <p:sldId id="2401" r:id="rId30"/>
    <p:sldId id="2402" r:id="rId31"/>
    <p:sldId id="2403" r:id="rId32"/>
    <p:sldId id="2404" r:id="rId33"/>
    <p:sldId id="2406" r:id="rId34"/>
    <p:sldId id="256" r:id="rId35"/>
    <p:sldId id="2356" r:id="rId36"/>
    <p:sldId id="258" r:id="rId37"/>
    <p:sldId id="259" r:id="rId38"/>
    <p:sldId id="2357" r:id="rId39"/>
    <p:sldId id="261" r:id="rId40"/>
    <p:sldId id="2368" r:id="rId41"/>
    <p:sldId id="2373" r:id="rId42"/>
    <p:sldId id="2384" r:id="rId43"/>
    <p:sldId id="262" r:id="rId44"/>
    <p:sldId id="2358" r:id="rId45"/>
    <p:sldId id="2266" r:id="rId46"/>
    <p:sldId id="2267" r:id="rId47"/>
    <p:sldId id="2378" r:id="rId48"/>
    <p:sldId id="2408" r:id="rId49"/>
    <p:sldId id="907" r:id="rId50"/>
    <p:sldId id="264" r:id="rId51"/>
    <p:sldId id="257" r:id="rId52"/>
    <p:sldId id="276" r:id="rId53"/>
    <p:sldId id="277" r:id="rId54"/>
    <p:sldId id="283" r:id="rId55"/>
    <p:sldId id="284" r:id="rId56"/>
    <p:sldId id="288" r:id="rId57"/>
    <p:sldId id="311" r:id="rId58"/>
    <p:sldId id="312" r:id="rId59"/>
    <p:sldId id="313" r:id="rId60"/>
    <p:sldId id="314" r:id="rId61"/>
    <p:sldId id="315" r:id="rId62"/>
    <p:sldId id="316" r:id="rId63"/>
    <p:sldId id="317" r:id="rId64"/>
    <p:sldId id="318" r:id="rId65"/>
    <p:sldId id="354" r:id="rId66"/>
    <p:sldId id="355" r:id="rId67"/>
    <p:sldId id="356" r:id="rId68"/>
    <p:sldId id="910" r:id="rId69"/>
    <p:sldId id="357" r:id="rId70"/>
    <p:sldId id="358" r:id="rId71"/>
    <p:sldId id="2342" r:id="rId72"/>
    <p:sldId id="911" r:id="rId73"/>
    <p:sldId id="359" r:id="rId74"/>
    <p:sldId id="921" r:id="rId75"/>
    <p:sldId id="293" r:id="rId76"/>
    <p:sldId id="634" r:id="rId77"/>
    <p:sldId id="635" r:id="rId78"/>
    <p:sldId id="1274" r:id="rId79"/>
    <p:sldId id="296" r:id="rId80"/>
    <p:sldId id="298" r:id="rId81"/>
    <p:sldId id="1273" r:id="rId82"/>
    <p:sldId id="2387" r:id="rId83"/>
    <p:sldId id="2344" r:id="rId8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753" autoAdjust="0"/>
    <p:restoredTop sz="94660"/>
  </p:normalViewPr>
  <p:slideViewPr>
    <p:cSldViewPr>
      <p:cViewPr varScale="1">
        <p:scale>
          <a:sx n="80" d="100"/>
          <a:sy n="80" d="100"/>
        </p:scale>
        <p:origin x="58" y="8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967591974731973"/>
          <c:y val="1.9166666666666665E-2"/>
          <c:w val="0.81630766611825012"/>
          <c:h val="0.97021320704477143"/>
        </c:manualLayout>
      </c:layout>
      <c:barChart>
        <c:barDir val="col"/>
        <c:grouping val="stacked"/>
        <c:varyColors val="0"/>
        <c:ser>
          <c:idx val="0"/>
          <c:order val="0"/>
          <c:tx>
            <c:strRef>
              <c:f>Sheet1!$A$2</c:f>
              <c:strCache>
                <c:ptCount val="1"/>
                <c:pt idx="0">
                  <c:v>0.0%</c:v>
                </c:pt>
              </c:strCache>
            </c:strRef>
          </c:tx>
          <c:spPr>
            <a:solidFill>
              <a:schemeClr val="accent3">
                <a:tint val="41000"/>
              </a:scheme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c:f>
              <c:numCache>
                <c:formatCode>General</c:formatCode>
                <c:ptCount val="1"/>
                <c:pt idx="0">
                  <c:v>2017</c:v>
                </c:pt>
              </c:numCache>
            </c:numRef>
          </c:cat>
          <c:val>
            <c:numRef>
              <c:f>Sheet1!$B$2:$D$2</c:f>
              <c:numCache>
                <c:formatCode>_("$"* #,##0_);_("$"* \(#,##0\);_("$"* "-"??_);_(@_)</c:formatCode>
                <c:ptCount val="3"/>
                <c:pt idx="0">
                  <c:v>75000</c:v>
                </c:pt>
                <c:pt idx="1">
                  <c:v>80000</c:v>
                </c:pt>
                <c:pt idx="2">
                  <c:v>80000</c:v>
                </c:pt>
              </c:numCache>
            </c:numRef>
          </c:val>
          <c:extLst>
            <c:ext xmlns:c16="http://schemas.microsoft.com/office/drawing/2014/chart" uri="{C3380CC4-5D6E-409C-BE32-E72D297353CC}">
              <c16:uniqueId val="{00000000-815F-4E9A-ADB0-75E68A39F972}"/>
            </c:ext>
          </c:extLst>
        </c:ser>
        <c:ser>
          <c:idx val="1"/>
          <c:order val="1"/>
          <c:tx>
            <c:strRef>
              <c:f>Sheet1!$A$3</c:f>
              <c:strCache>
                <c:ptCount val="1"/>
                <c:pt idx="0">
                  <c:v>15.0%</c:v>
                </c:pt>
              </c:strCache>
            </c:strRef>
          </c:tx>
          <c:spPr>
            <a:solidFill>
              <a:schemeClr val="accent4">
                <a:lumMod val="40000"/>
                <a:lumOff val="60000"/>
              </a:schemeClr>
            </a:solidFill>
            <a:ln>
              <a:noFill/>
            </a:ln>
            <a:effectLst/>
          </c:spPr>
          <c:invertIfNegative val="0"/>
          <c:dLbls>
            <c:dLbl>
              <c:idx val="0"/>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815F-4E9A-ADB0-75E68A39F972}"/>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2017</c:v>
                </c:pt>
              </c:numCache>
            </c:numRef>
          </c:cat>
          <c:val>
            <c:numRef>
              <c:f>Sheet1!$B$3:$D$3</c:f>
              <c:numCache>
                <c:formatCode>_("$"* #,##0_);_("$"* \(#,##0\);_("$"* "-"??_);_(@_)</c:formatCode>
                <c:ptCount val="3"/>
                <c:pt idx="0">
                  <c:v>150000</c:v>
                </c:pt>
                <c:pt idx="1">
                  <c:v>416600</c:v>
                </c:pt>
                <c:pt idx="2">
                  <c:v>416600</c:v>
                </c:pt>
              </c:numCache>
            </c:numRef>
          </c:val>
          <c:extLst>
            <c:ext xmlns:c16="http://schemas.microsoft.com/office/drawing/2014/chart" uri="{C3380CC4-5D6E-409C-BE32-E72D297353CC}">
              <c16:uniqueId val="{00000002-815F-4E9A-ADB0-75E68A39F972}"/>
            </c:ext>
          </c:extLst>
        </c:ser>
        <c:ser>
          <c:idx val="2"/>
          <c:order val="2"/>
          <c:tx>
            <c:strRef>
              <c:f>Sheet1!$A$4</c:f>
              <c:strCache>
                <c:ptCount val="1"/>
                <c:pt idx="0">
                  <c:v>20.0%</c:v>
                </c:pt>
              </c:strCache>
            </c:strRef>
          </c:tx>
          <c:spPr>
            <a:solidFill>
              <a:schemeClr val="accent6">
                <a:lumMod val="60000"/>
                <a:lumOff val="40000"/>
              </a:schemeClr>
            </a:solidFill>
            <a:ln>
              <a:noFill/>
            </a:ln>
            <a:effectLst/>
          </c:spPr>
          <c:invertIfNegative val="0"/>
          <c:dLbls>
            <c:dLbl>
              <c:idx val="1"/>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815F-4E9A-ADB0-75E68A39F972}"/>
                </c:ext>
              </c:extLst>
            </c:dLbl>
            <c:dLbl>
              <c:idx val="2"/>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815F-4E9A-ADB0-75E68A39F97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c:f>
              <c:numCache>
                <c:formatCode>General</c:formatCode>
                <c:ptCount val="1"/>
                <c:pt idx="0">
                  <c:v>2017</c:v>
                </c:pt>
              </c:numCache>
            </c:numRef>
          </c:cat>
          <c:val>
            <c:numRef>
              <c:f>Sheet1!$B$4:$D$4</c:f>
              <c:numCache>
                <c:formatCode>_("$"* #,##0_);_("$"* \(#,##0\);_("$"* "-"??_);_(@_)</c:formatCode>
                <c:ptCount val="3"/>
                <c:pt idx="0">
                  <c:v>975000</c:v>
                </c:pt>
                <c:pt idx="1">
                  <c:v>703400</c:v>
                </c:pt>
                <c:pt idx="2">
                  <c:v>503400</c:v>
                </c:pt>
              </c:numCache>
            </c:numRef>
          </c:val>
          <c:extLst>
            <c:ext xmlns:c16="http://schemas.microsoft.com/office/drawing/2014/chart" uri="{C3380CC4-5D6E-409C-BE32-E72D297353CC}">
              <c16:uniqueId val="{00000005-815F-4E9A-ADB0-75E68A39F972}"/>
            </c:ext>
          </c:extLst>
        </c:ser>
        <c:ser>
          <c:idx val="3"/>
          <c:order val="3"/>
          <c:tx>
            <c:strRef>
              <c:f>Sheet1!$A$5</c:f>
              <c:strCache>
                <c:ptCount val="1"/>
                <c:pt idx="0">
                  <c:v>39.6%</c:v>
                </c:pt>
              </c:strCache>
            </c:strRef>
          </c:tx>
          <c:spPr>
            <a:solidFill>
              <a:schemeClr val="accent2">
                <a:lumMod val="60000"/>
                <a:lumOff val="4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815F-4E9A-ADB0-75E68A39F972}"/>
                </c:ext>
              </c:extLst>
            </c:dLbl>
            <c:dLbl>
              <c:idx val="1"/>
              <c:dLblPos val="ct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7-815F-4E9A-ADB0-75E68A39F972}"/>
                </c:ext>
              </c:extLst>
            </c:dLbl>
            <c:dLbl>
              <c:idx val="2"/>
              <c:dLblPos val="ct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815F-4E9A-ADB0-75E68A39F972}"/>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c:f>
              <c:numCache>
                <c:formatCode>General</c:formatCode>
                <c:ptCount val="1"/>
                <c:pt idx="0">
                  <c:v>2017</c:v>
                </c:pt>
              </c:numCache>
            </c:numRef>
          </c:cat>
          <c:val>
            <c:numRef>
              <c:f>Sheet1!$B$5:$D$5</c:f>
              <c:numCache>
                <c:formatCode>General</c:formatCode>
                <c:ptCount val="3"/>
                <c:pt idx="2" formatCode="_(&quot;$&quot;* #,##0_);_(&quot;$&quot;* \(#,##0\);_(&quot;$&quot;* &quot;-&quot;??_);_(@_)">
                  <c:v>200000</c:v>
                </c:pt>
              </c:numCache>
            </c:numRef>
          </c:val>
          <c:extLst>
            <c:ext xmlns:c16="http://schemas.microsoft.com/office/drawing/2014/chart" uri="{C3380CC4-5D6E-409C-BE32-E72D297353CC}">
              <c16:uniqueId val="{00000009-815F-4E9A-ADB0-75E68A39F972}"/>
            </c:ext>
          </c:extLst>
        </c:ser>
        <c:ser>
          <c:idx val="4"/>
          <c:order val="4"/>
          <c:tx>
            <c:strRef>
              <c:f>Sheet1!$A$6</c:f>
              <c:strCache>
                <c:ptCount val="1"/>
              </c:strCache>
            </c:strRef>
          </c:tx>
          <c:spPr>
            <a:solidFill>
              <a:schemeClr val="accent6">
                <a:lumMod val="60000"/>
                <a:lumOff val="4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A-815F-4E9A-ADB0-75E68A39F97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c:f>
              <c:numCache>
                <c:formatCode>General</c:formatCode>
                <c:ptCount val="1"/>
                <c:pt idx="0">
                  <c:v>2017</c:v>
                </c:pt>
              </c:numCache>
            </c:numRef>
          </c:cat>
          <c:val>
            <c:numRef>
              <c:f>Sheet1!$B$6:$D$6</c:f>
              <c:numCache>
                <c:formatCode>General</c:formatCode>
                <c:ptCount val="3"/>
              </c:numCache>
            </c:numRef>
          </c:val>
          <c:extLst>
            <c:ext xmlns:c16="http://schemas.microsoft.com/office/drawing/2014/chart" uri="{C3380CC4-5D6E-409C-BE32-E72D297353CC}">
              <c16:uniqueId val="{0000000B-815F-4E9A-ADB0-75E68A39F972}"/>
            </c:ext>
          </c:extLst>
        </c:ser>
        <c:ser>
          <c:idx val="5"/>
          <c:order val="5"/>
          <c:tx>
            <c:strRef>
              <c:f>Sheet1!$A$7</c:f>
              <c:strCache>
                <c:ptCount val="1"/>
              </c:strCache>
            </c:strRef>
          </c:tx>
          <c:spPr>
            <a:solidFill>
              <a:schemeClr val="accent3">
                <a:tint val="95000"/>
              </a:schemeClr>
            </a:solidFill>
            <a:ln>
              <a:noFill/>
            </a:ln>
            <a:effectLst/>
          </c:spPr>
          <c:invertIfNegative val="0"/>
          <c:dPt>
            <c:idx val="0"/>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D-815F-4E9A-ADB0-75E68A39F972}"/>
              </c:ext>
            </c:extLst>
          </c:dPt>
          <c:dLbls>
            <c:dLbl>
              <c:idx val="1"/>
              <c:delete val="1"/>
              <c:extLst>
                <c:ext xmlns:c15="http://schemas.microsoft.com/office/drawing/2012/chart" uri="{CE6537A1-D6FC-4f65-9D91-7224C49458BB}"/>
                <c:ext xmlns:c16="http://schemas.microsoft.com/office/drawing/2014/chart" uri="{C3380CC4-5D6E-409C-BE32-E72D297353CC}">
                  <c16:uniqueId val="{0000000E-815F-4E9A-ADB0-75E68A39F972}"/>
                </c:ext>
              </c:extLst>
            </c:dLbl>
            <c:dLbl>
              <c:idx val="2"/>
              <c:delete val="1"/>
              <c:extLst>
                <c:ext xmlns:c15="http://schemas.microsoft.com/office/drawing/2012/chart" uri="{CE6537A1-D6FC-4f65-9D91-7224C49458BB}"/>
                <c:ext xmlns:c16="http://schemas.microsoft.com/office/drawing/2014/chart" uri="{C3380CC4-5D6E-409C-BE32-E72D297353CC}">
                  <c16:uniqueId val="{0000000F-815F-4E9A-ADB0-75E68A39F97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c:f>
              <c:numCache>
                <c:formatCode>General</c:formatCode>
                <c:ptCount val="1"/>
                <c:pt idx="0">
                  <c:v>2017</c:v>
                </c:pt>
              </c:numCache>
            </c:numRef>
          </c:cat>
          <c:val>
            <c:numRef>
              <c:f>Sheet1!$B$7:$D$7</c:f>
              <c:numCache>
                <c:formatCode>General</c:formatCode>
                <c:ptCount val="3"/>
              </c:numCache>
            </c:numRef>
          </c:val>
          <c:extLst>
            <c:ext xmlns:c16="http://schemas.microsoft.com/office/drawing/2014/chart" uri="{C3380CC4-5D6E-409C-BE32-E72D297353CC}">
              <c16:uniqueId val="{00000010-815F-4E9A-ADB0-75E68A39F972}"/>
            </c:ext>
          </c:extLst>
        </c:ser>
        <c:ser>
          <c:idx val="6"/>
          <c:order val="6"/>
          <c:tx>
            <c:strRef>
              <c:f>Sheet1!$A$8</c:f>
              <c:strCache>
                <c:ptCount val="1"/>
              </c:strCache>
            </c:strRef>
          </c:tx>
          <c:spPr>
            <a:solidFill>
              <a:schemeClr val="accent6">
                <a:lumMod val="60000"/>
                <a:lumOff val="40000"/>
              </a:schemeClr>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11-815F-4E9A-ADB0-75E68A39F97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c:f>
              <c:numCache>
                <c:formatCode>General</c:formatCode>
                <c:ptCount val="1"/>
                <c:pt idx="0">
                  <c:v>2017</c:v>
                </c:pt>
              </c:numCache>
            </c:numRef>
          </c:cat>
          <c:val>
            <c:numRef>
              <c:f>Sheet1!$B$8:$C$8</c:f>
              <c:numCache>
                <c:formatCode>General</c:formatCode>
                <c:ptCount val="2"/>
              </c:numCache>
            </c:numRef>
          </c:val>
          <c:extLst>
            <c:ext xmlns:c16="http://schemas.microsoft.com/office/drawing/2014/chart" uri="{C3380CC4-5D6E-409C-BE32-E72D297353CC}">
              <c16:uniqueId val="{00000012-815F-4E9A-ADB0-75E68A39F972}"/>
            </c:ext>
          </c:extLst>
        </c:ser>
        <c:ser>
          <c:idx val="7"/>
          <c:order val="7"/>
          <c:tx>
            <c:strRef>
              <c:f>Sheet1!$A$9</c:f>
              <c:strCache>
                <c:ptCount val="1"/>
              </c:strCache>
            </c:strRef>
          </c:tx>
          <c:spPr>
            <a:solidFill>
              <a:schemeClr val="accent6"/>
            </a:solidFill>
            <a:ln>
              <a:noFill/>
            </a:ln>
            <a:effectLst/>
          </c:spPr>
          <c:invertIfNegative val="0"/>
          <c:dLbls>
            <c:dLbl>
              <c:idx val="1"/>
              <c:dLblPos val="ct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3-815F-4E9A-ADB0-75E68A39F972}"/>
                </c:ext>
              </c:extLst>
            </c:dLbl>
            <c:dLbl>
              <c:idx val="2"/>
              <c:dLblPos val="ct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4-815F-4E9A-ADB0-75E68A39F97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0"/>
              </c:ext>
            </c:extLst>
          </c:dLbls>
          <c:cat>
            <c:numRef>
              <c:f>Sheet1!$B$1</c:f>
              <c:numCache>
                <c:formatCode>General</c:formatCode>
                <c:ptCount val="1"/>
                <c:pt idx="0">
                  <c:v>2017</c:v>
                </c:pt>
              </c:numCache>
            </c:numRef>
          </c:cat>
          <c:val>
            <c:numRef>
              <c:f>Sheet1!$B$9:$D$9</c:f>
              <c:numCache>
                <c:formatCode>General</c:formatCode>
                <c:ptCount val="3"/>
              </c:numCache>
            </c:numRef>
          </c:val>
          <c:extLst>
            <c:ext xmlns:c16="http://schemas.microsoft.com/office/drawing/2014/chart" uri="{C3380CC4-5D6E-409C-BE32-E72D297353CC}">
              <c16:uniqueId val="{00000015-815F-4E9A-ADB0-75E68A39F972}"/>
            </c:ext>
          </c:extLst>
        </c:ser>
        <c:ser>
          <c:idx val="8"/>
          <c:order val="8"/>
          <c:tx>
            <c:strRef>
              <c:f>Sheet1!$A$10</c:f>
              <c:strCache>
                <c:ptCount val="1"/>
              </c:strCache>
            </c:strRef>
          </c:tx>
          <c:spPr>
            <a:solidFill>
              <a:schemeClr val="accent3">
                <a:shade val="73000"/>
              </a:schemeClr>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17-815F-4E9A-ADB0-75E68A39F972}"/>
              </c:ext>
            </c:extLst>
          </c:dPt>
          <c:dLbls>
            <c:dLbl>
              <c:idx val="1"/>
              <c:delete val="1"/>
              <c:extLst>
                <c:ext xmlns:c15="http://schemas.microsoft.com/office/drawing/2012/chart" uri="{CE6537A1-D6FC-4f65-9D91-7224C49458BB}"/>
                <c:ext xmlns:c16="http://schemas.microsoft.com/office/drawing/2014/chart" uri="{C3380CC4-5D6E-409C-BE32-E72D297353CC}">
                  <c16:uniqueId val="{00000018-815F-4E9A-ADB0-75E68A39F972}"/>
                </c:ext>
              </c:extLst>
            </c:dLbl>
            <c:dLbl>
              <c:idx val="2"/>
              <c:delete val="1"/>
              <c:extLst>
                <c:ext xmlns:c15="http://schemas.microsoft.com/office/drawing/2012/chart" uri="{CE6537A1-D6FC-4f65-9D91-7224C49458BB}"/>
                <c:ext xmlns:c16="http://schemas.microsoft.com/office/drawing/2014/chart" uri="{C3380CC4-5D6E-409C-BE32-E72D297353CC}">
                  <c16:uniqueId val="{00000019-815F-4E9A-ADB0-75E68A39F97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c:f>
              <c:numCache>
                <c:formatCode>General</c:formatCode>
                <c:ptCount val="1"/>
                <c:pt idx="0">
                  <c:v>2017</c:v>
                </c:pt>
              </c:numCache>
            </c:numRef>
          </c:cat>
          <c:val>
            <c:numRef>
              <c:f>Sheet1!$B$10:$D$10</c:f>
              <c:numCache>
                <c:formatCode>General</c:formatCode>
                <c:ptCount val="3"/>
              </c:numCache>
            </c:numRef>
          </c:val>
          <c:extLst>
            <c:ext xmlns:c16="http://schemas.microsoft.com/office/drawing/2014/chart" uri="{C3380CC4-5D6E-409C-BE32-E72D297353CC}">
              <c16:uniqueId val="{0000001A-815F-4E9A-ADB0-75E68A39F972}"/>
            </c:ext>
          </c:extLst>
        </c:ser>
        <c:ser>
          <c:idx val="9"/>
          <c:order val="9"/>
          <c:tx>
            <c:strRef>
              <c:f>Sheet1!$A$11</c:f>
              <c:strCache>
                <c:ptCount val="1"/>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c:f>
              <c:numCache>
                <c:formatCode>General</c:formatCode>
                <c:ptCount val="1"/>
                <c:pt idx="0">
                  <c:v>2017</c:v>
                </c:pt>
              </c:numCache>
            </c:numRef>
          </c:cat>
          <c:val>
            <c:numRef>
              <c:f>Sheet1!$B$11:$D$11</c:f>
              <c:numCache>
                <c:formatCode>General</c:formatCode>
                <c:ptCount val="3"/>
              </c:numCache>
            </c:numRef>
          </c:val>
          <c:extLst>
            <c:ext xmlns:c16="http://schemas.microsoft.com/office/drawing/2014/chart" uri="{C3380CC4-5D6E-409C-BE32-E72D297353CC}">
              <c16:uniqueId val="{0000001B-815F-4E9A-ADB0-75E68A39F972}"/>
            </c:ext>
          </c:extLst>
        </c:ser>
        <c:ser>
          <c:idx val="10"/>
          <c:order val="10"/>
          <c:tx>
            <c:strRef>
              <c:f>Sheet1!$A$12</c:f>
              <c:strCache>
                <c:ptCount val="1"/>
              </c:strCache>
            </c:strRef>
          </c:tx>
          <c:spPr>
            <a:solidFill>
              <a:schemeClr val="accent2">
                <a:lumMod val="75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C-815F-4E9A-ADB0-75E68A39F97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c:f>
              <c:numCache>
                <c:formatCode>General</c:formatCode>
                <c:ptCount val="1"/>
                <c:pt idx="0">
                  <c:v>2017</c:v>
                </c:pt>
              </c:numCache>
            </c:numRef>
          </c:cat>
          <c:val>
            <c:numRef>
              <c:f>Sheet1!$B$12:$D$12</c:f>
              <c:numCache>
                <c:formatCode>General</c:formatCode>
                <c:ptCount val="3"/>
              </c:numCache>
            </c:numRef>
          </c:val>
          <c:extLst>
            <c:ext xmlns:c16="http://schemas.microsoft.com/office/drawing/2014/chart" uri="{C3380CC4-5D6E-409C-BE32-E72D297353CC}">
              <c16:uniqueId val="{0000001D-815F-4E9A-ADB0-75E68A39F972}"/>
            </c:ext>
          </c:extLst>
        </c:ser>
        <c:ser>
          <c:idx val="11"/>
          <c:order val="11"/>
          <c:tx>
            <c:strRef>
              <c:f>Sheet1!$A$13</c:f>
              <c:strCache>
                <c:ptCount val="1"/>
              </c:strCache>
            </c:strRef>
          </c:tx>
          <c:spPr>
            <a:solidFill>
              <a:schemeClr val="accent2">
                <a:lumMod val="75000"/>
              </a:schemeClr>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1E-815F-4E9A-ADB0-75E68A39F972}"/>
                </c:ext>
              </c:extLst>
            </c:dLbl>
            <c:dLbl>
              <c:idx val="2"/>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F-815F-4E9A-ADB0-75E68A39F972}"/>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2017</c:v>
                </c:pt>
              </c:numCache>
            </c:numRef>
          </c:cat>
          <c:val>
            <c:numRef>
              <c:f>Sheet1!$B$13:$D$13</c:f>
              <c:numCache>
                <c:formatCode>General</c:formatCode>
                <c:ptCount val="3"/>
              </c:numCache>
            </c:numRef>
          </c:val>
          <c:extLst>
            <c:ext xmlns:c16="http://schemas.microsoft.com/office/drawing/2014/chart" uri="{C3380CC4-5D6E-409C-BE32-E72D297353CC}">
              <c16:uniqueId val="{00000020-815F-4E9A-ADB0-75E68A39F972}"/>
            </c:ext>
          </c:extLst>
        </c:ser>
        <c:dLbls>
          <c:dLblPos val="ctr"/>
          <c:showLegendKey val="0"/>
          <c:showVal val="1"/>
          <c:showCatName val="0"/>
          <c:showSerName val="0"/>
          <c:showPercent val="0"/>
          <c:showBubbleSize val="0"/>
        </c:dLbls>
        <c:gapWidth val="150"/>
        <c:overlap val="100"/>
        <c:axId val="248497184"/>
        <c:axId val="248496856"/>
      </c:barChart>
      <c:catAx>
        <c:axId val="248497184"/>
        <c:scaling>
          <c:orientation val="minMax"/>
        </c:scaling>
        <c:delete val="1"/>
        <c:axPos val="b"/>
        <c:numFmt formatCode="General" sourceLinked="1"/>
        <c:majorTickMark val="none"/>
        <c:minorTickMark val="none"/>
        <c:tickLblPos val="nextTo"/>
        <c:crossAx val="248496856"/>
        <c:crosses val="autoZero"/>
        <c:auto val="1"/>
        <c:lblAlgn val="ctr"/>
        <c:lblOffset val="100"/>
        <c:noMultiLvlLbl val="0"/>
      </c:catAx>
      <c:valAx>
        <c:axId val="248496856"/>
        <c:scaling>
          <c:orientation val="minMax"/>
          <c:max val="120000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48497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ysClr val="windowText" lastClr="000000"/>
      </a:solidFill>
      <a:round/>
    </a:ln>
    <a:effectLst/>
  </c:spPr>
  <c:txPr>
    <a:bodyPr/>
    <a:lstStyle/>
    <a:p>
      <a:pPr>
        <a:defRPr>
          <a:latin typeface="Arial" panose="020B0604020202020204" pitchFamily="34" charset="0"/>
          <a:cs typeface="Arial" panose="020B0604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withinLinearReversed" id="23">
  <a:schemeClr val="accent3"/>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FADC782A-BD71-4036-B7EB-9A09730990A4}" type="datetimeFigureOut">
              <a:rPr lang="en-US" smtClean="0"/>
              <a:t>10/18/2021</a:t>
            </a:fld>
            <a:endParaRPr lang="en-US"/>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0F66A708-44E1-4B44-AEBF-0D4E1659765A}" type="slidenum">
              <a:rPr lang="en-US" smtClean="0"/>
              <a:t>‹#›</a:t>
            </a:fld>
            <a:endParaRPr lang="en-US"/>
          </a:p>
        </p:txBody>
      </p:sp>
    </p:spTree>
    <p:extLst>
      <p:ext uri="{BB962C8B-B14F-4D97-AF65-F5344CB8AC3E}">
        <p14:creationId xmlns:p14="http://schemas.microsoft.com/office/powerpoint/2010/main" val="2314750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66A708-44E1-4B44-AEBF-0D4E1659765A}" type="slidenum">
              <a:rPr lang="en-US" smtClean="0"/>
              <a:t>1</a:t>
            </a:fld>
            <a:endParaRPr lang="en-US"/>
          </a:p>
        </p:txBody>
      </p:sp>
    </p:spTree>
    <p:extLst>
      <p:ext uri="{BB962C8B-B14F-4D97-AF65-F5344CB8AC3E}">
        <p14:creationId xmlns:p14="http://schemas.microsoft.com/office/powerpoint/2010/main" val="493787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80BD5B-F187-475E-97C9-6AFD8C2C4D9F}" type="slidenum">
              <a:rPr lang="en-US" smtClean="0"/>
              <a:pPr>
                <a:defRPr/>
              </a:pPr>
              <a:t>66</a:t>
            </a:fld>
            <a:endParaRPr lang="en-US" dirty="0"/>
          </a:p>
        </p:txBody>
      </p:sp>
    </p:spTree>
    <p:extLst>
      <p:ext uri="{BB962C8B-B14F-4D97-AF65-F5344CB8AC3E}">
        <p14:creationId xmlns:p14="http://schemas.microsoft.com/office/powerpoint/2010/main" val="680149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80BD5B-F187-475E-97C9-6AFD8C2C4D9F}" type="slidenum">
              <a:rPr lang="en-US" smtClean="0"/>
              <a:pPr>
                <a:defRPr/>
              </a:pPr>
              <a:t>67</a:t>
            </a:fld>
            <a:endParaRPr lang="en-US" dirty="0"/>
          </a:p>
        </p:txBody>
      </p:sp>
    </p:spTree>
    <p:extLst>
      <p:ext uri="{BB962C8B-B14F-4D97-AF65-F5344CB8AC3E}">
        <p14:creationId xmlns:p14="http://schemas.microsoft.com/office/powerpoint/2010/main" val="680149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80BD5B-F187-475E-97C9-6AFD8C2C4D9F}" type="slidenum">
              <a:rPr lang="en-US" smtClean="0"/>
              <a:pPr>
                <a:defRPr/>
              </a:pPr>
              <a:t>69</a:t>
            </a:fld>
            <a:endParaRPr lang="en-US" dirty="0"/>
          </a:p>
        </p:txBody>
      </p:sp>
    </p:spTree>
    <p:extLst>
      <p:ext uri="{BB962C8B-B14F-4D97-AF65-F5344CB8AC3E}">
        <p14:creationId xmlns:p14="http://schemas.microsoft.com/office/powerpoint/2010/main" val="680149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80BD5B-F187-475E-97C9-6AFD8C2C4D9F}" type="slidenum">
              <a:rPr lang="en-US" smtClean="0"/>
              <a:pPr>
                <a:defRPr/>
              </a:pPr>
              <a:t>70</a:t>
            </a:fld>
            <a:endParaRPr lang="en-US" dirty="0"/>
          </a:p>
        </p:txBody>
      </p:sp>
    </p:spTree>
    <p:extLst>
      <p:ext uri="{BB962C8B-B14F-4D97-AF65-F5344CB8AC3E}">
        <p14:creationId xmlns:p14="http://schemas.microsoft.com/office/powerpoint/2010/main" val="680149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80BD5B-F187-475E-97C9-6AFD8C2C4D9F}" type="slidenum">
              <a:rPr lang="en-US" smtClean="0"/>
              <a:pPr>
                <a:defRPr/>
              </a:pPr>
              <a:t>71</a:t>
            </a:fld>
            <a:endParaRPr lang="en-US" dirty="0"/>
          </a:p>
        </p:txBody>
      </p:sp>
    </p:spTree>
    <p:extLst>
      <p:ext uri="{BB962C8B-B14F-4D97-AF65-F5344CB8AC3E}">
        <p14:creationId xmlns:p14="http://schemas.microsoft.com/office/powerpoint/2010/main" val="680149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80BD5B-F187-475E-97C9-6AFD8C2C4D9F}" type="slidenum">
              <a:rPr lang="en-US" smtClean="0"/>
              <a:pPr>
                <a:defRPr/>
              </a:pPr>
              <a:t>73</a:t>
            </a:fld>
            <a:endParaRPr lang="en-US" dirty="0"/>
          </a:p>
        </p:txBody>
      </p:sp>
    </p:spTree>
    <p:extLst>
      <p:ext uri="{BB962C8B-B14F-4D97-AF65-F5344CB8AC3E}">
        <p14:creationId xmlns:p14="http://schemas.microsoft.com/office/powerpoint/2010/main" val="680149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66A708-44E1-4B44-AEBF-0D4E1659765A}" type="slidenum">
              <a:rPr lang="en-US" smtClean="0"/>
              <a:t>41</a:t>
            </a:fld>
            <a:endParaRPr lang="en-US"/>
          </a:p>
        </p:txBody>
      </p:sp>
    </p:spTree>
    <p:extLst>
      <p:ext uri="{BB962C8B-B14F-4D97-AF65-F5344CB8AC3E}">
        <p14:creationId xmlns:p14="http://schemas.microsoft.com/office/powerpoint/2010/main" val="4115654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66A708-44E1-4B44-AEBF-0D4E1659765A}" type="slidenum">
              <a:rPr lang="en-US" smtClean="0"/>
              <a:t>42</a:t>
            </a:fld>
            <a:endParaRPr lang="en-US"/>
          </a:p>
        </p:txBody>
      </p:sp>
    </p:spTree>
    <p:extLst>
      <p:ext uri="{BB962C8B-B14F-4D97-AF65-F5344CB8AC3E}">
        <p14:creationId xmlns:p14="http://schemas.microsoft.com/office/powerpoint/2010/main" val="3790009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8507">
              <a:defRPr/>
            </a:pPr>
            <a:fld id="{0F66A708-44E1-4B44-AEBF-0D4E1659765A}" type="slidenum">
              <a:rPr lang="en-US">
                <a:solidFill>
                  <a:prstClr val="black"/>
                </a:solidFill>
                <a:latin typeface="Calibri"/>
              </a:rPr>
              <a:pPr defTabSz="948507">
                <a:defRPr/>
              </a:pPr>
              <a:t>52</a:t>
            </a:fld>
            <a:endParaRPr lang="en-US">
              <a:solidFill>
                <a:prstClr val="black"/>
              </a:solidFill>
              <a:latin typeface="Calibri"/>
            </a:endParaRPr>
          </a:p>
        </p:txBody>
      </p:sp>
    </p:spTree>
    <p:extLst>
      <p:ext uri="{BB962C8B-B14F-4D97-AF65-F5344CB8AC3E}">
        <p14:creationId xmlns:p14="http://schemas.microsoft.com/office/powerpoint/2010/main" val="3008597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8507">
              <a:defRPr/>
            </a:pPr>
            <a:fld id="{0F66A708-44E1-4B44-AEBF-0D4E1659765A}" type="slidenum">
              <a:rPr lang="en-US">
                <a:solidFill>
                  <a:prstClr val="black"/>
                </a:solidFill>
                <a:latin typeface="Calibri"/>
              </a:rPr>
              <a:pPr defTabSz="948507">
                <a:defRPr/>
              </a:pPr>
              <a:t>53</a:t>
            </a:fld>
            <a:endParaRPr lang="en-US">
              <a:solidFill>
                <a:prstClr val="black"/>
              </a:solidFill>
              <a:latin typeface="Calibri"/>
            </a:endParaRPr>
          </a:p>
        </p:txBody>
      </p:sp>
    </p:spTree>
    <p:extLst>
      <p:ext uri="{BB962C8B-B14F-4D97-AF65-F5344CB8AC3E}">
        <p14:creationId xmlns:p14="http://schemas.microsoft.com/office/powerpoint/2010/main" val="1431608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8507">
              <a:defRPr/>
            </a:pPr>
            <a:fld id="{0F66A708-44E1-4B44-AEBF-0D4E1659765A}" type="slidenum">
              <a:rPr lang="en-US">
                <a:solidFill>
                  <a:prstClr val="black"/>
                </a:solidFill>
                <a:latin typeface="Calibri"/>
              </a:rPr>
              <a:pPr defTabSz="948507">
                <a:defRPr/>
              </a:pPr>
              <a:t>54</a:t>
            </a:fld>
            <a:endParaRPr lang="en-US">
              <a:solidFill>
                <a:prstClr val="black"/>
              </a:solidFill>
              <a:latin typeface="Calibri"/>
            </a:endParaRPr>
          </a:p>
        </p:txBody>
      </p:sp>
    </p:spTree>
    <p:extLst>
      <p:ext uri="{BB962C8B-B14F-4D97-AF65-F5344CB8AC3E}">
        <p14:creationId xmlns:p14="http://schemas.microsoft.com/office/powerpoint/2010/main" val="2030963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8507">
              <a:defRPr/>
            </a:pPr>
            <a:fld id="{0F66A708-44E1-4B44-AEBF-0D4E1659765A}" type="slidenum">
              <a:rPr lang="en-US">
                <a:solidFill>
                  <a:prstClr val="black"/>
                </a:solidFill>
                <a:latin typeface="Calibri"/>
              </a:rPr>
              <a:pPr defTabSz="948507">
                <a:defRPr/>
              </a:pPr>
              <a:t>55</a:t>
            </a:fld>
            <a:endParaRPr lang="en-US">
              <a:solidFill>
                <a:prstClr val="black"/>
              </a:solidFill>
              <a:latin typeface="Calibri"/>
            </a:endParaRPr>
          </a:p>
        </p:txBody>
      </p:sp>
    </p:spTree>
    <p:extLst>
      <p:ext uri="{BB962C8B-B14F-4D97-AF65-F5344CB8AC3E}">
        <p14:creationId xmlns:p14="http://schemas.microsoft.com/office/powerpoint/2010/main" val="1333656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8507">
              <a:defRPr/>
            </a:pPr>
            <a:fld id="{0F66A708-44E1-4B44-AEBF-0D4E1659765A}" type="slidenum">
              <a:rPr lang="en-US">
                <a:solidFill>
                  <a:prstClr val="black"/>
                </a:solidFill>
                <a:latin typeface="Calibri"/>
              </a:rPr>
              <a:pPr defTabSz="948507">
                <a:defRPr/>
              </a:pPr>
              <a:t>56</a:t>
            </a:fld>
            <a:endParaRPr lang="en-US">
              <a:solidFill>
                <a:prstClr val="black"/>
              </a:solidFill>
              <a:latin typeface="Calibri"/>
            </a:endParaRPr>
          </a:p>
        </p:txBody>
      </p:sp>
    </p:spTree>
    <p:extLst>
      <p:ext uri="{BB962C8B-B14F-4D97-AF65-F5344CB8AC3E}">
        <p14:creationId xmlns:p14="http://schemas.microsoft.com/office/powerpoint/2010/main" val="2958200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80BD5B-F187-475E-97C9-6AFD8C2C4D9F}" type="slidenum">
              <a:rPr lang="en-US" smtClean="0"/>
              <a:pPr>
                <a:defRPr/>
              </a:pPr>
              <a:t>65</a:t>
            </a:fld>
            <a:endParaRPr lang="en-US" dirty="0"/>
          </a:p>
        </p:txBody>
      </p:sp>
    </p:spTree>
    <p:extLst>
      <p:ext uri="{BB962C8B-B14F-4D97-AF65-F5344CB8AC3E}">
        <p14:creationId xmlns:p14="http://schemas.microsoft.com/office/powerpoint/2010/main" val="680149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4B4F2-3105-432E-A757-5665E0E311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7547FDA-9463-4CD2-8AF2-465470CBD2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41676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E25CF-C54C-4318-A229-0361DF1755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6777E8-542A-476D-B3CA-6D71FDBD2C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1287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59B58F-0D92-43C4-A44F-A689C2C568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EAEC6C-2CC7-4B40-BA64-59C49AC9E3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4441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5" name="TextBox 4"/>
          <p:cNvSpPr txBox="1"/>
          <p:nvPr userDrawn="1"/>
        </p:nvSpPr>
        <p:spPr>
          <a:xfrm>
            <a:off x="1143000" y="3071814"/>
            <a:ext cx="184731" cy="369332"/>
          </a:xfrm>
          <a:prstGeom prst="rect">
            <a:avLst/>
          </a:prstGeom>
          <a:noFill/>
        </p:spPr>
        <p:txBody>
          <a:bodyPr wrap="none">
            <a:prstTxWarp prst="textNoShape">
              <a:avLst/>
            </a:prstTxWarp>
            <a:spAutoFit/>
          </a:bodyPr>
          <a:lstStyle/>
          <a:p>
            <a:endParaRPr lang="en-US" sz="1800" dirty="0">
              <a:latin typeface="Calibri" pitchFamily="-64" charset="0"/>
            </a:endParaRPr>
          </a:p>
        </p:txBody>
      </p:sp>
      <p:sp>
        <p:nvSpPr>
          <p:cNvPr id="2" name="Title 1"/>
          <p:cNvSpPr>
            <a:spLocks noGrp="1"/>
          </p:cNvSpPr>
          <p:nvPr>
            <p:ph type="ctrTitle"/>
          </p:nvPr>
        </p:nvSpPr>
        <p:spPr>
          <a:xfrm>
            <a:off x="1012747" y="2054931"/>
            <a:ext cx="8939956" cy="1508924"/>
          </a:xfrm>
          <a:prstGeom prst="rect">
            <a:avLst/>
          </a:prstGeom>
        </p:spPr>
        <p:txBody>
          <a:bodyPr anchor="ctr">
            <a:noAutofit/>
          </a:bodyPr>
          <a:lstStyle>
            <a:lvl1pPr algn="l">
              <a:defRPr kumimoji="0" lang="en-US" sz="4600" b="0" i="0" u="none" strike="noStrike" kern="0" cap="none" spc="0" normalizeH="0" baseline="0" noProof="0" smtClean="0">
                <a:ln>
                  <a:noFill/>
                </a:ln>
                <a:solidFill>
                  <a:schemeClr val="tx1"/>
                </a:solidFill>
                <a:effectLst/>
                <a:uLnTx/>
                <a:uFillTx/>
                <a:latin typeface="Arial"/>
                <a:ea typeface="ヒラギノ角ゴ Pro W3" charset="-128"/>
                <a:cs typeface="Arial"/>
              </a:defRPr>
            </a:lvl1pPr>
          </a:lstStyle>
          <a:p>
            <a:r>
              <a:rPr lang="en-US"/>
              <a:t>Click to edit Master title style</a:t>
            </a:r>
            <a:endParaRPr lang="en-US" dirty="0"/>
          </a:p>
        </p:txBody>
      </p:sp>
    </p:spTree>
    <p:extLst>
      <p:ext uri="{BB962C8B-B14F-4D97-AF65-F5344CB8AC3E}">
        <p14:creationId xmlns:p14="http://schemas.microsoft.com/office/powerpoint/2010/main" val="615938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8E4E2B9-B976-4EB2-8E82-A9403460B73F}"/>
              </a:ext>
            </a:extLst>
          </p:cNvPr>
          <p:cNvSpPr>
            <a:spLocks noGrp="1"/>
          </p:cNvSpPr>
          <p:nvPr>
            <p:ph type="title"/>
          </p:nvPr>
        </p:nvSpPr>
        <p:spPr>
          <a:xfrm>
            <a:off x="838200" y="3051377"/>
            <a:ext cx="10515600" cy="755247"/>
          </a:xfrm>
        </p:spPr>
        <p:txBody>
          <a:bodyPr anchor="b">
            <a:normAutofit/>
          </a:bodyPr>
          <a:lstStyle>
            <a:lvl1pPr algn="ctr">
              <a:defRPr sz="4800"/>
            </a:lvl1pPr>
          </a:lstStyle>
          <a:p>
            <a:r>
              <a:rPr lang="en-US" dirty="0"/>
              <a:t>Click to edit Master title style</a:t>
            </a:r>
          </a:p>
        </p:txBody>
      </p:sp>
      <p:sp>
        <p:nvSpPr>
          <p:cNvPr id="6" name="Footer Placeholder 4">
            <a:extLst>
              <a:ext uri="{FF2B5EF4-FFF2-40B4-BE49-F238E27FC236}">
                <a16:creationId xmlns:a16="http://schemas.microsoft.com/office/drawing/2014/main" id="{E39082B0-1190-4DDD-90E7-E874BD0993F8}"/>
              </a:ext>
            </a:extLst>
          </p:cNvPr>
          <p:cNvSpPr>
            <a:spLocks noGrp="1"/>
          </p:cNvSpPr>
          <p:nvPr>
            <p:ph type="ftr" sz="quarter" idx="11"/>
          </p:nvPr>
        </p:nvSpPr>
        <p:spPr>
          <a:xfrm>
            <a:off x="152400" y="6353174"/>
            <a:ext cx="3038475" cy="365125"/>
          </a:xfrm>
        </p:spPr>
        <p:txBody>
          <a:bodyPr/>
          <a:lstStyle/>
          <a:p>
            <a:r>
              <a:rPr lang="en-US" dirty="0">
                <a:solidFill>
                  <a:schemeClr val="bg1">
                    <a:lumMod val="50000"/>
                  </a:schemeClr>
                </a:solidFill>
              </a:rPr>
              <a:t>© 2010-2021 Keebler Tax &amp; Wealth Education, Inc. All Rights Reserved.</a:t>
            </a:r>
          </a:p>
        </p:txBody>
      </p:sp>
      <p:sp>
        <p:nvSpPr>
          <p:cNvPr id="7" name="Slide Number Placeholder 5">
            <a:extLst>
              <a:ext uri="{FF2B5EF4-FFF2-40B4-BE49-F238E27FC236}">
                <a16:creationId xmlns:a16="http://schemas.microsoft.com/office/drawing/2014/main" id="{D278DA81-30A9-4BC5-ACA0-F4BC2F475212}"/>
              </a:ext>
            </a:extLst>
          </p:cNvPr>
          <p:cNvSpPr>
            <a:spLocks noGrp="1"/>
          </p:cNvSpPr>
          <p:nvPr>
            <p:ph type="sldNum" sz="quarter" idx="12"/>
          </p:nvPr>
        </p:nvSpPr>
        <p:spPr>
          <a:xfrm>
            <a:off x="4724400" y="6353174"/>
            <a:ext cx="2743200" cy="365125"/>
          </a:xfrm>
        </p:spPr>
        <p:txBody>
          <a:bodyPr/>
          <a:lstStyle/>
          <a:p>
            <a:fld id="{45C20068-F9DF-47C6-A8AD-F4C31ECE3FBD}" type="slidenum">
              <a:rPr lang="en-US" smtClean="0"/>
              <a:t>‹#›</a:t>
            </a:fld>
            <a:endParaRPr lang="en-US"/>
          </a:p>
        </p:txBody>
      </p:sp>
    </p:spTree>
    <p:extLst>
      <p:ext uri="{BB962C8B-B14F-4D97-AF65-F5344CB8AC3E}">
        <p14:creationId xmlns:p14="http://schemas.microsoft.com/office/powerpoint/2010/main" val="2360025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D3AAE-8E8F-47FC-A485-90DECC7916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662F40-B3ED-4317-8128-FD4576898F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161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3A58A-6B27-4146-BA2E-F5F5BFF838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F0B94F-C469-40FA-ABDC-15A685DA89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3170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97481-6D63-420A-A462-50798D4FA4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BD6106-78B2-45C5-A182-D67B9197B2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5F6CE1-16A0-4301-AE2F-5803C8F2AA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204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E6090-58E9-41B7-ACD0-054EEDACDF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B521A0-8492-4006-8D41-97F0BEE398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7907C0-FBA2-4040-A6E2-D792CAD10C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CC900C-E06A-4363-B2E3-C84133675E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A39B89-D0AE-477C-A465-9B4BBAC1414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6306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FF415-DEA6-44C4-950A-981AD1B6EF3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75358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5605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59EE4-0A23-4D05-B389-ECFD84BDB9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B6DE89-5443-414F-BB39-29C925B66C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635741-27F6-4C0F-BD35-3E1DB57356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31526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27C52-A9C1-4DFE-B1A9-BFC96F5A62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81A288-8FBD-4FA6-880A-2200D2A435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7A9BED-F153-4DFC-BCE7-EF0BF7DD68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73578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410D19-478E-4D0E-B9B9-92FBFC3199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934980-5DC7-4A7D-A449-B8FDCBF5DB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5">
            <a:extLst>
              <a:ext uri="{FF2B5EF4-FFF2-40B4-BE49-F238E27FC236}">
                <a16:creationId xmlns:a16="http://schemas.microsoft.com/office/drawing/2014/main" id="{ED09EF1F-E0DE-4C34-AA0B-D469EDF73789}"/>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796766" y="6225381"/>
            <a:ext cx="1258887"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4">
            <a:extLst>
              <a:ext uri="{FF2B5EF4-FFF2-40B4-BE49-F238E27FC236}">
                <a16:creationId xmlns:a16="http://schemas.microsoft.com/office/drawing/2014/main" id="{962DD63D-B2DD-405F-A8C4-AA25C1CC4A14}"/>
              </a:ext>
            </a:extLst>
          </p:cNvPr>
          <p:cNvSpPr txBox="1">
            <a:spLocks noChangeArrowheads="1"/>
          </p:cNvSpPr>
          <p:nvPr userDrawn="1"/>
        </p:nvSpPr>
        <p:spPr bwMode="auto">
          <a:xfrm>
            <a:off x="-20638" y="6423025"/>
            <a:ext cx="23342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002042"/>
                </a:solidFill>
                <a:latin typeface="Arial" charset="0"/>
              </a:defRPr>
            </a:lvl1pPr>
            <a:lvl2pPr marL="742950" indent="-285750">
              <a:defRPr>
                <a:solidFill>
                  <a:srgbClr val="002042"/>
                </a:solidFill>
                <a:latin typeface="Arial" charset="0"/>
              </a:defRPr>
            </a:lvl2pPr>
            <a:lvl3pPr marL="1143000" indent="-228600">
              <a:defRPr>
                <a:solidFill>
                  <a:srgbClr val="002042"/>
                </a:solidFill>
                <a:latin typeface="Arial" charset="0"/>
              </a:defRPr>
            </a:lvl3pPr>
            <a:lvl4pPr marL="1600200" indent="-228600">
              <a:defRPr>
                <a:solidFill>
                  <a:srgbClr val="002042"/>
                </a:solidFill>
                <a:latin typeface="Arial" charset="0"/>
              </a:defRPr>
            </a:lvl4pPr>
            <a:lvl5pPr marL="2057400" indent="-228600">
              <a:defRPr>
                <a:solidFill>
                  <a:srgbClr val="002042"/>
                </a:solidFill>
                <a:latin typeface="Arial" charset="0"/>
              </a:defRPr>
            </a:lvl5pPr>
            <a:lvl6pPr marL="2514600" indent="-228600" eaLnBrk="0" fontAlgn="base" hangingPunct="0">
              <a:spcBef>
                <a:spcPct val="0"/>
              </a:spcBef>
              <a:spcAft>
                <a:spcPct val="0"/>
              </a:spcAft>
              <a:defRPr>
                <a:solidFill>
                  <a:srgbClr val="002042"/>
                </a:solidFill>
                <a:latin typeface="Arial" charset="0"/>
              </a:defRPr>
            </a:lvl6pPr>
            <a:lvl7pPr marL="2971800" indent="-228600" eaLnBrk="0" fontAlgn="base" hangingPunct="0">
              <a:spcBef>
                <a:spcPct val="0"/>
              </a:spcBef>
              <a:spcAft>
                <a:spcPct val="0"/>
              </a:spcAft>
              <a:defRPr>
                <a:solidFill>
                  <a:srgbClr val="002042"/>
                </a:solidFill>
                <a:latin typeface="Arial" charset="0"/>
              </a:defRPr>
            </a:lvl7pPr>
            <a:lvl8pPr marL="3429000" indent="-228600" eaLnBrk="0" fontAlgn="base" hangingPunct="0">
              <a:spcBef>
                <a:spcPct val="0"/>
              </a:spcBef>
              <a:spcAft>
                <a:spcPct val="0"/>
              </a:spcAft>
              <a:defRPr>
                <a:solidFill>
                  <a:srgbClr val="002042"/>
                </a:solidFill>
                <a:latin typeface="Arial" charset="0"/>
              </a:defRPr>
            </a:lvl8pPr>
            <a:lvl9pPr marL="3886200" indent="-228600" eaLnBrk="0" fontAlgn="base" hangingPunct="0">
              <a:spcBef>
                <a:spcPct val="0"/>
              </a:spcBef>
              <a:spcAft>
                <a:spcPct val="0"/>
              </a:spcAft>
              <a:defRPr>
                <a:solidFill>
                  <a:srgbClr val="002042"/>
                </a:solidFill>
                <a:latin typeface="Arial" charset="0"/>
              </a:defRPr>
            </a:lvl9pPr>
          </a:lstStyle>
          <a:p>
            <a:pPr fontAlgn="base">
              <a:spcBef>
                <a:spcPct val="0"/>
              </a:spcBef>
              <a:spcAft>
                <a:spcPct val="0"/>
              </a:spcAft>
              <a:defRPr/>
            </a:pPr>
            <a:r>
              <a:rPr lang="en-US" sz="800" dirty="0">
                <a:solidFill>
                  <a:srgbClr val="7F7F7F"/>
                </a:solidFill>
                <a:cs typeface="Arial" charset="0"/>
              </a:rPr>
              <a:t>© 2011-2021 Keebler Tax &amp; Wealth Education.</a:t>
            </a:r>
          </a:p>
          <a:p>
            <a:pPr fontAlgn="base">
              <a:spcBef>
                <a:spcPct val="0"/>
              </a:spcBef>
              <a:spcAft>
                <a:spcPct val="0"/>
              </a:spcAft>
              <a:defRPr/>
            </a:pPr>
            <a:r>
              <a:rPr lang="en-US" sz="800" dirty="0">
                <a:solidFill>
                  <a:srgbClr val="7F7F7F"/>
                </a:solidFill>
                <a:cs typeface="Arial" charset="0"/>
              </a:rPr>
              <a:t>All Rights Reserved</a:t>
            </a:r>
          </a:p>
        </p:txBody>
      </p:sp>
      <p:sp>
        <p:nvSpPr>
          <p:cNvPr id="9" name="TextBox 15">
            <a:extLst>
              <a:ext uri="{FF2B5EF4-FFF2-40B4-BE49-F238E27FC236}">
                <a16:creationId xmlns:a16="http://schemas.microsoft.com/office/drawing/2014/main" id="{9EA6DAF1-3886-4A51-8BE2-5F8FBA5AE487}"/>
              </a:ext>
            </a:extLst>
          </p:cNvPr>
          <p:cNvSpPr txBox="1">
            <a:spLocks noChangeArrowheads="1"/>
          </p:cNvSpPr>
          <p:nvPr userDrawn="1"/>
        </p:nvSpPr>
        <p:spPr bwMode="auto">
          <a:xfrm>
            <a:off x="5751512" y="6421815"/>
            <a:ext cx="6889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2042"/>
                </a:solidFill>
                <a:latin typeface="Arial" charset="0"/>
              </a:defRPr>
            </a:lvl1pPr>
            <a:lvl2pPr marL="742950" indent="-285750">
              <a:defRPr>
                <a:solidFill>
                  <a:srgbClr val="002042"/>
                </a:solidFill>
                <a:latin typeface="Arial" charset="0"/>
              </a:defRPr>
            </a:lvl2pPr>
            <a:lvl3pPr marL="1143000" indent="-228600">
              <a:defRPr>
                <a:solidFill>
                  <a:srgbClr val="002042"/>
                </a:solidFill>
                <a:latin typeface="Arial" charset="0"/>
              </a:defRPr>
            </a:lvl3pPr>
            <a:lvl4pPr marL="1600200" indent="-228600">
              <a:defRPr>
                <a:solidFill>
                  <a:srgbClr val="002042"/>
                </a:solidFill>
                <a:latin typeface="Arial" charset="0"/>
              </a:defRPr>
            </a:lvl4pPr>
            <a:lvl5pPr marL="2057400" indent="-228600">
              <a:defRPr>
                <a:solidFill>
                  <a:srgbClr val="002042"/>
                </a:solidFill>
                <a:latin typeface="Arial" charset="0"/>
              </a:defRPr>
            </a:lvl5pPr>
            <a:lvl6pPr marL="2514600" indent="-228600" eaLnBrk="0" fontAlgn="base" hangingPunct="0">
              <a:spcBef>
                <a:spcPct val="0"/>
              </a:spcBef>
              <a:spcAft>
                <a:spcPct val="0"/>
              </a:spcAft>
              <a:defRPr>
                <a:solidFill>
                  <a:srgbClr val="002042"/>
                </a:solidFill>
                <a:latin typeface="Arial" charset="0"/>
              </a:defRPr>
            </a:lvl6pPr>
            <a:lvl7pPr marL="2971800" indent="-228600" eaLnBrk="0" fontAlgn="base" hangingPunct="0">
              <a:spcBef>
                <a:spcPct val="0"/>
              </a:spcBef>
              <a:spcAft>
                <a:spcPct val="0"/>
              </a:spcAft>
              <a:defRPr>
                <a:solidFill>
                  <a:srgbClr val="002042"/>
                </a:solidFill>
                <a:latin typeface="Arial" charset="0"/>
              </a:defRPr>
            </a:lvl7pPr>
            <a:lvl8pPr marL="3429000" indent="-228600" eaLnBrk="0" fontAlgn="base" hangingPunct="0">
              <a:spcBef>
                <a:spcPct val="0"/>
              </a:spcBef>
              <a:spcAft>
                <a:spcPct val="0"/>
              </a:spcAft>
              <a:defRPr>
                <a:solidFill>
                  <a:srgbClr val="002042"/>
                </a:solidFill>
                <a:latin typeface="Arial" charset="0"/>
              </a:defRPr>
            </a:lvl8pPr>
            <a:lvl9pPr marL="3886200" indent="-228600" eaLnBrk="0" fontAlgn="base" hangingPunct="0">
              <a:spcBef>
                <a:spcPct val="0"/>
              </a:spcBef>
              <a:spcAft>
                <a:spcPct val="0"/>
              </a:spcAft>
              <a:defRPr>
                <a:solidFill>
                  <a:srgbClr val="002042"/>
                </a:solidFill>
                <a:latin typeface="Arial" charset="0"/>
              </a:defRPr>
            </a:lvl9pPr>
          </a:lstStyle>
          <a:p>
            <a:pPr algn="ctr" fontAlgn="base">
              <a:spcBef>
                <a:spcPct val="0"/>
              </a:spcBef>
              <a:spcAft>
                <a:spcPct val="0"/>
              </a:spcAft>
              <a:defRPr/>
            </a:pPr>
            <a:fld id="{2A37EFA3-A658-4D3C-AFF0-7A8A66D6D825}" type="slidenum">
              <a:rPr lang="en-US" sz="1600" b="1" smtClean="0">
                <a:solidFill>
                  <a:srgbClr val="000000"/>
                </a:solidFill>
                <a:cs typeface="Arial" charset="0"/>
              </a:rPr>
              <a:pPr algn="ctr" fontAlgn="base">
                <a:spcBef>
                  <a:spcPct val="0"/>
                </a:spcBef>
                <a:spcAft>
                  <a:spcPct val="0"/>
                </a:spcAft>
                <a:defRPr/>
              </a:pPr>
              <a:t>‹#›</a:t>
            </a:fld>
            <a:endParaRPr lang="en-US" sz="1600" b="1" dirty="0">
              <a:solidFill>
                <a:srgbClr val="000000"/>
              </a:solidFill>
              <a:cs typeface="Arial" charset="0"/>
            </a:endParaRPr>
          </a:p>
        </p:txBody>
      </p:sp>
      <p:sp>
        <p:nvSpPr>
          <p:cNvPr id="4" name="Rectangle 3">
            <a:extLst>
              <a:ext uri="{FF2B5EF4-FFF2-40B4-BE49-F238E27FC236}">
                <a16:creationId xmlns:a16="http://schemas.microsoft.com/office/drawing/2014/main" id="{9B4078F0-3219-44F5-9F57-18E90CDB44C4}"/>
              </a:ext>
            </a:extLst>
          </p:cNvPr>
          <p:cNvSpPr/>
          <p:nvPr userDrawn="1"/>
        </p:nvSpPr>
        <p:spPr>
          <a:xfrm>
            <a:off x="0" y="0"/>
            <a:ext cx="12192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B3829EC-FBC2-49D8-88CD-5D3BAEA02CA5}"/>
              </a:ext>
            </a:extLst>
          </p:cNvPr>
          <p:cNvSpPr/>
          <p:nvPr userDrawn="1"/>
        </p:nvSpPr>
        <p:spPr>
          <a:xfrm>
            <a:off x="0" y="6818527"/>
            <a:ext cx="12192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3932748"/>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obert.Keebler@KeeblerAndAssociates.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7.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8.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9.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0.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package" Target="../embeddings/Microsoft_Excel_Worksheet1.xlsx"/><Relationship Id="rId4" Type="http://schemas.openxmlformats.org/officeDocument/2006/relationships/image" Target="../media/image2.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emf"/></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image" Target="../media/image19.e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3CAFA-D1DE-40A1-9844-F51EAF33AE27}"/>
              </a:ext>
            </a:extLst>
          </p:cNvPr>
          <p:cNvSpPr>
            <a:spLocks noGrp="1"/>
          </p:cNvSpPr>
          <p:nvPr>
            <p:ph type="ctrTitle"/>
          </p:nvPr>
        </p:nvSpPr>
        <p:spPr>
          <a:xfrm>
            <a:off x="2057400" y="1447801"/>
            <a:ext cx="8077200" cy="2411413"/>
          </a:xfrm>
        </p:spPr>
        <p:txBody>
          <a:bodyPr/>
          <a:lstStyle/>
          <a:p>
            <a:pPr fontAlgn="base"/>
            <a:r>
              <a:rPr lang="en-US" sz="4000" b="1" dirty="0">
                <a:solidFill>
                  <a:srgbClr val="000000"/>
                </a:solidFill>
                <a:latin typeface="Arial" panose="020B0604020202020204" pitchFamily="34" charset="0"/>
              </a:rPr>
              <a:t>Getting Ahead of the Biden Administration's Tax Proposals</a:t>
            </a:r>
          </a:p>
        </p:txBody>
      </p:sp>
      <p:sp>
        <p:nvSpPr>
          <p:cNvPr id="3" name="Subtitle 2">
            <a:extLst>
              <a:ext uri="{FF2B5EF4-FFF2-40B4-BE49-F238E27FC236}">
                <a16:creationId xmlns:a16="http://schemas.microsoft.com/office/drawing/2014/main" id="{6BCC0A90-5686-44FD-AB8A-2F0922F0F72D}"/>
              </a:ext>
            </a:extLst>
          </p:cNvPr>
          <p:cNvSpPr>
            <a:spLocks noGrp="1"/>
          </p:cNvSpPr>
          <p:nvPr>
            <p:ph type="subTitle" idx="1"/>
          </p:nvPr>
        </p:nvSpPr>
        <p:spPr>
          <a:xfrm>
            <a:off x="1790700" y="4876799"/>
            <a:ext cx="8610600" cy="1844677"/>
          </a:xfrm>
        </p:spPr>
        <p:txBody>
          <a:bodyPr>
            <a:normAutofit/>
          </a:bodyPr>
          <a:lstStyle/>
          <a:p>
            <a:r>
              <a:rPr lang="en-US" sz="2900" dirty="0"/>
              <a:t>Drafted October 1, 2021</a:t>
            </a:r>
          </a:p>
          <a:p>
            <a:r>
              <a:rPr lang="en-US" sz="2900" dirty="0"/>
              <a:t>Robert S. Keebler, CPA/PFS, MST, AEP</a:t>
            </a:r>
          </a:p>
          <a:p>
            <a:r>
              <a:rPr lang="en-US" sz="1600" dirty="0">
                <a:hlinkClick r:id="rId3"/>
              </a:rPr>
              <a:t>Robert.Keebler@KeeblerAndAssociates.com</a:t>
            </a:r>
            <a:endParaRPr lang="en-US" sz="1600" dirty="0"/>
          </a:p>
          <a:p>
            <a:r>
              <a:rPr lang="en-US" sz="1600" dirty="0"/>
              <a:t> </a:t>
            </a:r>
          </a:p>
        </p:txBody>
      </p:sp>
    </p:spTree>
    <p:extLst>
      <p:ext uri="{BB962C8B-B14F-4D97-AF65-F5344CB8AC3E}">
        <p14:creationId xmlns:p14="http://schemas.microsoft.com/office/powerpoint/2010/main" val="1973506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B7984-BF36-406E-A162-A8CF95EC0914}"/>
              </a:ext>
            </a:extLst>
          </p:cNvPr>
          <p:cNvSpPr>
            <a:spLocks noGrp="1"/>
          </p:cNvSpPr>
          <p:nvPr>
            <p:ph type="title"/>
          </p:nvPr>
        </p:nvSpPr>
        <p:spPr/>
        <p:txBody>
          <a:bodyPr/>
          <a:lstStyle/>
          <a:p>
            <a:r>
              <a:rPr lang="en-US" dirty="0"/>
              <a:t>2021 Tax Reform – </a:t>
            </a:r>
            <a:r>
              <a:rPr lang="en-US" i="1" dirty="0">
                <a:solidFill>
                  <a:srgbClr val="FF0000"/>
                </a:solidFill>
              </a:rPr>
              <a:t>Individuals, Trusts &amp; Estates</a:t>
            </a:r>
            <a:endParaRPr lang="en-US" dirty="0"/>
          </a:p>
        </p:txBody>
      </p:sp>
      <p:sp>
        <p:nvSpPr>
          <p:cNvPr id="4" name="Content Placeholder 3">
            <a:extLst>
              <a:ext uri="{FF2B5EF4-FFF2-40B4-BE49-F238E27FC236}">
                <a16:creationId xmlns:a16="http://schemas.microsoft.com/office/drawing/2014/main" id="{1F3B5E00-B298-49AF-B1F1-4CC133ED494B}"/>
              </a:ext>
            </a:extLst>
          </p:cNvPr>
          <p:cNvSpPr>
            <a:spLocks noGrp="1"/>
          </p:cNvSpPr>
          <p:nvPr>
            <p:ph idx="1"/>
          </p:nvPr>
        </p:nvSpPr>
        <p:spPr>
          <a:xfrm>
            <a:off x="838200" y="2171699"/>
            <a:ext cx="10515600" cy="4005263"/>
          </a:xfrm>
        </p:spPr>
        <p:txBody>
          <a:bodyPr>
            <a:normAutofit/>
          </a:bodyPr>
          <a:lstStyle/>
          <a:p>
            <a:r>
              <a:rPr lang="en-US" dirty="0"/>
              <a:t>Termination of the Temporary Increase in the Unified Credit</a:t>
            </a:r>
          </a:p>
          <a:p>
            <a:pPr lvl="1">
              <a:buFont typeface="Calibri" panose="020F0502020204030204" pitchFamily="34" charset="0"/>
              <a:buChar char="–"/>
            </a:pPr>
            <a:r>
              <a:rPr lang="en-US" dirty="0"/>
              <a:t>Resets the estate tax exemption to $5,000,000 in 2010 dollars</a:t>
            </a:r>
          </a:p>
          <a:p>
            <a:pPr lvl="1">
              <a:buFont typeface="Calibri" panose="020F0502020204030204" pitchFamily="34" charset="0"/>
              <a:buChar char="–"/>
            </a:pPr>
            <a:r>
              <a:rPr lang="en-US" dirty="0"/>
              <a:t>In 2022, the exemption will therefore be approximately: $6,000,000</a:t>
            </a:r>
          </a:p>
          <a:p>
            <a:pPr lvl="1">
              <a:buFont typeface="Calibri" panose="020F0502020204030204" pitchFamily="34" charset="0"/>
              <a:buChar char="–"/>
            </a:pPr>
            <a:endParaRPr lang="en-US" dirty="0"/>
          </a:p>
          <a:p>
            <a:endParaRPr lang="en-US" dirty="0"/>
          </a:p>
          <a:p>
            <a:pPr marL="0" indent="0">
              <a:buNone/>
            </a:pPr>
            <a:endParaRPr lang="en-US" dirty="0"/>
          </a:p>
          <a:p>
            <a:endParaRPr lang="en-US" dirty="0"/>
          </a:p>
        </p:txBody>
      </p:sp>
      <p:sp>
        <p:nvSpPr>
          <p:cNvPr id="5" name="Rectangle 4">
            <a:extLst>
              <a:ext uri="{FF2B5EF4-FFF2-40B4-BE49-F238E27FC236}">
                <a16:creationId xmlns:a16="http://schemas.microsoft.com/office/drawing/2014/main" id="{9D7FE14F-673E-4A39-9B53-6AADC86DE46D}"/>
              </a:ext>
            </a:extLst>
          </p:cNvPr>
          <p:cNvSpPr/>
          <p:nvPr/>
        </p:nvSpPr>
        <p:spPr>
          <a:xfrm>
            <a:off x="3009900" y="4352925"/>
            <a:ext cx="6172200" cy="1606669"/>
          </a:xfrm>
          <a:prstGeom prst="rect">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800" dirty="0"/>
          </a:p>
          <a:p>
            <a:pPr algn="ctr"/>
            <a:r>
              <a:rPr lang="en-US" sz="2800" dirty="0"/>
              <a:t>The exemption change will be effective to deaths, GST transfers, and gifts made after December 31, 2021</a:t>
            </a:r>
          </a:p>
          <a:p>
            <a:pPr algn="ctr"/>
            <a:endParaRPr lang="en-US" sz="2800" dirty="0"/>
          </a:p>
        </p:txBody>
      </p:sp>
    </p:spTree>
    <p:extLst>
      <p:ext uri="{BB962C8B-B14F-4D97-AF65-F5344CB8AC3E}">
        <p14:creationId xmlns:p14="http://schemas.microsoft.com/office/powerpoint/2010/main" val="3141311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i="1" dirty="0"/>
              <a:t>Recall:</a:t>
            </a:r>
          </a:p>
          <a:p>
            <a:pPr lvl="1"/>
            <a:r>
              <a:rPr lang="en-US" dirty="0"/>
              <a:t>The TCJA doubled the Basic Exclusion Amount and GST exemption from 2018-2025 ($10,000,000 in 2011 dollars)</a:t>
            </a:r>
          </a:p>
          <a:p>
            <a:pPr lvl="1"/>
            <a:r>
              <a:rPr lang="en-US" dirty="0"/>
              <a:t>In 2026 the exemption is set to revert to pre-TCJA law (5,000,000 in 2011 dollars)</a:t>
            </a:r>
          </a:p>
          <a:p>
            <a:pPr lvl="1"/>
            <a:r>
              <a:rPr lang="en-US" dirty="0"/>
              <a:t>This legislation will accelerate sunset to 2022</a:t>
            </a:r>
          </a:p>
        </p:txBody>
      </p:sp>
      <p:sp>
        <p:nvSpPr>
          <p:cNvPr id="4" name="Title 1"/>
          <p:cNvSpPr txBox="1">
            <a:spLocks/>
          </p:cNvSpPr>
          <p:nvPr/>
        </p:nvSpPr>
        <p:spPr bwMode="auto">
          <a:xfrm>
            <a:off x="1676398" y="283234"/>
            <a:ext cx="8839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a:solidFill>
                  <a:prstClr val="black"/>
                </a:solidFill>
              </a:rPr>
              <a:t>Estate &amp; GST Taxes</a:t>
            </a:r>
          </a:p>
          <a:p>
            <a:r>
              <a:rPr lang="en-US" sz="3700" i="1" dirty="0">
                <a:solidFill>
                  <a:srgbClr val="FF0000"/>
                </a:solidFill>
              </a:rPr>
              <a:t>Review of Current Situation</a:t>
            </a:r>
          </a:p>
        </p:txBody>
      </p:sp>
      <p:sp>
        <p:nvSpPr>
          <p:cNvPr id="5" name="Rectangle: Rounded Corners 4">
            <a:extLst>
              <a:ext uri="{FF2B5EF4-FFF2-40B4-BE49-F238E27FC236}">
                <a16:creationId xmlns:a16="http://schemas.microsoft.com/office/drawing/2014/main" id="{73A4271B-9364-410B-9213-68D19164F246}"/>
              </a:ext>
            </a:extLst>
          </p:cNvPr>
          <p:cNvSpPr/>
          <p:nvPr/>
        </p:nvSpPr>
        <p:spPr>
          <a:xfrm>
            <a:off x="4175785" y="4686402"/>
            <a:ext cx="3840427" cy="1490561"/>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POTENTIAL </a:t>
            </a:r>
          </a:p>
          <a:p>
            <a:pPr algn="ctr"/>
            <a:r>
              <a:rPr lang="en-US" sz="3200" b="1" dirty="0"/>
              <a:t>“USE-IT-OR-LOSE-IT”</a:t>
            </a:r>
            <a:r>
              <a:rPr lang="en-US" sz="2400" b="1" dirty="0"/>
              <a:t> </a:t>
            </a:r>
          </a:p>
          <a:p>
            <a:pPr algn="ctr"/>
            <a:r>
              <a:rPr lang="en-US" sz="2400" b="1" dirty="0"/>
              <a:t>OPPORTUNITY</a:t>
            </a:r>
          </a:p>
        </p:txBody>
      </p:sp>
    </p:spTree>
    <p:extLst>
      <p:ext uri="{BB962C8B-B14F-4D97-AF65-F5344CB8AC3E}">
        <p14:creationId xmlns:p14="http://schemas.microsoft.com/office/powerpoint/2010/main" val="3972581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752F334-1565-4C12-AD67-ACCAA68F7608}"/>
              </a:ext>
            </a:extLst>
          </p:cNvPr>
          <p:cNvSpPr/>
          <p:nvPr/>
        </p:nvSpPr>
        <p:spPr>
          <a:xfrm>
            <a:off x="4398283" y="2115755"/>
            <a:ext cx="3410028" cy="198120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black"/>
                </a:solidFill>
                <a:latin typeface="Calibri"/>
              </a:rPr>
              <a:t>Old Exemption</a:t>
            </a:r>
          </a:p>
          <a:p>
            <a:pPr algn="ctr"/>
            <a:r>
              <a:rPr lang="en-US" sz="2000" b="1" dirty="0">
                <a:solidFill>
                  <a:prstClr val="black"/>
                </a:solidFill>
                <a:latin typeface="Calibri"/>
              </a:rPr>
              <a:t>$5,850,000</a:t>
            </a:r>
          </a:p>
        </p:txBody>
      </p:sp>
      <p:sp>
        <p:nvSpPr>
          <p:cNvPr id="12" name="Rectangle 11">
            <a:extLst>
              <a:ext uri="{FF2B5EF4-FFF2-40B4-BE49-F238E27FC236}">
                <a16:creationId xmlns:a16="http://schemas.microsoft.com/office/drawing/2014/main" id="{4FBD5EBB-90ED-4250-9C2E-06C9A2A6922A}"/>
              </a:ext>
            </a:extLst>
          </p:cNvPr>
          <p:cNvSpPr/>
          <p:nvPr/>
        </p:nvSpPr>
        <p:spPr>
          <a:xfrm>
            <a:off x="4398283" y="4120402"/>
            <a:ext cx="3410028" cy="198120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black"/>
                </a:solidFill>
                <a:latin typeface="Calibri"/>
              </a:rPr>
              <a:t>2018 Exemption Increase</a:t>
            </a:r>
          </a:p>
          <a:p>
            <a:pPr algn="ctr"/>
            <a:r>
              <a:rPr lang="en-US" sz="2000" b="1" dirty="0">
                <a:solidFill>
                  <a:prstClr val="black"/>
                </a:solidFill>
                <a:latin typeface="Calibri"/>
              </a:rPr>
              <a:t>$5,850,000</a:t>
            </a:r>
          </a:p>
        </p:txBody>
      </p:sp>
      <p:sp>
        <p:nvSpPr>
          <p:cNvPr id="13" name="Right Brace 12">
            <a:extLst>
              <a:ext uri="{FF2B5EF4-FFF2-40B4-BE49-F238E27FC236}">
                <a16:creationId xmlns:a16="http://schemas.microsoft.com/office/drawing/2014/main" id="{39C53243-DBE2-48B3-BF3A-84FB359192CE}"/>
              </a:ext>
            </a:extLst>
          </p:cNvPr>
          <p:cNvSpPr/>
          <p:nvPr/>
        </p:nvSpPr>
        <p:spPr>
          <a:xfrm>
            <a:off x="8104242" y="2092307"/>
            <a:ext cx="430159" cy="398584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14" name="TextBox 13">
            <a:extLst>
              <a:ext uri="{FF2B5EF4-FFF2-40B4-BE49-F238E27FC236}">
                <a16:creationId xmlns:a16="http://schemas.microsoft.com/office/drawing/2014/main" id="{FF39EF42-FBFA-45C9-9688-E1C8575230B5}"/>
              </a:ext>
            </a:extLst>
          </p:cNvPr>
          <p:cNvSpPr txBox="1"/>
          <p:nvPr/>
        </p:nvSpPr>
        <p:spPr>
          <a:xfrm>
            <a:off x="8534401" y="3658737"/>
            <a:ext cx="1736373" cy="923330"/>
          </a:xfrm>
          <a:prstGeom prst="rect">
            <a:avLst/>
          </a:prstGeom>
          <a:noFill/>
        </p:spPr>
        <p:txBody>
          <a:bodyPr wrap="none" rtlCol="0">
            <a:spAutoFit/>
          </a:bodyPr>
          <a:lstStyle/>
          <a:p>
            <a:pPr algn="ctr"/>
            <a:r>
              <a:rPr lang="en-US" dirty="0">
                <a:solidFill>
                  <a:prstClr val="black"/>
                </a:solidFill>
                <a:latin typeface="Arial" panose="020B0604020202020204" pitchFamily="34" charset="0"/>
                <a:cs typeface="Arial" panose="020B0604020202020204" pitchFamily="34" charset="0"/>
              </a:rPr>
              <a:t>2021 Estate </a:t>
            </a:r>
          </a:p>
          <a:p>
            <a:pPr algn="ctr"/>
            <a:r>
              <a:rPr lang="en-US" dirty="0">
                <a:solidFill>
                  <a:prstClr val="black"/>
                </a:solidFill>
                <a:latin typeface="Arial" panose="020B0604020202020204" pitchFamily="34" charset="0"/>
                <a:cs typeface="Arial" panose="020B0604020202020204" pitchFamily="34" charset="0"/>
              </a:rPr>
              <a:t>Tax Exemption</a:t>
            </a:r>
          </a:p>
          <a:p>
            <a:pPr algn="ctr"/>
            <a:r>
              <a:rPr lang="en-US" dirty="0">
                <a:solidFill>
                  <a:prstClr val="black"/>
                </a:solidFill>
                <a:latin typeface="Arial" panose="020B0604020202020204" pitchFamily="34" charset="0"/>
                <a:cs typeface="Arial" panose="020B0604020202020204" pitchFamily="34" charset="0"/>
              </a:rPr>
              <a:t>$11,700,000</a:t>
            </a:r>
          </a:p>
        </p:txBody>
      </p:sp>
      <p:sp>
        <p:nvSpPr>
          <p:cNvPr id="16" name="Right Brace 15">
            <a:extLst>
              <a:ext uri="{FF2B5EF4-FFF2-40B4-BE49-F238E27FC236}">
                <a16:creationId xmlns:a16="http://schemas.microsoft.com/office/drawing/2014/main" id="{A306B0B6-297E-4602-B246-655783C592DB}"/>
              </a:ext>
            </a:extLst>
          </p:cNvPr>
          <p:cNvSpPr/>
          <p:nvPr/>
        </p:nvSpPr>
        <p:spPr>
          <a:xfrm rot="10800000">
            <a:off x="3761290" y="4267199"/>
            <a:ext cx="445307" cy="1676401"/>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latin typeface="Calibri"/>
            </a:endParaRPr>
          </a:p>
        </p:txBody>
      </p:sp>
      <p:sp>
        <p:nvSpPr>
          <p:cNvPr id="22" name="TextBox 21">
            <a:extLst>
              <a:ext uri="{FF2B5EF4-FFF2-40B4-BE49-F238E27FC236}">
                <a16:creationId xmlns:a16="http://schemas.microsoft.com/office/drawing/2014/main" id="{CEB001A3-BE90-44FB-A72B-245DDD0E4EEB}"/>
              </a:ext>
            </a:extLst>
          </p:cNvPr>
          <p:cNvSpPr txBox="1"/>
          <p:nvPr/>
        </p:nvSpPr>
        <p:spPr>
          <a:xfrm>
            <a:off x="1514298" y="4232963"/>
            <a:ext cx="2213148" cy="1815882"/>
          </a:xfrm>
          <a:prstGeom prst="rect">
            <a:avLst/>
          </a:prstGeom>
          <a:noFill/>
        </p:spPr>
        <p:txBody>
          <a:bodyPr wrap="square" rtlCol="0">
            <a:spAutoFit/>
          </a:bodyPr>
          <a:lstStyle/>
          <a:p>
            <a:pPr algn="ctr"/>
            <a:r>
              <a:rPr lang="en-US" sz="1600" dirty="0">
                <a:solidFill>
                  <a:srgbClr val="7030A0"/>
                </a:solidFill>
                <a:latin typeface="Arial" panose="020B0604020202020204" pitchFamily="34" charset="0"/>
                <a:cs typeface="Arial" panose="020B0604020202020204" pitchFamily="34" charset="0"/>
              </a:rPr>
              <a:t>2021 gifts use this portion of the exemption second. </a:t>
            </a:r>
          </a:p>
          <a:p>
            <a:pPr algn="ctr"/>
            <a:endParaRPr lang="en-US" sz="1600" b="1" u="sng" dirty="0">
              <a:solidFill>
                <a:srgbClr val="7030A0"/>
              </a:solidFill>
              <a:latin typeface="Arial" panose="020B0604020202020204" pitchFamily="34" charset="0"/>
              <a:cs typeface="Arial" panose="020B0604020202020204" pitchFamily="34" charset="0"/>
            </a:endParaRPr>
          </a:p>
          <a:p>
            <a:pPr algn="ctr"/>
            <a:r>
              <a:rPr lang="en-US" sz="1600" b="1" u="sng" dirty="0">
                <a:solidFill>
                  <a:srgbClr val="7030A0"/>
                </a:solidFill>
                <a:latin typeface="Arial" panose="020B0604020202020204" pitchFamily="34" charset="0"/>
                <a:cs typeface="Arial" panose="020B0604020202020204" pitchFamily="34" charset="0"/>
              </a:rPr>
              <a:t>Lost</a:t>
            </a:r>
            <a:r>
              <a:rPr lang="en-US" sz="1600" dirty="0">
                <a:solidFill>
                  <a:srgbClr val="7030A0"/>
                </a:solidFill>
                <a:latin typeface="Arial" panose="020B0604020202020204" pitchFamily="34" charset="0"/>
                <a:cs typeface="Arial" panose="020B0604020202020204" pitchFamily="34" charset="0"/>
              </a:rPr>
              <a:t> if not used before the law changes.</a:t>
            </a:r>
          </a:p>
        </p:txBody>
      </p:sp>
      <p:sp>
        <p:nvSpPr>
          <p:cNvPr id="15" name="Title 3">
            <a:extLst>
              <a:ext uri="{FF2B5EF4-FFF2-40B4-BE49-F238E27FC236}">
                <a16:creationId xmlns:a16="http://schemas.microsoft.com/office/drawing/2014/main" id="{84D39B57-8713-4D75-94E6-42B3C0727CC7}"/>
              </a:ext>
            </a:extLst>
          </p:cNvPr>
          <p:cNvSpPr txBox="1">
            <a:spLocks/>
          </p:cNvSpPr>
          <p:nvPr/>
        </p:nvSpPr>
        <p:spPr bwMode="auto">
          <a:xfrm>
            <a:off x="2152650" y="21432"/>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solidFill>
                  <a:prstClr val="black"/>
                </a:solidFill>
                <a:latin typeface="Calibri"/>
              </a:rPr>
              <a:t>Estate &amp; Gift Taxes</a:t>
            </a:r>
          </a:p>
        </p:txBody>
      </p:sp>
      <p:sp>
        <p:nvSpPr>
          <p:cNvPr id="3" name="Title 3">
            <a:extLst>
              <a:ext uri="{FF2B5EF4-FFF2-40B4-BE49-F238E27FC236}">
                <a16:creationId xmlns:a16="http://schemas.microsoft.com/office/drawing/2014/main" id="{0A713253-4101-490B-8690-B38D4C4A4E9A}"/>
              </a:ext>
            </a:extLst>
          </p:cNvPr>
          <p:cNvSpPr txBox="1">
            <a:spLocks/>
          </p:cNvSpPr>
          <p:nvPr/>
        </p:nvSpPr>
        <p:spPr>
          <a:xfrm>
            <a:off x="1752600" y="681038"/>
            <a:ext cx="8610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i="1" dirty="0">
                <a:solidFill>
                  <a:srgbClr val="FF0000"/>
                </a:solidFill>
                <a:latin typeface="Calibri"/>
              </a:rPr>
              <a:t>Exemption Reduction Math – “Use It or Lose It”</a:t>
            </a:r>
          </a:p>
        </p:txBody>
      </p:sp>
      <p:sp>
        <p:nvSpPr>
          <p:cNvPr id="2" name="TextBox 1">
            <a:extLst>
              <a:ext uri="{FF2B5EF4-FFF2-40B4-BE49-F238E27FC236}">
                <a16:creationId xmlns:a16="http://schemas.microsoft.com/office/drawing/2014/main" id="{1BB8CAF0-EC79-4B9F-A6B9-F435232AF6FE}"/>
              </a:ext>
            </a:extLst>
          </p:cNvPr>
          <p:cNvSpPr txBox="1"/>
          <p:nvPr/>
        </p:nvSpPr>
        <p:spPr>
          <a:xfrm>
            <a:off x="1518832" y="2690857"/>
            <a:ext cx="2213148" cy="830997"/>
          </a:xfrm>
          <a:prstGeom prst="rect">
            <a:avLst/>
          </a:prstGeom>
          <a:noFill/>
        </p:spPr>
        <p:txBody>
          <a:bodyPr wrap="square" rtlCol="0">
            <a:spAutoFit/>
          </a:bodyPr>
          <a:lstStyle/>
          <a:p>
            <a:pPr algn="ctr"/>
            <a:r>
              <a:rPr lang="en-US" sz="1600" dirty="0">
                <a:solidFill>
                  <a:srgbClr val="C00000"/>
                </a:solidFill>
                <a:latin typeface="Arial" panose="020B0604020202020204" pitchFamily="34" charset="0"/>
                <a:cs typeface="Arial" panose="020B0604020202020204" pitchFamily="34" charset="0"/>
              </a:rPr>
              <a:t>2021 gifts use this portion of the exemption first. </a:t>
            </a:r>
          </a:p>
        </p:txBody>
      </p:sp>
      <p:sp>
        <p:nvSpPr>
          <p:cNvPr id="5" name="Right Brace 4">
            <a:extLst>
              <a:ext uri="{FF2B5EF4-FFF2-40B4-BE49-F238E27FC236}">
                <a16:creationId xmlns:a16="http://schemas.microsoft.com/office/drawing/2014/main" id="{71A2A6CD-AEF3-4215-B00F-09891C0D471C}"/>
              </a:ext>
            </a:extLst>
          </p:cNvPr>
          <p:cNvSpPr/>
          <p:nvPr/>
        </p:nvSpPr>
        <p:spPr>
          <a:xfrm rot="10800000">
            <a:off x="3761290" y="2242886"/>
            <a:ext cx="445307" cy="1676401"/>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latin typeface="Calibri"/>
            </a:endParaRPr>
          </a:p>
        </p:txBody>
      </p:sp>
    </p:spTree>
    <p:extLst>
      <p:ext uri="{BB962C8B-B14F-4D97-AF65-F5344CB8AC3E}">
        <p14:creationId xmlns:p14="http://schemas.microsoft.com/office/powerpoint/2010/main" val="1795610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B7984-BF36-406E-A162-A8CF95EC0914}"/>
              </a:ext>
            </a:extLst>
          </p:cNvPr>
          <p:cNvSpPr>
            <a:spLocks noGrp="1"/>
          </p:cNvSpPr>
          <p:nvPr>
            <p:ph type="title"/>
          </p:nvPr>
        </p:nvSpPr>
        <p:spPr/>
        <p:txBody>
          <a:bodyPr/>
          <a:lstStyle/>
          <a:p>
            <a:r>
              <a:rPr lang="en-US" dirty="0"/>
              <a:t>2021 Tax Reform – </a:t>
            </a:r>
            <a:r>
              <a:rPr lang="en-US" i="1" dirty="0">
                <a:solidFill>
                  <a:srgbClr val="FF0000"/>
                </a:solidFill>
              </a:rPr>
              <a:t>Individuals, Trusts &amp; Estates</a:t>
            </a:r>
            <a:endParaRPr lang="en-US" dirty="0"/>
          </a:p>
        </p:txBody>
      </p:sp>
      <p:sp>
        <p:nvSpPr>
          <p:cNvPr id="4" name="Content Placeholder 3">
            <a:extLst>
              <a:ext uri="{FF2B5EF4-FFF2-40B4-BE49-F238E27FC236}">
                <a16:creationId xmlns:a16="http://schemas.microsoft.com/office/drawing/2014/main" id="{1F3B5E00-B298-49AF-B1F1-4CC133ED494B}"/>
              </a:ext>
            </a:extLst>
          </p:cNvPr>
          <p:cNvSpPr>
            <a:spLocks noGrp="1"/>
          </p:cNvSpPr>
          <p:nvPr>
            <p:ph idx="1"/>
          </p:nvPr>
        </p:nvSpPr>
        <p:spPr>
          <a:xfrm>
            <a:off x="838200" y="2171699"/>
            <a:ext cx="10515600" cy="4005263"/>
          </a:xfrm>
        </p:spPr>
        <p:txBody>
          <a:bodyPr>
            <a:normAutofit/>
          </a:bodyPr>
          <a:lstStyle/>
          <a:p>
            <a:r>
              <a:rPr lang="en-US" dirty="0"/>
              <a:t>2032A Special Valuation reduction increase:</a:t>
            </a:r>
          </a:p>
          <a:p>
            <a:pPr lvl="1">
              <a:buFont typeface="Calibri" panose="020F0502020204030204" pitchFamily="34" charset="0"/>
              <a:buChar char="–"/>
            </a:pPr>
            <a:r>
              <a:rPr lang="en-US" dirty="0"/>
              <a:t>2032A allows a taxpayer to value property used in a family farm or business based on its current use, rather than its highest and best use;</a:t>
            </a:r>
          </a:p>
          <a:p>
            <a:pPr lvl="1">
              <a:buFont typeface="Calibri" panose="020F0502020204030204" pitchFamily="34" charset="0"/>
              <a:buChar char="–"/>
            </a:pPr>
            <a:r>
              <a:rPr lang="en-US" dirty="0"/>
              <a:t>The amount a valuation can be reduced has been frozen at $750,000 for many years.</a:t>
            </a:r>
          </a:p>
          <a:p>
            <a:pPr lvl="1">
              <a:buFont typeface="Calibri" panose="020F0502020204030204" pitchFamily="34" charset="0"/>
              <a:buChar char="–"/>
            </a:pPr>
            <a:r>
              <a:rPr lang="en-US" dirty="0"/>
              <a:t>The legislation would increase the allowable reduction to $11,700,000 and index it for inflation.</a:t>
            </a:r>
          </a:p>
          <a:p>
            <a:pPr lvl="1">
              <a:buFont typeface="Calibri" panose="020F0502020204030204" pitchFamily="34" charset="0"/>
              <a:buChar char="–"/>
            </a:pPr>
            <a:r>
              <a:rPr lang="en-US" dirty="0"/>
              <a:t>The change would apply to deaths after 12/31/21.</a:t>
            </a:r>
          </a:p>
          <a:p>
            <a:pPr lvl="1">
              <a:buFont typeface="Calibri" panose="020F0502020204030204" pitchFamily="34" charset="0"/>
              <a:buChar char="–"/>
            </a:pPr>
            <a:endParaRPr lang="en-US" dirty="0"/>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1814968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B7984-BF36-406E-A162-A8CF95EC0914}"/>
              </a:ext>
            </a:extLst>
          </p:cNvPr>
          <p:cNvSpPr>
            <a:spLocks noGrp="1"/>
          </p:cNvSpPr>
          <p:nvPr>
            <p:ph type="title"/>
          </p:nvPr>
        </p:nvSpPr>
        <p:spPr/>
        <p:txBody>
          <a:bodyPr/>
          <a:lstStyle/>
          <a:p>
            <a:r>
              <a:rPr lang="en-US" dirty="0"/>
              <a:t>2021 Tax Reform – </a:t>
            </a:r>
            <a:r>
              <a:rPr lang="en-US" i="1" dirty="0">
                <a:solidFill>
                  <a:srgbClr val="FF0000"/>
                </a:solidFill>
              </a:rPr>
              <a:t>Individuals, Trusts &amp; Estates</a:t>
            </a:r>
            <a:endParaRPr lang="en-US" dirty="0"/>
          </a:p>
        </p:txBody>
      </p:sp>
      <p:sp>
        <p:nvSpPr>
          <p:cNvPr id="4" name="Content Placeholder 3">
            <a:extLst>
              <a:ext uri="{FF2B5EF4-FFF2-40B4-BE49-F238E27FC236}">
                <a16:creationId xmlns:a16="http://schemas.microsoft.com/office/drawing/2014/main" id="{1F3B5E00-B298-49AF-B1F1-4CC133ED494B}"/>
              </a:ext>
            </a:extLst>
          </p:cNvPr>
          <p:cNvSpPr>
            <a:spLocks noGrp="1"/>
          </p:cNvSpPr>
          <p:nvPr>
            <p:ph idx="1"/>
          </p:nvPr>
        </p:nvSpPr>
        <p:spPr>
          <a:xfrm>
            <a:off x="838200" y="1895475"/>
            <a:ext cx="10515600" cy="2771776"/>
          </a:xfrm>
        </p:spPr>
        <p:txBody>
          <a:bodyPr>
            <a:normAutofit/>
          </a:bodyPr>
          <a:lstStyle/>
          <a:p>
            <a:r>
              <a:rPr lang="en-US" dirty="0"/>
              <a:t>Grantor Trusts</a:t>
            </a:r>
          </a:p>
          <a:p>
            <a:pPr lvl="1">
              <a:buFont typeface="Calibri" panose="020F0502020204030204" pitchFamily="34" charset="0"/>
              <a:buChar char="–"/>
            </a:pPr>
            <a:r>
              <a:rPr lang="en-US" dirty="0"/>
              <a:t>The legislation would add Section 2901, to force grantor trusts to be included in the taxable estate.</a:t>
            </a:r>
          </a:p>
          <a:p>
            <a:pPr lvl="1">
              <a:buFont typeface="Calibri" panose="020F0502020204030204" pitchFamily="34" charset="0"/>
              <a:buChar char="–"/>
            </a:pPr>
            <a:r>
              <a:rPr lang="en-US" dirty="0"/>
              <a:t>The legislation would also add Section 1062, which would eliminate non-taxable IDGT sales (and even GRATs).</a:t>
            </a:r>
          </a:p>
          <a:p>
            <a:pPr lvl="1">
              <a:buFont typeface="Calibri" panose="020F0502020204030204" pitchFamily="34" charset="0"/>
              <a:buChar char="–"/>
            </a:pPr>
            <a:r>
              <a:rPr lang="en-US" dirty="0"/>
              <a:t>These changes will apply to trusts created on or after the date of enactment and transfers on or after the date of enactment to pre-existing trusts. </a:t>
            </a:r>
          </a:p>
          <a:p>
            <a:pPr lvl="1">
              <a:buFont typeface="Calibri" panose="020F0502020204030204" pitchFamily="34" charset="0"/>
              <a:buChar char="–"/>
            </a:pPr>
            <a:endParaRPr lang="en-US" dirty="0"/>
          </a:p>
          <a:p>
            <a:endParaRPr lang="en-US" dirty="0"/>
          </a:p>
          <a:p>
            <a:pPr marL="0" indent="0">
              <a:buNone/>
            </a:pPr>
            <a:endParaRPr lang="en-US" dirty="0"/>
          </a:p>
          <a:p>
            <a:endParaRPr lang="en-US" dirty="0"/>
          </a:p>
        </p:txBody>
      </p:sp>
      <p:sp>
        <p:nvSpPr>
          <p:cNvPr id="5" name="TextBox 4">
            <a:extLst>
              <a:ext uri="{FF2B5EF4-FFF2-40B4-BE49-F238E27FC236}">
                <a16:creationId xmlns:a16="http://schemas.microsoft.com/office/drawing/2014/main" id="{56CA7819-54F2-4778-BF28-73F7AEA62853}"/>
              </a:ext>
            </a:extLst>
          </p:cNvPr>
          <p:cNvSpPr txBox="1"/>
          <p:nvPr/>
        </p:nvSpPr>
        <p:spPr>
          <a:xfrm>
            <a:off x="2537222" y="4872038"/>
            <a:ext cx="7117556" cy="1384995"/>
          </a:xfrm>
          <a:prstGeom prst="rect">
            <a:avLst/>
          </a:prstGeom>
          <a:ln w="34925"/>
        </p:spPr>
        <p:style>
          <a:lnRef idx="2">
            <a:schemeClr val="accent6"/>
          </a:lnRef>
          <a:fillRef idx="1">
            <a:schemeClr val="lt1"/>
          </a:fillRef>
          <a:effectRef idx="0">
            <a:schemeClr val="accent6"/>
          </a:effectRef>
          <a:fontRef idx="minor">
            <a:schemeClr val="dk1"/>
          </a:fontRef>
        </p:style>
        <p:txBody>
          <a:bodyPr wrap="square">
            <a:spAutoFit/>
          </a:bodyPr>
          <a:lstStyle/>
          <a:p>
            <a:pPr lvl="1" algn="ctr"/>
            <a:r>
              <a:rPr lang="en-US" sz="2800" dirty="0"/>
              <a:t>Existing trusts will be grandfathered and there may be a short window of opportunity capture significant future tax benefits.</a:t>
            </a:r>
          </a:p>
        </p:txBody>
      </p:sp>
    </p:spTree>
    <p:extLst>
      <p:ext uri="{BB962C8B-B14F-4D97-AF65-F5344CB8AC3E}">
        <p14:creationId xmlns:p14="http://schemas.microsoft.com/office/powerpoint/2010/main" val="614617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7EC0F02-4C67-445F-A7F2-980AFD702A40}"/>
              </a:ext>
            </a:extLst>
          </p:cNvPr>
          <p:cNvPicPr>
            <a:picLocks noChangeAspect="1"/>
          </p:cNvPicPr>
          <p:nvPr/>
        </p:nvPicPr>
        <p:blipFill>
          <a:blip r:embed="rId2"/>
          <a:stretch>
            <a:fillRect/>
          </a:stretch>
        </p:blipFill>
        <p:spPr>
          <a:xfrm>
            <a:off x="8400287" y="589391"/>
            <a:ext cx="2438400" cy="2438400"/>
          </a:xfrm>
          <a:prstGeom prst="rect">
            <a:avLst/>
          </a:prstGeom>
        </p:spPr>
      </p:pic>
      <p:sp>
        <p:nvSpPr>
          <p:cNvPr id="7" name="Title 1">
            <a:extLst>
              <a:ext uri="{FF2B5EF4-FFF2-40B4-BE49-F238E27FC236}">
                <a16:creationId xmlns:a16="http://schemas.microsoft.com/office/drawing/2014/main" id="{FA64DAE6-DF41-4D26-B873-E0A466386C2D}"/>
              </a:ext>
            </a:extLst>
          </p:cNvPr>
          <p:cNvSpPr>
            <a:spLocks noGrp="1"/>
          </p:cNvSpPr>
          <p:nvPr>
            <p:ph type="title"/>
          </p:nvPr>
        </p:nvSpPr>
        <p:spPr/>
        <p:txBody>
          <a:bodyPr/>
          <a:lstStyle/>
          <a:p>
            <a:r>
              <a:rPr lang="en-US" b="1" dirty="0"/>
              <a:t>Grantor Trusts – Sec. 2901</a:t>
            </a:r>
            <a:endParaRPr lang="en-US" dirty="0"/>
          </a:p>
        </p:txBody>
      </p:sp>
      <p:sp>
        <p:nvSpPr>
          <p:cNvPr id="3" name="Content Placeholder 2">
            <a:extLst>
              <a:ext uri="{FF2B5EF4-FFF2-40B4-BE49-F238E27FC236}">
                <a16:creationId xmlns:a16="http://schemas.microsoft.com/office/drawing/2014/main" id="{FDBE7394-BA04-4389-9E41-34B80F7D9B78}"/>
              </a:ext>
            </a:extLst>
          </p:cNvPr>
          <p:cNvSpPr>
            <a:spLocks noGrp="1"/>
          </p:cNvSpPr>
          <p:nvPr>
            <p:ph idx="1"/>
          </p:nvPr>
        </p:nvSpPr>
        <p:spPr>
          <a:xfrm>
            <a:off x="838200" y="1825625"/>
            <a:ext cx="7470648" cy="4351338"/>
          </a:xfrm>
        </p:spPr>
        <p:txBody>
          <a:bodyPr/>
          <a:lstStyle/>
          <a:p>
            <a:r>
              <a:rPr lang="en-US" dirty="0"/>
              <a:t>Assets in grantor trusts are included in the grantor’s estate (except grandfathered ones).</a:t>
            </a:r>
          </a:p>
          <a:p>
            <a:r>
              <a:rPr lang="en-US" dirty="0"/>
              <a:t>Distributions from grantor trusts during the life of the deemed owner are gifts.</a:t>
            </a:r>
          </a:p>
          <a:p>
            <a:r>
              <a:rPr lang="en-US" dirty="0"/>
              <a:t>The assets of a grantor trust are deemed to be a gift if the grantor trust status is “turned off.”</a:t>
            </a:r>
          </a:p>
          <a:p>
            <a:endParaRPr lang="en-US" dirty="0"/>
          </a:p>
          <a:p>
            <a:r>
              <a:rPr lang="en-US" dirty="0"/>
              <a:t>However, the bill provides an adjustment for taxable gifts as to avoid double inclusion.</a:t>
            </a:r>
          </a:p>
          <a:p>
            <a:pPr lvl="2"/>
            <a:endParaRPr lang="en-US" sz="1600" dirty="0"/>
          </a:p>
          <a:p>
            <a:pPr lvl="2"/>
            <a:endParaRPr lang="en-US" sz="1600" dirty="0"/>
          </a:p>
          <a:p>
            <a:pPr lvl="1"/>
            <a:endParaRPr lang="en-US" sz="2000" dirty="0"/>
          </a:p>
          <a:p>
            <a:pPr lvl="1"/>
            <a:endParaRPr lang="en-US" sz="2000" dirty="0"/>
          </a:p>
          <a:p>
            <a:endParaRPr lang="en-US" dirty="0"/>
          </a:p>
          <a:p>
            <a:pPr lvl="1"/>
            <a:endParaRPr lang="en-US" dirty="0"/>
          </a:p>
          <a:p>
            <a:pPr lvl="1"/>
            <a:endParaRPr lang="en-US" dirty="0"/>
          </a:p>
        </p:txBody>
      </p:sp>
      <p:sp>
        <p:nvSpPr>
          <p:cNvPr id="5" name="TextBox 4">
            <a:extLst>
              <a:ext uri="{FF2B5EF4-FFF2-40B4-BE49-F238E27FC236}">
                <a16:creationId xmlns:a16="http://schemas.microsoft.com/office/drawing/2014/main" id="{D9213F27-72AB-4067-8A56-DEC28BDA8238}"/>
              </a:ext>
            </a:extLst>
          </p:cNvPr>
          <p:cNvSpPr txBox="1"/>
          <p:nvPr/>
        </p:nvSpPr>
        <p:spPr>
          <a:xfrm>
            <a:off x="8953245" y="2048841"/>
            <a:ext cx="1241045" cy="584775"/>
          </a:xfrm>
          <a:prstGeom prst="rect">
            <a:avLst/>
          </a:prstGeom>
          <a:noFill/>
        </p:spPr>
        <p:txBody>
          <a:bodyPr wrap="none" rtlCol="0">
            <a:spAutoFit/>
          </a:bodyPr>
          <a:lstStyle/>
          <a:p>
            <a:r>
              <a:rPr lang="en-US" sz="3200" b="1" dirty="0">
                <a:latin typeface="Baskerville Old Face" panose="02020602080505020303" pitchFamily="18" charset="0"/>
              </a:rPr>
              <a:t>IDGT</a:t>
            </a:r>
          </a:p>
        </p:txBody>
      </p:sp>
      <p:pic>
        <p:nvPicPr>
          <p:cNvPr id="12" name="Picture 11">
            <a:extLst>
              <a:ext uri="{FF2B5EF4-FFF2-40B4-BE49-F238E27FC236}">
                <a16:creationId xmlns:a16="http://schemas.microsoft.com/office/drawing/2014/main" id="{527800EE-3A9C-4A1A-8204-F923B27E0260}"/>
              </a:ext>
            </a:extLst>
          </p:cNvPr>
          <p:cNvPicPr>
            <a:picLocks noChangeAspect="1"/>
          </p:cNvPicPr>
          <p:nvPr/>
        </p:nvPicPr>
        <p:blipFill>
          <a:blip r:embed="rId2"/>
          <a:stretch>
            <a:fillRect/>
          </a:stretch>
        </p:blipFill>
        <p:spPr>
          <a:xfrm>
            <a:off x="8400287" y="3265916"/>
            <a:ext cx="2438400" cy="2438400"/>
          </a:xfrm>
          <a:prstGeom prst="rect">
            <a:avLst/>
          </a:prstGeom>
        </p:spPr>
      </p:pic>
      <p:sp>
        <p:nvSpPr>
          <p:cNvPr id="13" name="TextBox 12">
            <a:extLst>
              <a:ext uri="{FF2B5EF4-FFF2-40B4-BE49-F238E27FC236}">
                <a16:creationId xmlns:a16="http://schemas.microsoft.com/office/drawing/2014/main" id="{822BB66D-3767-4D85-A282-40E345DCAC1A}"/>
              </a:ext>
            </a:extLst>
          </p:cNvPr>
          <p:cNvSpPr txBox="1"/>
          <p:nvPr/>
        </p:nvSpPr>
        <p:spPr>
          <a:xfrm>
            <a:off x="8953245" y="4725366"/>
            <a:ext cx="1327608" cy="584775"/>
          </a:xfrm>
          <a:prstGeom prst="rect">
            <a:avLst/>
          </a:prstGeom>
          <a:noFill/>
        </p:spPr>
        <p:txBody>
          <a:bodyPr wrap="none" rtlCol="0">
            <a:spAutoFit/>
          </a:bodyPr>
          <a:lstStyle/>
          <a:p>
            <a:r>
              <a:rPr lang="en-US" sz="3200" b="1" dirty="0">
                <a:latin typeface="Baskerville Old Face" panose="02020602080505020303" pitchFamily="18" charset="0"/>
              </a:rPr>
              <a:t>GRAT</a:t>
            </a:r>
          </a:p>
        </p:txBody>
      </p:sp>
    </p:spTree>
    <p:extLst>
      <p:ext uri="{BB962C8B-B14F-4D97-AF65-F5344CB8AC3E}">
        <p14:creationId xmlns:p14="http://schemas.microsoft.com/office/powerpoint/2010/main" val="1197038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7EC0F02-4C67-445F-A7F2-980AFD702A40}"/>
              </a:ext>
            </a:extLst>
          </p:cNvPr>
          <p:cNvPicPr>
            <a:picLocks noChangeAspect="1"/>
          </p:cNvPicPr>
          <p:nvPr/>
        </p:nvPicPr>
        <p:blipFill>
          <a:blip r:embed="rId2"/>
          <a:stretch>
            <a:fillRect/>
          </a:stretch>
        </p:blipFill>
        <p:spPr>
          <a:xfrm>
            <a:off x="9047987" y="2322941"/>
            <a:ext cx="2438400" cy="2438400"/>
          </a:xfrm>
          <a:prstGeom prst="rect">
            <a:avLst/>
          </a:prstGeom>
        </p:spPr>
      </p:pic>
      <p:sp>
        <p:nvSpPr>
          <p:cNvPr id="7" name="Title 1">
            <a:extLst>
              <a:ext uri="{FF2B5EF4-FFF2-40B4-BE49-F238E27FC236}">
                <a16:creationId xmlns:a16="http://schemas.microsoft.com/office/drawing/2014/main" id="{FA64DAE6-DF41-4D26-B873-E0A466386C2D}"/>
              </a:ext>
            </a:extLst>
          </p:cNvPr>
          <p:cNvSpPr>
            <a:spLocks noGrp="1"/>
          </p:cNvSpPr>
          <p:nvPr>
            <p:ph type="title"/>
          </p:nvPr>
        </p:nvSpPr>
        <p:spPr/>
        <p:txBody>
          <a:bodyPr/>
          <a:lstStyle/>
          <a:p>
            <a:r>
              <a:rPr lang="en-US" b="1" dirty="0"/>
              <a:t>IDGT Sales – Sec. 1062</a:t>
            </a:r>
            <a:endParaRPr lang="en-US" dirty="0"/>
          </a:p>
        </p:txBody>
      </p:sp>
      <p:sp>
        <p:nvSpPr>
          <p:cNvPr id="3" name="Content Placeholder 2">
            <a:extLst>
              <a:ext uri="{FF2B5EF4-FFF2-40B4-BE49-F238E27FC236}">
                <a16:creationId xmlns:a16="http://schemas.microsoft.com/office/drawing/2014/main" id="{FDBE7394-BA04-4389-9E41-34B80F7D9B78}"/>
              </a:ext>
            </a:extLst>
          </p:cNvPr>
          <p:cNvSpPr>
            <a:spLocks noGrp="1"/>
          </p:cNvSpPr>
          <p:nvPr>
            <p:ph idx="1"/>
          </p:nvPr>
        </p:nvSpPr>
        <p:spPr>
          <a:xfrm>
            <a:off x="838200" y="1825625"/>
            <a:ext cx="7470648" cy="4351338"/>
          </a:xfrm>
        </p:spPr>
        <p:txBody>
          <a:bodyPr>
            <a:normAutofit/>
          </a:bodyPr>
          <a:lstStyle/>
          <a:p>
            <a:r>
              <a:rPr lang="en-US" sz="3200" dirty="0"/>
              <a:t>Deemed ownership disregarded in determining whether a transfer is a sale or exchange:</a:t>
            </a:r>
          </a:p>
          <a:p>
            <a:pPr lvl="1">
              <a:buFont typeface="Calibri" panose="020F0502020204030204" pitchFamily="34" charset="0"/>
              <a:buChar char="–"/>
            </a:pPr>
            <a:r>
              <a:rPr lang="en-US" sz="2800" dirty="0"/>
              <a:t>Exception for fully revocable trusts</a:t>
            </a:r>
          </a:p>
          <a:p>
            <a:pPr lvl="1">
              <a:buFont typeface="Calibri" panose="020F0502020204030204" pitchFamily="34" charset="0"/>
              <a:buChar char="–"/>
            </a:pPr>
            <a:r>
              <a:rPr lang="en-US" sz="2800" dirty="0"/>
              <a:t>Deemed owners expanded to related parties for the purposes of new Section 1062</a:t>
            </a:r>
          </a:p>
          <a:p>
            <a:pPr lvl="2"/>
            <a:endParaRPr lang="en-US" sz="1800" dirty="0"/>
          </a:p>
          <a:p>
            <a:pPr lvl="2"/>
            <a:endParaRPr lang="en-US" sz="1800" dirty="0"/>
          </a:p>
          <a:p>
            <a:pPr lvl="1"/>
            <a:endParaRPr lang="en-US" dirty="0"/>
          </a:p>
          <a:p>
            <a:pPr lvl="1"/>
            <a:endParaRPr lang="en-US" dirty="0"/>
          </a:p>
          <a:p>
            <a:endParaRPr lang="en-US" sz="3200" dirty="0"/>
          </a:p>
          <a:p>
            <a:pPr lvl="1"/>
            <a:endParaRPr lang="en-US" sz="2800" dirty="0"/>
          </a:p>
          <a:p>
            <a:pPr lvl="1"/>
            <a:endParaRPr lang="en-US" sz="2800" dirty="0"/>
          </a:p>
        </p:txBody>
      </p:sp>
      <p:sp>
        <p:nvSpPr>
          <p:cNvPr id="5" name="TextBox 4">
            <a:extLst>
              <a:ext uri="{FF2B5EF4-FFF2-40B4-BE49-F238E27FC236}">
                <a16:creationId xmlns:a16="http://schemas.microsoft.com/office/drawing/2014/main" id="{D9213F27-72AB-4067-8A56-DEC28BDA8238}"/>
              </a:ext>
            </a:extLst>
          </p:cNvPr>
          <p:cNvSpPr txBox="1"/>
          <p:nvPr/>
        </p:nvSpPr>
        <p:spPr>
          <a:xfrm>
            <a:off x="9600945" y="3782391"/>
            <a:ext cx="1241045" cy="584775"/>
          </a:xfrm>
          <a:prstGeom prst="rect">
            <a:avLst/>
          </a:prstGeom>
          <a:noFill/>
        </p:spPr>
        <p:txBody>
          <a:bodyPr wrap="none" rtlCol="0">
            <a:spAutoFit/>
          </a:bodyPr>
          <a:lstStyle/>
          <a:p>
            <a:r>
              <a:rPr lang="en-US" sz="3200" b="1" dirty="0">
                <a:latin typeface="Baskerville Old Face" panose="02020602080505020303" pitchFamily="18" charset="0"/>
              </a:rPr>
              <a:t>IDGT</a:t>
            </a:r>
          </a:p>
        </p:txBody>
      </p:sp>
    </p:spTree>
    <p:extLst>
      <p:ext uri="{BB962C8B-B14F-4D97-AF65-F5344CB8AC3E}">
        <p14:creationId xmlns:p14="http://schemas.microsoft.com/office/powerpoint/2010/main" val="3077030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B7984-BF36-406E-A162-A8CF95EC0914}"/>
              </a:ext>
            </a:extLst>
          </p:cNvPr>
          <p:cNvSpPr>
            <a:spLocks noGrp="1"/>
          </p:cNvSpPr>
          <p:nvPr>
            <p:ph type="title"/>
          </p:nvPr>
        </p:nvSpPr>
        <p:spPr/>
        <p:txBody>
          <a:bodyPr/>
          <a:lstStyle/>
          <a:p>
            <a:r>
              <a:rPr lang="en-US" dirty="0"/>
              <a:t>2021 Tax Reform – </a:t>
            </a:r>
            <a:r>
              <a:rPr lang="en-US" i="1" dirty="0">
                <a:solidFill>
                  <a:srgbClr val="FF0000"/>
                </a:solidFill>
              </a:rPr>
              <a:t>Individuals, Trusts &amp; Estates</a:t>
            </a:r>
            <a:endParaRPr lang="en-US" dirty="0"/>
          </a:p>
        </p:txBody>
      </p:sp>
      <p:sp>
        <p:nvSpPr>
          <p:cNvPr id="4" name="Content Placeholder 3">
            <a:extLst>
              <a:ext uri="{FF2B5EF4-FFF2-40B4-BE49-F238E27FC236}">
                <a16:creationId xmlns:a16="http://schemas.microsoft.com/office/drawing/2014/main" id="{1F3B5E00-B298-49AF-B1F1-4CC133ED494B}"/>
              </a:ext>
            </a:extLst>
          </p:cNvPr>
          <p:cNvSpPr>
            <a:spLocks noGrp="1"/>
          </p:cNvSpPr>
          <p:nvPr>
            <p:ph idx="1"/>
          </p:nvPr>
        </p:nvSpPr>
        <p:spPr>
          <a:xfrm>
            <a:off x="838200" y="2171699"/>
            <a:ext cx="10515600" cy="2476501"/>
          </a:xfrm>
        </p:spPr>
        <p:txBody>
          <a:bodyPr>
            <a:normAutofit/>
          </a:bodyPr>
          <a:lstStyle/>
          <a:p>
            <a:r>
              <a:rPr lang="en-US" dirty="0"/>
              <a:t>Valuation Rules: </a:t>
            </a:r>
          </a:p>
          <a:p>
            <a:pPr lvl="1">
              <a:buFont typeface="Calibri" panose="020F0502020204030204" pitchFamily="34" charset="0"/>
              <a:buChar char="–"/>
            </a:pPr>
            <a:r>
              <a:rPr lang="en-US" dirty="0"/>
              <a:t>The legislation would amend </a:t>
            </a:r>
            <a:r>
              <a:rPr lang="en-US" b="1" dirty="0"/>
              <a:t>Section 2031 </a:t>
            </a:r>
            <a:r>
              <a:rPr lang="en-US" dirty="0"/>
              <a:t>to eliminate valuation adjustments for non-business assets.</a:t>
            </a:r>
          </a:p>
          <a:p>
            <a:pPr lvl="1">
              <a:buFont typeface="Calibri" panose="020F0502020204030204" pitchFamily="34" charset="0"/>
              <a:buChar char="–"/>
            </a:pPr>
            <a:r>
              <a:rPr lang="en-US" dirty="0"/>
              <a:t>This is similar to a proposal from Senator Sanders earlier this term.</a:t>
            </a:r>
          </a:p>
          <a:p>
            <a:pPr marL="457200" lvl="1" indent="0">
              <a:buNone/>
            </a:pPr>
            <a:endParaRPr lang="en-US" dirty="0"/>
          </a:p>
          <a:p>
            <a:pPr lvl="1">
              <a:buFont typeface="Calibri" panose="020F0502020204030204" pitchFamily="34" charset="0"/>
              <a:buChar char="–"/>
            </a:pPr>
            <a:endParaRPr lang="en-US" dirty="0"/>
          </a:p>
          <a:p>
            <a:endParaRPr lang="en-US" dirty="0"/>
          </a:p>
          <a:p>
            <a:pPr marL="0" indent="0">
              <a:buNone/>
            </a:pPr>
            <a:endParaRPr lang="en-US" dirty="0"/>
          </a:p>
          <a:p>
            <a:endParaRPr lang="en-US" dirty="0"/>
          </a:p>
        </p:txBody>
      </p:sp>
      <p:sp>
        <p:nvSpPr>
          <p:cNvPr id="5" name="TextBox 4">
            <a:extLst>
              <a:ext uri="{FF2B5EF4-FFF2-40B4-BE49-F238E27FC236}">
                <a16:creationId xmlns:a16="http://schemas.microsoft.com/office/drawing/2014/main" id="{6359E6B3-2EAC-41D2-9F87-0B77F49D26B5}"/>
              </a:ext>
            </a:extLst>
          </p:cNvPr>
          <p:cNvSpPr txBox="1"/>
          <p:nvPr/>
        </p:nvSpPr>
        <p:spPr>
          <a:xfrm>
            <a:off x="2938463" y="4820335"/>
            <a:ext cx="6105524" cy="954107"/>
          </a:xfrm>
          <a:prstGeom prst="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pPr lvl="1" algn="ctr"/>
            <a:r>
              <a:rPr lang="en-US" sz="2800" dirty="0"/>
              <a:t>This provision would apply to transfers after the date of enactment.</a:t>
            </a:r>
          </a:p>
        </p:txBody>
      </p:sp>
    </p:spTree>
    <p:extLst>
      <p:ext uri="{BB962C8B-B14F-4D97-AF65-F5344CB8AC3E}">
        <p14:creationId xmlns:p14="http://schemas.microsoft.com/office/powerpoint/2010/main" val="2551537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0A377-5965-4E0E-9357-63BAB4264500}"/>
              </a:ext>
            </a:extLst>
          </p:cNvPr>
          <p:cNvSpPr>
            <a:spLocks noGrp="1"/>
          </p:cNvSpPr>
          <p:nvPr>
            <p:ph type="title"/>
          </p:nvPr>
        </p:nvSpPr>
        <p:spPr/>
        <p:txBody>
          <a:bodyPr/>
          <a:lstStyle/>
          <a:p>
            <a:r>
              <a:rPr lang="en-US" b="1" dirty="0"/>
              <a:t>Valuation Rules – In General</a:t>
            </a:r>
            <a:endParaRPr lang="en-US" dirty="0"/>
          </a:p>
        </p:txBody>
      </p:sp>
      <p:sp>
        <p:nvSpPr>
          <p:cNvPr id="3" name="Content Placeholder 2">
            <a:extLst>
              <a:ext uri="{FF2B5EF4-FFF2-40B4-BE49-F238E27FC236}">
                <a16:creationId xmlns:a16="http://schemas.microsoft.com/office/drawing/2014/main" id="{FDBE7394-BA04-4389-9E41-34B80F7D9B78}"/>
              </a:ext>
            </a:extLst>
          </p:cNvPr>
          <p:cNvSpPr>
            <a:spLocks noGrp="1"/>
          </p:cNvSpPr>
          <p:nvPr>
            <p:ph idx="1"/>
          </p:nvPr>
        </p:nvSpPr>
        <p:spPr/>
        <p:txBody>
          <a:bodyPr/>
          <a:lstStyle/>
          <a:p>
            <a:r>
              <a:rPr lang="en-US" dirty="0"/>
              <a:t>Appraisals commonly consider valuation adjustments for:</a:t>
            </a:r>
          </a:p>
          <a:p>
            <a:pPr lvl="1"/>
            <a:r>
              <a:rPr lang="en-US" dirty="0"/>
              <a:t>Marketability</a:t>
            </a:r>
          </a:p>
          <a:p>
            <a:pPr lvl="1"/>
            <a:r>
              <a:rPr lang="en-US" dirty="0"/>
              <a:t>Minority interests</a:t>
            </a:r>
          </a:p>
          <a:p>
            <a:pPr lvl="1"/>
            <a:r>
              <a:rPr lang="en-US" dirty="0"/>
              <a:t>Blockage</a:t>
            </a:r>
          </a:p>
          <a:p>
            <a:pPr lvl="1"/>
            <a:r>
              <a:rPr lang="en-US" dirty="0"/>
              <a:t>Taxes on Built-in Gain</a:t>
            </a:r>
          </a:p>
          <a:p>
            <a:pPr lvl="1"/>
            <a:endParaRPr lang="en-US" sz="2000" dirty="0"/>
          </a:p>
          <a:p>
            <a:pPr lvl="1"/>
            <a:endParaRPr lang="en-US" sz="2000" dirty="0"/>
          </a:p>
          <a:p>
            <a:endParaRPr lang="en-US" dirty="0"/>
          </a:p>
          <a:p>
            <a:pPr lvl="1"/>
            <a:endParaRPr lang="en-US" dirty="0"/>
          </a:p>
          <a:p>
            <a:pPr lvl="1"/>
            <a:endParaRPr lang="en-US" dirty="0"/>
          </a:p>
        </p:txBody>
      </p:sp>
    </p:spTree>
    <p:extLst>
      <p:ext uri="{BB962C8B-B14F-4D97-AF65-F5344CB8AC3E}">
        <p14:creationId xmlns:p14="http://schemas.microsoft.com/office/powerpoint/2010/main" val="3308067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0A377-5965-4E0E-9357-63BAB4264500}"/>
              </a:ext>
            </a:extLst>
          </p:cNvPr>
          <p:cNvSpPr>
            <a:spLocks noGrp="1"/>
          </p:cNvSpPr>
          <p:nvPr>
            <p:ph type="title"/>
          </p:nvPr>
        </p:nvSpPr>
        <p:spPr/>
        <p:txBody>
          <a:bodyPr/>
          <a:lstStyle/>
          <a:p>
            <a:r>
              <a:rPr lang="en-US" b="1" dirty="0"/>
              <a:t>Valuation Rules – New Section 2031(d)</a:t>
            </a:r>
            <a:endParaRPr lang="en-US" dirty="0"/>
          </a:p>
        </p:txBody>
      </p:sp>
      <p:sp>
        <p:nvSpPr>
          <p:cNvPr id="3" name="Content Placeholder 2">
            <a:extLst>
              <a:ext uri="{FF2B5EF4-FFF2-40B4-BE49-F238E27FC236}">
                <a16:creationId xmlns:a16="http://schemas.microsoft.com/office/drawing/2014/main" id="{FDBE7394-BA04-4389-9E41-34B80F7D9B78}"/>
              </a:ext>
            </a:extLst>
          </p:cNvPr>
          <p:cNvSpPr>
            <a:spLocks noGrp="1"/>
          </p:cNvSpPr>
          <p:nvPr>
            <p:ph idx="1"/>
          </p:nvPr>
        </p:nvSpPr>
        <p:spPr/>
        <p:txBody>
          <a:bodyPr/>
          <a:lstStyle/>
          <a:p>
            <a:r>
              <a:rPr lang="en-US" sz="3600" dirty="0"/>
              <a:t>New General Valuation Rules</a:t>
            </a:r>
          </a:p>
          <a:p>
            <a:pPr lvl="1"/>
            <a:r>
              <a:rPr lang="en-US" sz="2800" dirty="0"/>
              <a:t>The “Non-business” assets of an entity transferred are valued as if the asset were transferred directly.</a:t>
            </a:r>
          </a:p>
          <a:p>
            <a:pPr lvl="1"/>
            <a:r>
              <a:rPr lang="en-US" sz="2800" dirty="0"/>
              <a:t>Non-business assets means any asset not used in the active conduct of a trade or business.</a:t>
            </a:r>
          </a:p>
          <a:p>
            <a:pPr lvl="1"/>
            <a:r>
              <a:rPr lang="en-US" sz="2800" dirty="0"/>
              <a:t>Certain “Passive assets” can be treated as business assets if used in the active conduct of a trade or business.</a:t>
            </a:r>
          </a:p>
          <a:p>
            <a:pPr lvl="1"/>
            <a:endParaRPr lang="en-US" sz="2000" dirty="0"/>
          </a:p>
          <a:p>
            <a:pPr lvl="1"/>
            <a:endParaRPr lang="en-US" sz="2000" dirty="0"/>
          </a:p>
          <a:p>
            <a:endParaRPr lang="en-US" dirty="0"/>
          </a:p>
          <a:p>
            <a:pPr lvl="1"/>
            <a:endParaRPr lang="en-US" dirty="0"/>
          </a:p>
          <a:p>
            <a:pPr lvl="1"/>
            <a:endParaRPr lang="en-US" dirty="0"/>
          </a:p>
        </p:txBody>
      </p:sp>
    </p:spTree>
    <p:extLst>
      <p:ext uri="{BB962C8B-B14F-4D97-AF65-F5344CB8AC3E}">
        <p14:creationId xmlns:p14="http://schemas.microsoft.com/office/powerpoint/2010/main" val="3234103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889F907B-6A71-48AD-A811-680104443468}"/>
              </a:ext>
            </a:extLst>
          </p:cNvPr>
          <p:cNvSpPr txBox="1">
            <a:spLocks/>
          </p:cNvSpPr>
          <p:nvPr/>
        </p:nvSpPr>
        <p:spPr>
          <a:xfrm>
            <a:off x="1524000" y="2019300"/>
            <a:ext cx="9144000" cy="28194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dirty="0"/>
              <a:t>House Ways &amp; Means Committee Markup:</a:t>
            </a:r>
          </a:p>
          <a:p>
            <a:r>
              <a:rPr lang="en-US" sz="4800" i="1" dirty="0">
                <a:solidFill>
                  <a:srgbClr val="FF0000"/>
                </a:solidFill>
              </a:rPr>
              <a:t>The Build Back Better Act</a:t>
            </a:r>
          </a:p>
        </p:txBody>
      </p:sp>
    </p:spTree>
    <p:extLst>
      <p:ext uri="{BB962C8B-B14F-4D97-AF65-F5344CB8AC3E}">
        <p14:creationId xmlns:p14="http://schemas.microsoft.com/office/powerpoint/2010/main" val="33739032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0A377-5965-4E0E-9357-63BAB4264500}"/>
              </a:ext>
            </a:extLst>
          </p:cNvPr>
          <p:cNvSpPr>
            <a:spLocks noGrp="1"/>
          </p:cNvSpPr>
          <p:nvPr>
            <p:ph type="title"/>
          </p:nvPr>
        </p:nvSpPr>
        <p:spPr/>
        <p:txBody>
          <a:bodyPr/>
          <a:lstStyle/>
          <a:p>
            <a:r>
              <a:rPr lang="en-US" b="1" dirty="0"/>
              <a:t>Valuation Rules – New Section 2031(d)</a:t>
            </a:r>
            <a:endParaRPr lang="en-US" dirty="0"/>
          </a:p>
        </p:txBody>
      </p:sp>
      <p:sp>
        <p:nvSpPr>
          <p:cNvPr id="3" name="Content Placeholder 2">
            <a:extLst>
              <a:ext uri="{FF2B5EF4-FFF2-40B4-BE49-F238E27FC236}">
                <a16:creationId xmlns:a16="http://schemas.microsoft.com/office/drawing/2014/main" id="{FDBE7394-BA04-4389-9E41-34B80F7D9B78}"/>
              </a:ext>
            </a:extLst>
          </p:cNvPr>
          <p:cNvSpPr>
            <a:spLocks noGrp="1"/>
          </p:cNvSpPr>
          <p:nvPr>
            <p:ph idx="1"/>
          </p:nvPr>
        </p:nvSpPr>
        <p:spPr/>
        <p:txBody>
          <a:bodyPr/>
          <a:lstStyle/>
          <a:p>
            <a:r>
              <a:rPr lang="en-US" b="1" dirty="0"/>
              <a:t>“Non-Business Assets:”</a:t>
            </a:r>
          </a:p>
          <a:p>
            <a:pPr lvl="1"/>
            <a:r>
              <a:rPr lang="en-US" dirty="0"/>
              <a:t>Held for the production or collection of income, and</a:t>
            </a:r>
          </a:p>
          <a:p>
            <a:pPr lvl="1"/>
            <a:r>
              <a:rPr lang="en-US" dirty="0"/>
              <a:t>Not used in the </a:t>
            </a:r>
            <a:r>
              <a:rPr lang="en-US" u="sng" dirty="0"/>
              <a:t>active</a:t>
            </a:r>
            <a:r>
              <a:rPr lang="en-US" dirty="0"/>
              <a:t> conduct of a trade or business.</a:t>
            </a:r>
          </a:p>
          <a:p>
            <a:pPr lvl="1"/>
            <a:endParaRPr lang="en-US" b="1" dirty="0"/>
          </a:p>
          <a:p>
            <a:r>
              <a:rPr lang="en-US" sz="2400" dirty="0"/>
              <a:t>Certain</a:t>
            </a:r>
            <a:r>
              <a:rPr lang="en-US" sz="2400" b="1" dirty="0"/>
              <a:t> “Passive Assets” </a:t>
            </a:r>
            <a:r>
              <a:rPr lang="en-US" sz="2400" dirty="0"/>
              <a:t>can be treated as business assets if used in the active conduct of a trade or business:</a:t>
            </a:r>
          </a:p>
          <a:p>
            <a:pPr lvl="1"/>
            <a:r>
              <a:rPr lang="en-US" sz="2000" dirty="0"/>
              <a:t>Certain hedges</a:t>
            </a:r>
          </a:p>
          <a:p>
            <a:pPr lvl="1"/>
            <a:r>
              <a:rPr lang="en-US" sz="2000" dirty="0"/>
              <a:t>Real property trades or business in which the transferor materially participates</a:t>
            </a:r>
          </a:p>
          <a:p>
            <a:pPr lvl="1"/>
            <a:endParaRPr lang="en-US" sz="2000" dirty="0"/>
          </a:p>
          <a:p>
            <a:r>
              <a:rPr lang="en-US" sz="2400" dirty="0"/>
              <a:t>Additional exception for </a:t>
            </a:r>
            <a:r>
              <a:rPr lang="en-US" sz="2400" b="1" dirty="0"/>
              <a:t>“reasonably required” working capital.</a:t>
            </a:r>
          </a:p>
          <a:p>
            <a:endParaRPr lang="en-US" sz="2400" b="1" dirty="0"/>
          </a:p>
          <a:p>
            <a:pPr lvl="1"/>
            <a:endParaRPr lang="en-US" sz="2000" dirty="0"/>
          </a:p>
          <a:p>
            <a:endParaRPr lang="en-US" dirty="0"/>
          </a:p>
          <a:p>
            <a:pPr lvl="1"/>
            <a:endParaRPr lang="en-US" dirty="0"/>
          </a:p>
          <a:p>
            <a:pPr lvl="1"/>
            <a:endParaRPr lang="en-US" dirty="0"/>
          </a:p>
        </p:txBody>
      </p:sp>
    </p:spTree>
    <p:extLst>
      <p:ext uri="{BB962C8B-B14F-4D97-AF65-F5344CB8AC3E}">
        <p14:creationId xmlns:p14="http://schemas.microsoft.com/office/powerpoint/2010/main" val="3538846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0A377-5965-4E0E-9357-63BAB4264500}"/>
              </a:ext>
            </a:extLst>
          </p:cNvPr>
          <p:cNvSpPr>
            <a:spLocks noGrp="1"/>
          </p:cNvSpPr>
          <p:nvPr>
            <p:ph type="title"/>
          </p:nvPr>
        </p:nvSpPr>
        <p:spPr/>
        <p:txBody>
          <a:bodyPr/>
          <a:lstStyle/>
          <a:p>
            <a:r>
              <a:rPr lang="en-US" b="1" dirty="0"/>
              <a:t>Valuation Rules – New Section 2031(d)</a:t>
            </a:r>
            <a:endParaRPr lang="en-US" dirty="0"/>
          </a:p>
        </p:txBody>
      </p:sp>
      <p:sp>
        <p:nvSpPr>
          <p:cNvPr id="3" name="Content Placeholder 2">
            <a:extLst>
              <a:ext uri="{FF2B5EF4-FFF2-40B4-BE49-F238E27FC236}">
                <a16:creationId xmlns:a16="http://schemas.microsoft.com/office/drawing/2014/main" id="{FDBE7394-BA04-4389-9E41-34B80F7D9B78}"/>
              </a:ext>
            </a:extLst>
          </p:cNvPr>
          <p:cNvSpPr>
            <a:spLocks noGrp="1"/>
          </p:cNvSpPr>
          <p:nvPr>
            <p:ph idx="1"/>
          </p:nvPr>
        </p:nvSpPr>
        <p:spPr/>
        <p:txBody>
          <a:bodyPr/>
          <a:lstStyle/>
          <a:p>
            <a:r>
              <a:rPr lang="en-US" b="1" dirty="0"/>
              <a:t>Look-thru rule:</a:t>
            </a:r>
          </a:p>
          <a:p>
            <a:pPr lvl="1"/>
            <a:r>
              <a:rPr lang="en-US" dirty="0"/>
              <a:t>Designed to prevent any discount for non-business assets held in a lower-tier entity</a:t>
            </a:r>
          </a:p>
          <a:p>
            <a:pPr lvl="1"/>
            <a:r>
              <a:rPr lang="en-US" dirty="0"/>
              <a:t>10% ownership interest threshold</a:t>
            </a:r>
          </a:p>
          <a:p>
            <a:pPr lvl="1"/>
            <a:r>
              <a:rPr lang="en-US" dirty="0"/>
              <a:t>The upper-tier entity is treated as if directly owning its ratable share of the lower-tier entity’s assets</a:t>
            </a:r>
          </a:p>
          <a:p>
            <a:endParaRPr lang="en-US" dirty="0"/>
          </a:p>
          <a:p>
            <a:pPr lvl="1"/>
            <a:endParaRPr lang="en-US" dirty="0"/>
          </a:p>
          <a:p>
            <a:pPr lvl="1"/>
            <a:endParaRPr lang="en-US" dirty="0"/>
          </a:p>
        </p:txBody>
      </p:sp>
    </p:spTree>
    <p:extLst>
      <p:ext uri="{BB962C8B-B14F-4D97-AF65-F5344CB8AC3E}">
        <p14:creationId xmlns:p14="http://schemas.microsoft.com/office/powerpoint/2010/main" val="971451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0A377-5965-4E0E-9357-63BAB4264500}"/>
              </a:ext>
            </a:extLst>
          </p:cNvPr>
          <p:cNvSpPr>
            <a:spLocks noGrp="1"/>
          </p:cNvSpPr>
          <p:nvPr>
            <p:ph type="title"/>
          </p:nvPr>
        </p:nvSpPr>
        <p:spPr/>
        <p:txBody>
          <a:bodyPr/>
          <a:lstStyle/>
          <a:p>
            <a:r>
              <a:rPr lang="en-US" b="1" dirty="0"/>
              <a:t>Valuation Rules</a:t>
            </a:r>
            <a:endParaRPr lang="en-US" dirty="0"/>
          </a:p>
        </p:txBody>
      </p:sp>
      <p:graphicFrame>
        <p:nvGraphicFramePr>
          <p:cNvPr id="9" name="Table 4">
            <a:extLst>
              <a:ext uri="{FF2B5EF4-FFF2-40B4-BE49-F238E27FC236}">
                <a16:creationId xmlns:a16="http://schemas.microsoft.com/office/drawing/2014/main" id="{961AA6B2-962D-4F38-990C-F9DC6D3C4337}"/>
              </a:ext>
            </a:extLst>
          </p:cNvPr>
          <p:cNvGraphicFramePr>
            <a:graphicFrameLocks noGrp="1"/>
          </p:cNvGraphicFramePr>
          <p:nvPr/>
        </p:nvGraphicFramePr>
        <p:xfrm>
          <a:off x="1609724" y="2815431"/>
          <a:ext cx="7877175" cy="2966242"/>
        </p:xfrm>
        <a:graphic>
          <a:graphicData uri="http://schemas.openxmlformats.org/drawingml/2006/table">
            <a:tbl>
              <a:tblPr firstRow="1" bandRow="1">
                <a:tableStyleId>{2D5ABB26-0587-4C30-8999-92F81FD0307C}</a:tableStyleId>
              </a:tblPr>
              <a:tblGrid>
                <a:gridCol w="3490236">
                  <a:extLst>
                    <a:ext uri="{9D8B030D-6E8A-4147-A177-3AD203B41FA5}">
                      <a16:colId xmlns:a16="http://schemas.microsoft.com/office/drawing/2014/main" val="2796838767"/>
                    </a:ext>
                  </a:extLst>
                </a:gridCol>
                <a:gridCol w="2268651">
                  <a:extLst>
                    <a:ext uri="{9D8B030D-6E8A-4147-A177-3AD203B41FA5}">
                      <a16:colId xmlns:a16="http://schemas.microsoft.com/office/drawing/2014/main" val="3110963682"/>
                    </a:ext>
                  </a:extLst>
                </a:gridCol>
                <a:gridCol w="2118288">
                  <a:extLst>
                    <a:ext uri="{9D8B030D-6E8A-4147-A177-3AD203B41FA5}">
                      <a16:colId xmlns:a16="http://schemas.microsoft.com/office/drawing/2014/main" val="3486365934"/>
                    </a:ext>
                  </a:extLst>
                </a:gridCol>
              </a:tblGrid>
              <a:tr h="465668">
                <a:tc>
                  <a:txBody>
                    <a:bodyPr/>
                    <a:lstStyle/>
                    <a:p>
                      <a:endParaRPr lang="en-US" dirty="0"/>
                    </a:p>
                  </a:txBody>
                  <a:tcPr/>
                </a:tc>
                <a:tc>
                  <a:txBody>
                    <a:bodyPr/>
                    <a:lstStyle/>
                    <a:p>
                      <a:pPr algn="r"/>
                      <a:r>
                        <a:rPr lang="en-US" dirty="0"/>
                        <a:t>Before Enactment</a:t>
                      </a:r>
                    </a:p>
                  </a:txBody>
                  <a:tcPr>
                    <a:solidFill>
                      <a:schemeClr val="accent5">
                        <a:lumMod val="20000"/>
                        <a:lumOff val="80000"/>
                      </a:schemeClr>
                    </a:solidFill>
                  </a:tcPr>
                </a:tc>
                <a:tc>
                  <a:txBody>
                    <a:bodyPr/>
                    <a:lstStyle/>
                    <a:p>
                      <a:pPr algn="r"/>
                      <a:r>
                        <a:rPr lang="en-US" dirty="0"/>
                        <a:t>After Enactment</a:t>
                      </a:r>
                    </a:p>
                  </a:txBody>
                  <a:tcPr>
                    <a:solidFill>
                      <a:schemeClr val="accent5">
                        <a:lumMod val="20000"/>
                        <a:lumOff val="80000"/>
                      </a:schemeClr>
                    </a:solidFill>
                  </a:tcPr>
                </a:tc>
                <a:extLst>
                  <a:ext uri="{0D108BD9-81ED-4DB2-BD59-A6C34878D82A}">
                    <a16:rowId xmlns:a16="http://schemas.microsoft.com/office/drawing/2014/main" val="196764796"/>
                  </a:ext>
                </a:extLst>
              </a:tr>
              <a:tr h="465668">
                <a:tc>
                  <a:txBody>
                    <a:bodyPr/>
                    <a:lstStyle/>
                    <a:p>
                      <a:pPr algn="r"/>
                      <a:r>
                        <a:rPr lang="en-US" dirty="0"/>
                        <a:t>Gross Value</a:t>
                      </a:r>
                    </a:p>
                  </a:txBody>
                  <a:tcPr/>
                </a:tc>
                <a:tc>
                  <a:txBody>
                    <a:bodyPr/>
                    <a:lstStyle/>
                    <a:p>
                      <a:pPr algn="r"/>
                      <a:r>
                        <a:rPr lang="en-US" dirty="0"/>
                        <a:t>$10,000,000</a:t>
                      </a:r>
                    </a:p>
                  </a:txBody>
                  <a:tcPr/>
                </a:tc>
                <a:tc>
                  <a:txBody>
                    <a:bodyPr/>
                    <a:lstStyle/>
                    <a:p>
                      <a:pPr algn="r"/>
                      <a:r>
                        <a:rPr lang="en-US" dirty="0"/>
                        <a:t>$10,000,000</a:t>
                      </a:r>
                    </a:p>
                  </a:txBody>
                  <a:tcPr/>
                </a:tc>
                <a:extLst>
                  <a:ext uri="{0D108BD9-81ED-4DB2-BD59-A6C34878D82A}">
                    <a16:rowId xmlns:a16="http://schemas.microsoft.com/office/drawing/2014/main" val="1183058020"/>
                  </a:ext>
                </a:extLst>
              </a:tr>
              <a:tr h="465668">
                <a:tc>
                  <a:txBody>
                    <a:bodyPr/>
                    <a:lstStyle/>
                    <a:p>
                      <a:pPr algn="r"/>
                      <a:r>
                        <a:rPr lang="en-US" dirty="0"/>
                        <a:t>Marketability Adjustment</a:t>
                      </a:r>
                    </a:p>
                  </a:txBody>
                  <a:tcPr/>
                </a:tc>
                <a:tc>
                  <a:txBody>
                    <a:bodyPr/>
                    <a:lstStyle/>
                    <a:p>
                      <a:pPr algn="r"/>
                      <a:r>
                        <a:rPr lang="en-US" dirty="0"/>
                        <a:t>(2,000,000)</a:t>
                      </a:r>
                    </a:p>
                  </a:txBody>
                  <a:tcPr/>
                </a:tc>
                <a:tc>
                  <a:txBody>
                    <a:bodyPr/>
                    <a:lstStyle/>
                    <a:p>
                      <a:pPr algn="r"/>
                      <a:r>
                        <a:rPr lang="en-US" dirty="0"/>
                        <a:t>(0)</a:t>
                      </a:r>
                    </a:p>
                  </a:txBody>
                  <a:tcPr/>
                </a:tc>
                <a:extLst>
                  <a:ext uri="{0D108BD9-81ED-4DB2-BD59-A6C34878D82A}">
                    <a16:rowId xmlns:a16="http://schemas.microsoft.com/office/drawing/2014/main" val="3482908258"/>
                  </a:ext>
                </a:extLst>
              </a:tr>
              <a:tr h="465668">
                <a:tc>
                  <a:txBody>
                    <a:bodyPr/>
                    <a:lstStyle/>
                    <a:p>
                      <a:pPr algn="r"/>
                      <a:r>
                        <a:rPr lang="en-US" dirty="0"/>
                        <a:t>Minority Interest Adjustment</a:t>
                      </a:r>
                    </a:p>
                  </a:txBody>
                  <a:tcPr/>
                </a:tc>
                <a:tc>
                  <a:txBody>
                    <a:bodyPr/>
                    <a:lstStyle/>
                    <a:p>
                      <a:pPr algn="r"/>
                      <a:r>
                        <a:rPr lang="en-US" dirty="0"/>
                        <a:t>(1,200,000)</a:t>
                      </a:r>
                    </a:p>
                  </a:txBody>
                  <a:tcPr>
                    <a:lnB w="12700" cap="flat" cmpd="sng" algn="ctr">
                      <a:solidFill>
                        <a:schemeClr val="tx1"/>
                      </a:solidFill>
                      <a:prstDash val="solid"/>
                      <a:round/>
                      <a:headEnd type="none" w="med" len="med"/>
                      <a:tailEnd type="none" w="med" len="med"/>
                    </a:lnB>
                  </a:tcPr>
                </a:tc>
                <a:tc>
                  <a:txBody>
                    <a:bodyPr/>
                    <a:lstStyle/>
                    <a:p>
                      <a:pPr algn="r"/>
                      <a:r>
                        <a:rPr lang="en-US"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5015025"/>
                  </a:ext>
                </a:extLst>
              </a:tr>
              <a:tr h="465668">
                <a:tc>
                  <a:txBody>
                    <a:bodyPr/>
                    <a:lstStyle/>
                    <a:p>
                      <a:pPr algn="r"/>
                      <a:r>
                        <a:rPr lang="en-US" dirty="0"/>
                        <a:t>Net Value</a:t>
                      </a:r>
                    </a:p>
                  </a:txBody>
                  <a:tcPr/>
                </a:tc>
                <a:tc>
                  <a:txBody>
                    <a:bodyPr/>
                    <a:lstStyle/>
                    <a:p>
                      <a:pPr algn="r"/>
                      <a:r>
                        <a:rPr lang="en-US" dirty="0"/>
                        <a:t>$6,800,000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t>$10,000,000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9709660"/>
                  </a:ext>
                </a:extLst>
              </a:tr>
              <a:tr h="172234">
                <a:tc>
                  <a:txBody>
                    <a:bodyPr/>
                    <a:lstStyle/>
                    <a:p>
                      <a:pPr algn="r"/>
                      <a:endParaRPr lang="en-US" sz="300" dirty="0"/>
                    </a:p>
                  </a:txBody>
                  <a:tcPr/>
                </a:tc>
                <a:tc>
                  <a:txBody>
                    <a:bodyPr/>
                    <a:lstStyle/>
                    <a:p>
                      <a:pPr algn="r"/>
                      <a:endParaRPr lang="en-US" sz="3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sz="3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5275033"/>
                  </a:ext>
                </a:extLst>
              </a:tr>
              <a:tr h="465668">
                <a:tc>
                  <a:txBody>
                    <a:bodyPr/>
                    <a:lstStyle/>
                    <a:p>
                      <a:pPr algn="r"/>
                      <a:r>
                        <a:rPr lang="en-US" dirty="0"/>
                        <a:t>Estate Tax @ 40%</a:t>
                      </a:r>
                    </a:p>
                  </a:txBody>
                  <a:tcPr/>
                </a:tc>
                <a:tc>
                  <a:txBody>
                    <a:bodyPr/>
                    <a:lstStyle/>
                    <a:p>
                      <a:pPr algn="r"/>
                      <a:r>
                        <a:rPr lang="en-US" dirty="0"/>
                        <a:t>$2,720,000</a:t>
                      </a:r>
                    </a:p>
                  </a:txBody>
                  <a:tcPr>
                    <a:lnT w="12700" cap="flat" cmpd="sng" algn="ctr">
                      <a:solidFill>
                        <a:schemeClr val="tx1"/>
                      </a:solidFill>
                      <a:prstDash val="solid"/>
                      <a:round/>
                      <a:headEnd type="none" w="med" len="med"/>
                      <a:tailEnd type="none" w="med" len="med"/>
                    </a:lnT>
                    <a:solidFill>
                      <a:srgbClr val="FFFF00"/>
                    </a:solidFill>
                  </a:tcPr>
                </a:tc>
                <a:tc>
                  <a:txBody>
                    <a:bodyPr/>
                    <a:lstStyle/>
                    <a:p>
                      <a:pPr algn="r"/>
                      <a:r>
                        <a:rPr lang="en-US" dirty="0"/>
                        <a:t>$4,000,000</a:t>
                      </a:r>
                    </a:p>
                  </a:txBody>
                  <a:tcPr>
                    <a:lnT w="12700" cap="flat" cmpd="sng" algn="ctr">
                      <a:solidFill>
                        <a:schemeClr val="tx1"/>
                      </a:solidFill>
                      <a:prstDash val="solid"/>
                      <a:round/>
                      <a:headEnd type="none" w="med" len="med"/>
                      <a:tailEnd type="none" w="med" len="med"/>
                    </a:lnT>
                    <a:solidFill>
                      <a:srgbClr val="FFFF00"/>
                    </a:solidFill>
                  </a:tcPr>
                </a:tc>
                <a:extLst>
                  <a:ext uri="{0D108BD9-81ED-4DB2-BD59-A6C34878D82A}">
                    <a16:rowId xmlns:a16="http://schemas.microsoft.com/office/drawing/2014/main" val="543762580"/>
                  </a:ext>
                </a:extLst>
              </a:tr>
            </a:tbl>
          </a:graphicData>
        </a:graphic>
      </p:graphicFrame>
      <p:sp>
        <p:nvSpPr>
          <p:cNvPr id="10" name="Title 1">
            <a:extLst>
              <a:ext uri="{FF2B5EF4-FFF2-40B4-BE49-F238E27FC236}">
                <a16:creationId xmlns:a16="http://schemas.microsoft.com/office/drawing/2014/main" id="{3CF9DD87-56FE-4B92-85CD-83389FEAD647}"/>
              </a:ext>
            </a:extLst>
          </p:cNvPr>
          <p:cNvSpPr txBox="1">
            <a:spLocks/>
          </p:cNvSpPr>
          <p:nvPr/>
        </p:nvSpPr>
        <p:spPr bwMode="auto">
          <a:xfrm>
            <a:off x="1857375" y="1689101"/>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200" i="1" dirty="0">
                <a:solidFill>
                  <a:srgbClr val="FF0000"/>
                </a:solidFill>
              </a:rPr>
              <a:t>Example</a:t>
            </a:r>
          </a:p>
        </p:txBody>
      </p:sp>
    </p:spTree>
    <p:extLst>
      <p:ext uri="{BB962C8B-B14F-4D97-AF65-F5344CB8AC3E}">
        <p14:creationId xmlns:p14="http://schemas.microsoft.com/office/powerpoint/2010/main" val="104811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0A377-5965-4E0E-9357-63BAB4264500}"/>
              </a:ext>
            </a:extLst>
          </p:cNvPr>
          <p:cNvSpPr>
            <a:spLocks noGrp="1"/>
          </p:cNvSpPr>
          <p:nvPr>
            <p:ph type="title"/>
          </p:nvPr>
        </p:nvSpPr>
        <p:spPr/>
        <p:txBody>
          <a:bodyPr/>
          <a:lstStyle/>
          <a:p>
            <a:r>
              <a:rPr lang="en-US" b="1" dirty="0"/>
              <a:t>Valuation Rules</a:t>
            </a:r>
            <a:endParaRPr lang="en-US" dirty="0"/>
          </a:p>
        </p:txBody>
      </p:sp>
      <p:sp>
        <p:nvSpPr>
          <p:cNvPr id="10" name="Title 1">
            <a:extLst>
              <a:ext uri="{FF2B5EF4-FFF2-40B4-BE49-F238E27FC236}">
                <a16:creationId xmlns:a16="http://schemas.microsoft.com/office/drawing/2014/main" id="{3CF9DD87-56FE-4B92-85CD-83389FEAD647}"/>
              </a:ext>
            </a:extLst>
          </p:cNvPr>
          <p:cNvSpPr txBox="1">
            <a:spLocks/>
          </p:cNvSpPr>
          <p:nvPr/>
        </p:nvSpPr>
        <p:spPr bwMode="auto">
          <a:xfrm>
            <a:off x="2162174" y="1385888"/>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200" i="1" dirty="0">
                <a:solidFill>
                  <a:srgbClr val="FF0000"/>
                </a:solidFill>
              </a:rPr>
              <a:t>Example/Summary</a:t>
            </a:r>
          </a:p>
        </p:txBody>
      </p:sp>
      <p:graphicFrame>
        <p:nvGraphicFramePr>
          <p:cNvPr id="6" name="Table 4">
            <a:extLst>
              <a:ext uri="{FF2B5EF4-FFF2-40B4-BE49-F238E27FC236}">
                <a16:creationId xmlns:a16="http://schemas.microsoft.com/office/drawing/2014/main" id="{1A7B901A-4177-4E7C-BA67-1F0D82AA87F2}"/>
              </a:ext>
            </a:extLst>
          </p:cNvPr>
          <p:cNvGraphicFramePr>
            <a:graphicFrameLocks noGrp="1"/>
          </p:cNvGraphicFramePr>
          <p:nvPr/>
        </p:nvGraphicFramePr>
        <p:xfrm>
          <a:off x="1529536" y="2021244"/>
          <a:ext cx="9132927" cy="4179531"/>
        </p:xfrm>
        <a:graphic>
          <a:graphicData uri="http://schemas.openxmlformats.org/drawingml/2006/table">
            <a:tbl>
              <a:tblPr firstRow="1" bandRow="1"/>
              <a:tblGrid>
                <a:gridCol w="1918133">
                  <a:extLst>
                    <a:ext uri="{9D8B030D-6E8A-4147-A177-3AD203B41FA5}">
                      <a16:colId xmlns:a16="http://schemas.microsoft.com/office/drawing/2014/main" val="3700170305"/>
                    </a:ext>
                  </a:extLst>
                </a:gridCol>
                <a:gridCol w="1418006">
                  <a:extLst>
                    <a:ext uri="{9D8B030D-6E8A-4147-A177-3AD203B41FA5}">
                      <a16:colId xmlns:a16="http://schemas.microsoft.com/office/drawing/2014/main" val="3716650269"/>
                    </a:ext>
                  </a:extLst>
                </a:gridCol>
                <a:gridCol w="1516491">
                  <a:extLst>
                    <a:ext uri="{9D8B030D-6E8A-4147-A177-3AD203B41FA5}">
                      <a16:colId xmlns:a16="http://schemas.microsoft.com/office/drawing/2014/main" val="2440955404"/>
                    </a:ext>
                  </a:extLst>
                </a:gridCol>
                <a:gridCol w="1895614">
                  <a:extLst>
                    <a:ext uri="{9D8B030D-6E8A-4147-A177-3AD203B41FA5}">
                      <a16:colId xmlns:a16="http://schemas.microsoft.com/office/drawing/2014/main" val="3210818408"/>
                    </a:ext>
                  </a:extLst>
                </a:gridCol>
                <a:gridCol w="2384683">
                  <a:extLst>
                    <a:ext uri="{9D8B030D-6E8A-4147-A177-3AD203B41FA5}">
                      <a16:colId xmlns:a16="http://schemas.microsoft.com/office/drawing/2014/main" val="157153726"/>
                    </a:ext>
                  </a:extLst>
                </a:gridCol>
              </a:tblGrid>
              <a:tr h="1053776">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dirty="0"/>
                        <a:t>Operation</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dirty="0"/>
                        <a:t>Trade or Business</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dirty="0"/>
                        <a:t>Owned by</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dirty="0"/>
                        <a:t>Marketability</a:t>
                      </a:r>
                    </a:p>
                    <a:p>
                      <a:pPr algn="ctr"/>
                      <a:r>
                        <a:rPr lang="en-US" dirty="0"/>
                        <a:t>Discount</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dirty="0"/>
                        <a:t>Subtract out Non-Business Assets</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val="4021320010"/>
                  </a:ext>
                </a:extLst>
              </a:tr>
              <a:tr h="56741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t>Automobile Dealership</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t>Yes</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t>Family Members</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Yes</a:t>
                      </a:r>
                    </a:p>
                    <a:p>
                      <a:endParaRPr lang="en-US"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Yes</a:t>
                      </a:r>
                    </a:p>
                    <a:p>
                      <a:endParaRPr lang="en-US"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val="3529145766"/>
                  </a:ext>
                </a:extLst>
              </a:tr>
              <a:tr h="105377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t>Apartment Building – Material Participation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Yes</a:t>
                      </a:r>
                    </a:p>
                    <a:p>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Family Members</a:t>
                      </a:r>
                    </a:p>
                    <a:p>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Yes</a:t>
                      </a:r>
                    </a:p>
                    <a:p>
                      <a:endParaRPr lang="en-US"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Yes</a:t>
                      </a:r>
                    </a:p>
                    <a:p>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extLst>
                  <a:ext uri="{0D108BD9-81ED-4DB2-BD59-A6C34878D82A}">
                    <a16:rowId xmlns:a16="http://schemas.microsoft.com/office/drawing/2014/main" val="1602240268"/>
                  </a:ext>
                </a:extLst>
              </a:tr>
              <a:tr h="129695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t>Triple Net Lease Real Estate – No Material Participation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dirty="0"/>
                        <a:t>No</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Family Members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 – entire enterprise treated as a non-business asset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val="846303020"/>
                  </a:ext>
                </a:extLst>
              </a:tr>
            </a:tbl>
          </a:graphicData>
        </a:graphic>
      </p:graphicFrame>
    </p:spTree>
    <p:extLst>
      <p:ext uri="{BB962C8B-B14F-4D97-AF65-F5344CB8AC3E}">
        <p14:creationId xmlns:p14="http://schemas.microsoft.com/office/powerpoint/2010/main" val="535391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B7984-BF36-406E-A162-A8CF95EC0914}"/>
              </a:ext>
            </a:extLst>
          </p:cNvPr>
          <p:cNvSpPr>
            <a:spLocks noGrp="1"/>
          </p:cNvSpPr>
          <p:nvPr>
            <p:ph type="title"/>
          </p:nvPr>
        </p:nvSpPr>
        <p:spPr/>
        <p:txBody>
          <a:bodyPr/>
          <a:lstStyle/>
          <a:p>
            <a:r>
              <a:rPr lang="en-US" dirty="0"/>
              <a:t>2021 Tax Reform – </a:t>
            </a:r>
            <a:r>
              <a:rPr lang="en-US" i="1" dirty="0">
                <a:solidFill>
                  <a:srgbClr val="FF0000"/>
                </a:solidFill>
              </a:rPr>
              <a:t>Retirement Plan Limits</a:t>
            </a:r>
            <a:endParaRPr lang="en-US" dirty="0"/>
          </a:p>
        </p:txBody>
      </p:sp>
      <p:sp>
        <p:nvSpPr>
          <p:cNvPr id="4" name="Content Placeholder 3">
            <a:extLst>
              <a:ext uri="{FF2B5EF4-FFF2-40B4-BE49-F238E27FC236}">
                <a16:creationId xmlns:a16="http://schemas.microsoft.com/office/drawing/2014/main" id="{1F3B5E00-B298-49AF-B1F1-4CC133ED494B}"/>
              </a:ext>
            </a:extLst>
          </p:cNvPr>
          <p:cNvSpPr>
            <a:spLocks noGrp="1"/>
          </p:cNvSpPr>
          <p:nvPr>
            <p:ph idx="1"/>
          </p:nvPr>
        </p:nvSpPr>
        <p:spPr>
          <a:xfrm>
            <a:off x="838200" y="1690688"/>
            <a:ext cx="10839450" cy="4005263"/>
          </a:xfrm>
        </p:spPr>
        <p:txBody>
          <a:bodyPr>
            <a:normAutofit/>
          </a:bodyPr>
          <a:lstStyle/>
          <a:p>
            <a:r>
              <a:rPr lang="en-US" dirty="0"/>
              <a:t>Contribution Limits for Taxpayers with Large Balances – </a:t>
            </a:r>
            <a:r>
              <a:rPr lang="en-US" b="1" i="1" dirty="0"/>
              <a:t>New</a:t>
            </a:r>
            <a:r>
              <a:rPr lang="en-US" b="1" dirty="0"/>
              <a:t> Sec. 409B</a:t>
            </a:r>
          </a:p>
          <a:p>
            <a:pPr lvl="1">
              <a:buFont typeface="Calibri" panose="020F0502020204030204" pitchFamily="34" charset="0"/>
              <a:buChar char="–"/>
            </a:pPr>
            <a:r>
              <a:rPr lang="en-US" dirty="0"/>
              <a:t>Annual additions (any contributions) are prohibited if the taxpayer has an excessive balance, </a:t>
            </a:r>
            <a:r>
              <a:rPr lang="en-US" u="sng" dirty="0"/>
              <a:t>effective after 12/31/21</a:t>
            </a:r>
            <a:r>
              <a:rPr lang="en-US" dirty="0"/>
              <a:t>.</a:t>
            </a:r>
          </a:p>
          <a:p>
            <a:pPr lvl="1">
              <a:buFont typeface="Calibri" panose="020F0502020204030204" pitchFamily="34" charset="0"/>
              <a:buChar char="–"/>
            </a:pPr>
            <a:r>
              <a:rPr lang="en-US" dirty="0"/>
              <a:t>However, the limit would only apply to taxpayers with AGI in excess of the following thresholds:</a:t>
            </a:r>
          </a:p>
        </p:txBody>
      </p:sp>
      <p:graphicFrame>
        <p:nvGraphicFramePr>
          <p:cNvPr id="3" name="Object 2">
            <a:extLst>
              <a:ext uri="{FF2B5EF4-FFF2-40B4-BE49-F238E27FC236}">
                <a16:creationId xmlns:a16="http://schemas.microsoft.com/office/drawing/2014/main" id="{2B786AC6-C02C-48BC-8D08-85EB7DFFABE3}"/>
              </a:ext>
            </a:extLst>
          </p:cNvPr>
          <p:cNvGraphicFramePr>
            <a:graphicFrameLocks noChangeAspect="1"/>
          </p:cNvGraphicFramePr>
          <p:nvPr/>
        </p:nvGraphicFramePr>
        <p:xfrm>
          <a:off x="3293599" y="4021138"/>
          <a:ext cx="5604802" cy="2014537"/>
        </p:xfrm>
        <a:graphic>
          <a:graphicData uri="http://schemas.openxmlformats.org/presentationml/2006/ole">
            <mc:AlternateContent xmlns:mc="http://schemas.openxmlformats.org/markup-compatibility/2006">
              <mc:Choice xmlns:v="urn:schemas-microsoft-com:vml" Requires="v">
                <p:oleObj spid="_x0000_s4099" name="Worksheet" r:id="rId3" imgW="2676349" imgH="961911" progId="Excel.Sheet.12">
                  <p:embed/>
                </p:oleObj>
              </mc:Choice>
              <mc:Fallback>
                <p:oleObj name="Worksheet" r:id="rId3" imgW="2676349" imgH="961911" progId="Excel.Sheet.12">
                  <p:embed/>
                  <p:pic>
                    <p:nvPicPr>
                      <p:cNvPr id="3" name="Object 2">
                        <a:extLst>
                          <a:ext uri="{FF2B5EF4-FFF2-40B4-BE49-F238E27FC236}">
                            <a16:creationId xmlns:a16="http://schemas.microsoft.com/office/drawing/2014/main" id="{2B786AC6-C02C-48BC-8D08-85EB7DFFABE3}"/>
                          </a:ext>
                        </a:extLst>
                      </p:cNvPr>
                      <p:cNvPicPr/>
                      <p:nvPr/>
                    </p:nvPicPr>
                    <p:blipFill>
                      <a:blip r:embed="rId4"/>
                      <a:stretch>
                        <a:fillRect/>
                      </a:stretch>
                    </p:blipFill>
                    <p:spPr>
                      <a:xfrm>
                        <a:off x="3293599" y="4021138"/>
                        <a:ext cx="5604802" cy="2014537"/>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AD5AC165-3496-4063-8558-BE977EEF541D}"/>
              </a:ext>
            </a:extLst>
          </p:cNvPr>
          <p:cNvSpPr txBox="1"/>
          <p:nvPr/>
        </p:nvSpPr>
        <p:spPr>
          <a:xfrm>
            <a:off x="9292171" y="4566741"/>
            <a:ext cx="2137125" cy="923330"/>
          </a:xfrm>
          <a:prstGeom prst="rect">
            <a:avLst/>
          </a:prstGeom>
          <a:noFill/>
        </p:spPr>
        <p:txBody>
          <a:bodyPr wrap="none" rtlCol="0">
            <a:spAutoFit/>
          </a:bodyPr>
          <a:lstStyle/>
          <a:p>
            <a:pPr algn="ctr"/>
            <a:r>
              <a:rPr lang="en-US" b="1" i="1" dirty="0">
                <a:solidFill>
                  <a:srgbClr val="FF0000"/>
                </a:solidFill>
              </a:rPr>
              <a:t>All figures would be </a:t>
            </a:r>
          </a:p>
          <a:p>
            <a:pPr algn="ctr"/>
            <a:r>
              <a:rPr lang="en-US" b="1" i="1" dirty="0">
                <a:solidFill>
                  <a:srgbClr val="FF0000"/>
                </a:solidFill>
              </a:rPr>
              <a:t>adjusted annually </a:t>
            </a:r>
          </a:p>
          <a:p>
            <a:pPr algn="ctr"/>
            <a:r>
              <a:rPr lang="en-US" b="1" i="1" dirty="0">
                <a:solidFill>
                  <a:srgbClr val="FF0000"/>
                </a:solidFill>
              </a:rPr>
              <a:t>for inflation.</a:t>
            </a:r>
          </a:p>
        </p:txBody>
      </p:sp>
    </p:spTree>
    <p:extLst>
      <p:ext uri="{BB962C8B-B14F-4D97-AF65-F5344CB8AC3E}">
        <p14:creationId xmlns:p14="http://schemas.microsoft.com/office/powerpoint/2010/main" val="2440278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B7984-BF36-406E-A162-A8CF95EC0914}"/>
              </a:ext>
            </a:extLst>
          </p:cNvPr>
          <p:cNvSpPr>
            <a:spLocks noGrp="1"/>
          </p:cNvSpPr>
          <p:nvPr>
            <p:ph type="title"/>
          </p:nvPr>
        </p:nvSpPr>
        <p:spPr/>
        <p:txBody>
          <a:bodyPr/>
          <a:lstStyle/>
          <a:p>
            <a:r>
              <a:rPr lang="en-US" dirty="0"/>
              <a:t>2021 Tax Reform – </a:t>
            </a:r>
            <a:r>
              <a:rPr lang="en-US" i="1" dirty="0">
                <a:solidFill>
                  <a:srgbClr val="FF0000"/>
                </a:solidFill>
              </a:rPr>
              <a:t>Retirement Plan Limits</a:t>
            </a:r>
            <a:endParaRPr lang="en-US" dirty="0"/>
          </a:p>
        </p:txBody>
      </p:sp>
      <p:sp>
        <p:nvSpPr>
          <p:cNvPr id="4" name="Content Placeholder 3">
            <a:extLst>
              <a:ext uri="{FF2B5EF4-FFF2-40B4-BE49-F238E27FC236}">
                <a16:creationId xmlns:a16="http://schemas.microsoft.com/office/drawing/2014/main" id="{1F3B5E00-B298-49AF-B1F1-4CC133ED494B}"/>
              </a:ext>
            </a:extLst>
          </p:cNvPr>
          <p:cNvSpPr>
            <a:spLocks noGrp="1"/>
          </p:cNvSpPr>
          <p:nvPr>
            <p:ph idx="1"/>
          </p:nvPr>
        </p:nvSpPr>
        <p:spPr>
          <a:xfrm>
            <a:off x="838200" y="1690688"/>
            <a:ext cx="10839450" cy="4462462"/>
          </a:xfrm>
        </p:spPr>
        <p:txBody>
          <a:bodyPr>
            <a:normAutofit lnSpcReduction="10000"/>
          </a:bodyPr>
          <a:lstStyle/>
          <a:p>
            <a:r>
              <a:rPr lang="en-US" dirty="0"/>
              <a:t>Contribution Limits for Taxpayers with Large Balances – </a:t>
            </a:r>
            <a:r>
              <a:rPr lang="en-US" b="1" i="1" dirty="0"/>
              <a:t>New</a:t>
            </a:r>
            <a:r>
              <a:rPr lang="en-US" b="1" dirty="0"/>
              <a:t> Sec. 409B</a:t>
            </a:r>
          </a:p>
          <a:p>
            <a:pPr lvl="1">
              <a:buFont typeface="Calibri" panose="020F0502020204030204" pitchFamily="34" charset="0"/>
              <a:buChar char="–"/>
            </a:pPr>
            <a:r>
              <a:rPr lang="en-US" dirty="0"/>
              <a:t>This applies to a tax year when total defined contribution plan and IRA accumulations exceeds $10,000,000 (the applicable threshold) on 12/31 of the prior year.</a:t>
            </a:r>
          </a:p>
          <a:p>
            <a:pPr lvl="1">
              <a:buFont typeface="Calibri" panose="020F0502020204030204" pitchFamily="34" charset="0"/>
              <a:buChar char="–"/>
            </a:pPr>
            <a:endParaRPr lang="en-US" dirty="0"/>
          </a:p>
          <a:p>
            <a:pPr lvl="1">
              <a:buFont typeface="Calibri" panose="020F0502020204030204" pitchFamily="34" charset="0"/>
              <a:buChar char="–"/>
            </a:pPr>
            <a:r>
              <a:rPr lang="en-US" dirty="0"/>
              <a:t>Rollovers would not be considered an addition</a:t>
            </a:r>
          </a:p>
          <a:p>
            <a:pPr lvl="1">
              <a:buFont typeface="Calibri" panose="020F0502020204030204" pitchFamily="34" charset="0"/>
              <a:buChar char="–"/>
            </a:pPr>
            <a:r>
              <a:rPr lang="en-US" dirty="0"/>
              <a:t>Accounts acquired by death or divorce or separation would not be considered an addition</a:t>
            </a:r>
          </a:p>
          <a:p>
            <a:pPr lvl="1">
              <a:buFont typeface="Calibri" panose="020F0502020204030204" pitchFamily="34" charset="0"/>
              <a:buChar char="–"/>
            </a:pPr>
            <a:endParaRPr lang="en-US" dirty="0"/>
          </a:p>
          <a:p>
            <a:pPr lvl="1">
              <a:buFont typeface="Calibri" panose="020F0502020204030204" pitchFamily="34" charset="0"/>
              <a:buChar char="–"/>
            </a:pPr>
            <a:r>
              <a:rPr lang="en-US" dirty="0"/>
              <a:t>Additional reporting requirements imposed on accounts in excess of $2,500,000</a:t>
            </a:r>
          </a:p>
          <a:p>
            <a:pPr lvl="1">
              <a:buFont typeface="Calibri" panose="020F0502020204030204" pitchFamily="34" charset="0"/>
              <a:buChar char="–"/>
            </a:pPr>
            <a:endParaRPr lang="en-US" dirty="0"/>
          </a:p>
          <a:p>
            <a:pPr lvl="1">
              <a:buFont typeface="Calibri" panose="020F0502020204030204" pitchFamily="34" charset="0"/>
              <a:buChar char="–"/>
            </a:pPr>
            <a:r>
              <a:rPr lang="en-US" dirty="0"/>
              <a:t>Section 4973(</a:t>
            </a:r>
            <a:r>
              <a:rPr lang="en-US" dirty="0" err="1"/>
              <a:t>i</a:t>
            </a:r>
            <a:r>
              <a:rPr lang="en-US" dirty="0"/>
              <a:t>) is added to impose a 6% excise tax</a:t>
            </a:r>
          </a:p>
        </p:txBody>
      </p:sp>
    </p:spTree>
    <p:extLst>
      <p:ext uri="{BB962C8B-B14F-4D97-AF65-F5344CB8AC3E}">
        <p14:creationId xmlns:p14="http://schemas.microsoft.com/office/powerpoint/2010/main" val="3941812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B7984-BF36-406E-A162-A8CF95EC0914}"/>
              </a:ext>
            </a:extLst>
          </p:cNvPr>
          <p:cNvSpPr>
            <a:spLocks noGrp="1"/>
          </p:cNvSpPr>
          <p:nvPr>
            <p:ph type="title"/>
          </p:nvPr>
        </p:nvSpPr>
        <p:spPr/>
        <p:txBody>
          <a:bodyPr/>
          <a:lstStyle/>
          <a:p>
            <a:r>
              <a:rPr lang="en-US" dirty="0"/>
              <a:t>2021 Tax Reform – </a:t>
            </a:r>
            <a:r>
              <a:rPr lang="en-US" i="1" dirty="0">
                <a:solidFill>
                  <a:srgbClr val="FF0000"/>
                </a:solidFill>
              </a:rPr>
              <a:t>Retirement Plan Limits</a:t>
            </a:r>
            <a:endParaRPr lang="en-US" dirty="0"/>
          </a:p>
        </p:txBody>
      </p:sp>
      <p:sp>
        <p:nvSpPr>
          <p:cNvPr id="4" name="Content Placeholder 3">
            <a:extLst>
              <a:ext uri="{FF2B5EF4-FFF2-40B4-BE49-F238E27FC236}">
                <a16:creationId xmlns:a16="http://schemas.microsoft.com/office/drawing/2014/main" id="{1F3B5E00-B298-49AF-B1F1-4CC133ED494B}"/>
              </a:ext>
            </a:extLst>
          </p:cNvPr>
          <p:cNvSpPr>
            <a:spLocks noGrp="1"/>
          </p:cNvSpPr>
          <p:nvPr>
            <p:ph idx="1"/>
          </p:nvPr>
        </p:nvSpPr>
        <p:spPr/>
        <p:txBody>
          <a:bodyPr>
            <a:normAutofit/>
          </a:bodyPr>
          <a:lstStyle/>
          <a:p>
            <a:r>
              <a:rPr lang="en-US" dirty="0"/>
              <a:t>Increased RMD for High-income Taxpayers with Large Balances – </a:t>
            </a:r>
            <a:r>
              <a:rPr lang="en-US" b="1" i="1" dirty="0"/>
              <a:t>New</a:t>
            </a:r>
            <a:r>
              <a:rPr lang="en-US" b="1" dirty="0"/>
              <a:t> Sec. 4971(e)</a:t>
            </a:r>
            <a:endParaRPr lang="en-US" dirty="0"/>
          </a:p>
          <a:p>
            <a:pPr lvl="1">
              <a:buFont typeface="Calibri" panose="020F0502020204030204" pitchFamily="34" charset="0"/>
              <a:buChar char="–"/>
            </a:pPr>
            <a:r>
              <a:rPr lang="en-US" dirty="0"/>
              <a:t>An additional minimum distribution will be imposed on taxpayer’s with large retirement account balances after 12/31/21.</a:t>
            </a:r>
          </a:p>
          <a:p>
            <a:pPr lvl="1">
              <a:buFont typeface="Calibri" panose="020F0502020204030204" pitchFamily="34" charset="0"/>
              <a:buChar char="–"/>
            </a:pPr>
            <a:r>
              <a:rPr lang="en-US" dirty="0"/>
              <a:t>It will apply when total defined contribution plan and IRA accumulations exceed $10,000,000 on 12/31 of the prior year.</a:t>
            </a:r>
          </a:p>
          <a:p>
            <a:pPr lvl="1">
              <a:buFont typeface="Calibri" panose="020F0502020204030204" pitchFamily="34" charset="0"/>
              <a:buChar char="–"/>
            </a:pPr>
            <a:r>
              <a:rPr lang="en-US" dirty="0"/>
              <a:t>However, these limits would only apply to high-income taxpayers:</a:t>
            </a:r>
          </a:p>
        </p:txBody>
      </p:sp>
      <p:graphicFrame>
        <p:nvGraphicFramePr>
          <p:cNvPr id="5" name="Object 4">
            <a:extLst>
              <a:ext uri="{FF2B5EF4-FFF2-40B4-BE49-F238E27FC236}">
                <a16:creationId xmlns:a16="http://schemas.microsoft.com/office/drawing/2014/main" id="{FF78E574-50EC-4B50-BF6E-6B6E52C39AD5}"/>
              </a:ext>
            </a:extLst>
          </p:cNvPr>
          <p:cNvGraphicFramePr>
            <a:graphicFrameLocks noChangeAspect="1"/>
          </p:cNvGraphicFramePr>
          <p:nvPr/>
        </p:nvGraphicFramePr>
        <p:xfrm>
          <a:off x="3811124" y="4588130"/>
          <a:ext cx="4795836" cy="1723770"/>
        </p:xfrm>
        <a:graphic>
          <a:graphicData uri="http://schemas.openxmlformats.org/presentationml/2006/ole">
            <mc:AlternateContent xmlns:mc="http://schemas.openxmlformats.org/markup-compatibility/2006">
              <mc:Choice xmlns:v="urn:schemas-microsoft-com:vml" Requires="v">
                <p:oleObj spid="_x0000_s5123" name="Worksheet" r:id="rId3" imgW="2676349" imgH="961911" progId="Excel.Sheet.12">
                  <p:embed/>
                </p:oleObj>
              </mc:Choice>
              <mc:Fallback>
                <p:oleObj name="Worksheet" r:id="rId3" imgW="2676349" imgH="961911" progId="Excel.Sheet.12">
                  <p:embed/>
                  <p:pic>
                    <p:nvPicPr>
                      <p:cNvPr id="5" name="Object 4">
                        <a:extLst>
                          <a:ext uri="{FF2B5EF4-FFF2-40B4-BE49-F238E27FC236}">
                            <a16:creationId xmlns:a16="http://schemas.microsoft.com/office/drawing/2014/main" id="{FF78E574-50EC-4B50-BF6E-6B6E52C39AD5}"/>
                          </a:ext>
                        </a:extLst>
                      </p:cNvPr>
                      <p:cNvPicPr/>
                      <p:nvPr/>
                    </p:nvPicPr>
                    <p:blipFill>
                      <a:blip r:embed="rId4"/>
                      <a:stretch>
                        <a:fillRect/>
                      </a:stretch>
                    </p:blipFill>
                    <p:spPr>
                      <a:xfrm>
                        <a:off x="3811124" y="4588130"/>
                        <a:ext cx="4795836" cy="1723770"/>
                      </a:xfrm>
                      <a:prstGeom prst="rect">
                        <a:avLst/>
                      </a:prstGeom>
                    </p:spPr>
                  </p:pic>
                </p:oleObj>
              </mc:Fallback>
            </mc:AlternateContent>
          </a:graphicData>
        </a:graphic>
      </p:graphicFrame>
    </p:spTree>
    <p:extLst>
      <p:ext uri="{BB962C8B-B14F-4D97-AF65-F5344CB8AC3E}">
        <p14:creationId xmlns:p14="http://schemas.microsoft.com/office/powerpoint/2010/main" val="30886333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B7984-BF36-406E-A162-A8CF95EC0914}"/>
              </a:ext>
            </a:extLst>
          </p:cNvPr>
          <p:cNvSpPr>
            <a:spLocks noGrp="1"/>
          </p:cNvSpPr>
          <p:nvPr>
            <p:ph type="title"/>
          </p:nvPr>
        </p:nvSpPr>
        <p:spPr/>
        <p:txBody>
          <a:bodyPr/>
          <a:lstStyle/>
          <a:p>
            <a:r>
              <a:rPr lang="en-US" dirty="0"/>
              <a:t>2021 Tax Reform – </a:t>
            </a:r>
            <a:r>
              <a:rPr lang="en-US" i="1" dirty="0">
                <a:solidFill>
                  <a:srgbClr val="FF0000"/>
                </a:solidFill>
              </a:rPr>
              <a:t>Retirement Plan Limits</a:t>
            </a:r>
            <a:endParaRPr lang="en-US" dirty="0"/>
          </a:p>
        </p:txBody>
      </p:sp>
      <p:sp>
        <p:nvSpPr>
          <p:cNvPr id="4" name="Content Placeholder 3">
            <a:extLst>
              <a:ext uri="{FF2B5EF4-FFF2-40B4-BE49-F238E27FC236}">
                <a16:creationId xmlns:a16="http://schemas.microsoft.com/office/drawing/2014/main" id="{1F3B5E00-B298-49AF-B1F1-4CC133ED494B}"/>
              </a:ext>
            </a:extLst>
          </p:cNvPr>
          <p:cNvSpPr>
            <a:spLocks noGrp="1"/>
          </p:cNvSpPr>
          <p:nvPr>
            <p:ph idx="1"/>
          </p:nvPr>
        </p:nvSpPr>
        <p:spPr/>
        <p:txBody>
          <a:bodyPr>
            <a:normAutofit fontScale="92500" lnSpcReduction="10000"/>
          </a:bodyPr>
          <a:lstStyle/>
          <a:p>
            <a:r>
              <a:rPr lang="en-US" sz="3000" dirty="0"/>
              <a:t>Increased RMD for High-income Taxpayers with Large Balances – </a:t>
            </a:r>
            <a:r>
              <a:rPr lang="en-US" sz="3000" b="1" i="1" dirty="0"/>
              <a:t>New</a:t>
            </a:r>
            <a:r>
              <a:rPr lang="en-US" sz="3000" b="1" dirty="0"/>
              <a:t> Sec. 4971(e):</a:t>
            </a:r>
          </a:p>
          <a:p>
            <a:endParaRPr lang="en-US" dirty="0"/>
          </a:p>
          <a:p>
            <a:pPr lvl="1">
              <a:buFont typeface="Calibri" panose="020F0502020204030204" pitchFamily="34" charset="0"/>
              <a:buChar char="–"/>
            </a:pPr>
            <a:r>
              <a:rPr lang="en-US" b="1" dirty="0"/>
              <a:t>50% Distribution Rule: </a:t>
            </a:r>
            <a:r>
              <a:rPr lang="en-US" dirty="0"/>
              <a:t>The new additional minimum distribution would generally be 50% of the amount total accumulations exceed $10M (“the applicable dollar amount”)</a:t>
            </a:r>
          </a:p>
          <a:p>
            <a:pPr lvl="1">
              <a:buFont typeface="Calibri" panose="020F0502020204030204" pitchFamily="34" charset="0"/>
              <a:buChar char="–"/>
            </a:pPr>
            <a:endParaRPr lang="en-US" dirty="0"/>
          </a:p>
          <a:p>
            <a:pPr lvl="1">
              <a:buFont typeface="Calibri" panose="020F0502020204030204" pitchFamily="34" charset="0"/>
              <a:buChar char="–"/>
            </a:pPr>
            <a:r>
              <a:rPr lang="en-US" b="1" dirty="0"/>
              <a:t>100% Distribution Rule: </a:t>
            </a:r>
            <a:r>
              <a:rPr lang="en-US" dirty="0"/>
              <a:t>In addition, to the extent that the combined balance amount in traditional IRAs, Roth IRAs and defined contribution plans exceeds $20 million, that excess is required to be distributed from Roth IRAs and Roth designated accounts in defined contribution plans up to the lesser of (1) the amount needed to bring the total balance in all accounts down to $20 million or (2) the aggregate balance in the Roth IRAs and designated Roth accounts in defined contribution plans. </a:t>
            </a:r>
          </a:p>
        </p:txBody>
      </p:sp>
    </p:spTree>
    <p:extLst>
      <p:ext uri="{BB962C8B-B14F-4D97-AF65-F5344CB8AC3E}">
        <p14:creationId xmlns:p14="http://schemas.microsoft.com/office/powerpoint/2010/main" val="40909670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B7984-BF36-406E-A162-A8CF95EC0914}"/>
              </a:ext>
            </a:extLst>
          </p:cNvPr>
          <p:cNvSpPr>
            <a:spLocks noGrp="1"/>
          </p:cNvSpPr>
          <p:nvPr>
            <p:ph type="title"/>
          </p:nvPr>
        </p:nvSpPr>
        <p:spPr/>
        <p:txBody>
          <a:bodyPr/>
          <a:lstStyle/>
          <a:p>
            <a:r>
              <a:rPr lang="en-US" dirty="0"/>
              <a:t>2021 Tax Reform – </a:t>
            </a:r>
            <a:r>
              <a:rPr lang="en-US" i="1" dirty="0">
                <a:solidFill>
                  <a:srgbClr val="FF0000"/>
                </a:solidFill>
              </a:rPr>
              <a:t>Retirement Plan Limits</a:t>
            </a:r>
            <a:endParaRPr lang="en-US" dirty="0"/>
          </a:p>
        </p:txBody>
      </p:sp>
      <p:sp>
        <p:nvSpPr>
          <p:cNvPr id="4" name="Content Placeholder 3">
            <a:extLst>
              <a:ext uri="{FF2B5EF4-FFF2-40B4-BE49-F238E27FC236}">
                <a16:creationId xmlns:a16="http://schemas.microsoft.com/office/drawing/2014/main" id="{1F3B5E00-B298-49AF-B1F1-4CC133ED494B}"/>
              </a:ext>
            </a:extLst>
          </p:cNvPr>
          <p:cNvSpPr>
            <a:spLocks noGrp="1"/>
          </p:cNvSpPr>
          <p:nvPr>
            <p:ph idx="1"/>
          </p:nvPr>
        </p:nvSpPr>
        <p:spPr>
          <a:xfrm>
            <a:off x="838200" y="1690688"/>
            <a:ext cx="10515600" cy="4005263"/>
          </a:xfrm>
        </p:spPr>
        <p:txBody>
          <a:bodyPr>
            <a:normAutofit/>
          </a:bodyPr>
          <a:lstStyle/>
          <a:p>
            <a:r>
              <a:rPr lang="en-US" dirty="0"/>
              <a:t>Roth Conversion Income Limitations – </a:t>
            </a:r>
            <a:r>
              <a:rPr lang="en-US" b="1" dirty="0"/>
              <a:t>Amends Section 408A(e)</a:t>
            </a:r>
          </a:p>
          <a:p>
            <a:pPr lvl="1">
              <a:buFont typeface="Calibri" panose="020F0502020204030204" pitchFamily="34" charset="0"/>
              <a:buChar char="–"/>
            </a:pPr>
            <a:r>
              <a:rPr lang="en-US" dirty="0"/>
              <a:t>Before 2010, those with income in excess of $100,000 were prohibited from making Roth Conversions.</a:t>
            </a:r>
          </a:p>
          <a:p>
            <a:pPr lvl="1">
              <a:buFont typeface="Calibri" panose="020F0502020204030204" pitchFamily="34" charset="0"/>
              <a:buChar char="–"/>
            </a:pPr>
            <a:r>
              <a:rPr lang="en-US" dirty="0"/>
              <a:t>Currently, income limitations remain for Roth contributions; however “backdoor” conversions easily end-run these limits.</a:t>
            </a:r>
          </a:p>
          <a:p>
            <a:pPr lvl="1">
              <a:buFont typeface="Calibri" panose="020F0502020204030204" pitchFamily="34" charset="0"/>
              <a:buChar char="–"/>
            </a:pPr>
            <a:r>
              <a:rPr lang="en-US" dirty="0"/>
              <a:t>The bill would eliminate Roth conversions for taxpayers with income in excess of the following thresholds:</a:t>
            </a:r>
          </a:p>
        </p:txBody>
      </p:sp>
      <p:graphicFrame>
        <p:nvGraphicFramePr>
          <p:cNvPr id="5" name="Object 4">
            <a:extLst>
              <a:ext uri="{FF2B5EF4-FFF2-40B4-BE49-F238E27FC236}">
                <a16:creationId xmlns:a16="http://schemas.microsoft.com/office/drawing/2014/main" id="{FCFA087E-4A4E-4274-AC76-9BC3E21F90F6}"/>
              </a:ext>
            </a:extLst>
          </p:cNvPr>
          <p:cNvGraphicFramePr>
            <a:graphicFrameLocks noChangeAspect="1"/>
          </p:cNvGraphicFramePr>
          <p:nvPr/>
        </p:nvGraphicFramePr>
        <p:xfrm>
          <a:off x="2141177" y="4536617"/>
          <a:ext cx="4795836" cy="1723770"/>
        </p:xfrm>
        <a:graphic>
          <a:graphicData uri="http://schemas.openxmlformats.org/presentationml/2006/ole">
            <mc:AlternateContent xmlns:mc="http://schemas.openxmlformats.org/markup-compatibility/2006">
              <mc:Choice xmlns:v="urn:schemas-microsoft-com:vml" Requires="v">
                <p:oleObj spid="_x0000_s6147" name="Worksheet" r:id="rId3" imgW="2676349" imgH="961911" progId="Excel.Sheet.12">
                  <p:embed/>
                </p:oleObj>
              </mc:Choice>
              <mc:Fallback>
                <p:oleObj name="Worksheet" r:id="rId3" imgW="2676349" imgH="961911" progId="Excel.Sheet.12">
                  <p:embed/>
                  <p:pic>
                    <p:nvPicPr>
                      <p:cNvPr id="5" name="Object 4">
                        <a:extLst>
                          <a:ext uri="{FF2B5EF4-FFF2-40B4-BE49-F238E27FC236}">
                            <a16:creationId xmlns:a16="http://schemas.microsoft.com/office/drawing/2014/main" id="{FCFA087E-4A4E-4274-AC76-9BC3E21F90F6}"/>
                          </a:ext>
                        </a:extLst>
                      </p:cNvPr>
                      <p:cNvPicPr/>
                      <p:nvPr/>
                    </p:nvPicPr>
                    <p:blipFill>
                      <a:blip r:embed="rId4"/>
                      <a:stretch>
                        <a:fillRect/>
                      </a:stretch>
                    </p:blipFill>
                    <p:spPr>
                      <a:xfrm>
                        <a:off x="2141177" y="4536617"/>
                        <a:ext cx="4795836" cy="1723770"/>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5DB75679-A838-4F21-B48E-A6F603B1A5A5}"/>
              </a:ext>
            </a:extLst>
          </p:cNvPr>
          <p:cNvSpPr txBox="1"/>
          <p:nvPr/>
        </p:nvSpPr>
        <p:spPr>
          <a:xfrm>
            <a:off x="7370980" y="4843760"/>
            <a:ext cx="4416787" cy="1261884"/>
          </a:xfrm>
          <a:prstGeom prst="rect">
            <a:avLst/>
          </a:prstGeom>
          <a:noFill/>
        </p:spPr>
        <p:txBody>
          <a:bodyPr wrap="none" rtlCol="0">
            <a:spAutoFit/>
          </a:bodyPr>
          <a:lstStyle/>
          <a:p>
            <a:pPr algn="ctr"/>
            <a:r>
              <a:rPr lang="en-US" sz="2400" i="1" dirty="0">
                <a:solidFill>
                  <a:srgbClr val="FF0000"/>
                </a:solidFill>
              </a:rPr>
              <a:t>Note, the proposed effective date </a:t>
            </a:r>
          </a:p>
          <a:p>
            <a:pPr algn="ctr"/>
            <a:r>
              <a:rPr lang="en-US" sz="2400" i="1" dirty="0">
                <a:solidFill>
                  <a:srgbClr val="FF0000"/>
                </a:solidFill>
              </a:rPr>
              <a:t>for this new limitation is</a:t>
            </a:r>
          </a:p>
          <a:p>
            <a:pPr algn="ctr"/>
            <a:r>
              <a:rPr lang="en-US" sz="2800" b="1" i="1" dirty="0">
                <a:solidFill>
                  <a:srgbClr val="FF0000"/>
                </a:solidFill>
              </a:rPr>
              <a:t>2032</a:t>
            </a:r>
            <a:r>
              <a:rPr lang="en-US" sz="2400" i="1" dirty="0">
                <a:solidFill>
                  <a:srgbClr val="FF0000"/>
                </a:solidFill>
              </a:rPr>
              <a:t>.</a:t>
            </a:r>
          </a:p>
        </p:txBody>
      </p:sp>
    </p:spTree>
    <p:extLst>
      <p:ext uri="{BB962C8B-B14F-4D97-AF65-F5344CB8AC3E}">
        <p14:creationId xmlns:p14="http://schemas.microsoft.com/office/powerpoint/2010/main" val="5080416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B7984-BF36-406E-A162-A8CF95EC0914}"/>
              </a:ext>
            </a:extLst>
          </p:cNvPr>
          <p:cNvSpPr>
            <a:spLocks noGrp="1"/>
          </p:cNvSpPr>
          <p:nvPr>
            <p:ph type="title"/>
          </p:nvPr>
        </p:nvSpPr>
        <p:spPr/>
        <p:txBody>
          <a:bodyPr/>
          <a:lstStyle/>
          <a:p>
            <a:r>
              <a:rPr lang="en-US" dirty="0"/>
              <a:t>2021 Tax Reform – </a:t>
            </a:r>
            <a:r>
              <a:rPr lang="en-US" i="1" dirty="0">
                <a:solidFill>
                  <a:srgbClr val="FF0000"/>
                </a:solidFill>
              </a:rPr>
              <a:t>Retirement Plan Limits</a:t>
            </a:r>
            <a:endParaRPr lang="en-US" dirty="0"/>
          </a:p>
        </p:txBody>
      </p:sp>
      <p:sp>
        <p:nvSpPr>
          <p:cNvPr id="4" name="Content Placeholder 3">
            <a:extLst>
              <a:ext uri="{FF2B5EF4-FFF2-40B4-BE49-F238E27FC236}">
                <a16:creationId xmlns:a16="http://schemas.microsoft.com/office/drawing/2014/main" id="{1F3B5E00-B298-49AF-B1F1-4CC133ED494B}"/>
              </a:ext>
            </a:extLst>
          </p:cNvPr>
          <p:cNvSpPr>
            <a:spLocks noGrp="1"/>
          </p:cNvSpPr>
          <p:nvPr>
            <p:ph idx="1"/>
          </p:nvPr>
        </p:nvSpPr>
        <p:spPr>
          <a:xfrm>
            <a:off x="838200" y="1819274"/>
            <a:ext cx="10515600" cy="4005263"/>
          </a:xfrm>
        </p:spPr>
        <p:txBody>
          <a:bodyPr>
            <a:normAutofit/>
          </a:bodyPr>
          <a:lstStyle/>
          <a:p>
            <a:r>
              <a:rPr lang="en-US" dirty="0"/>
              <a:t>New Prohibited Investments</a:t>
            </a:r>
          </a:p>
          <a:p>
            <a:pPr lvl="1">
              <a:buFont typeface="Calibri" panose="020F0502020204030204" pitchFamily="34" charset="0"/>
              <a:buChar char="–"/>
            </a:pPr>
            <a:r>
              <a:rPr lang="en-US" dirty="0"/>
              <a:t>The legislation would prohibit an IRA from holding investments which are only offered to accredited investors (i.e. nonregistered securities).</a:t>
            </a:r>
          </a:p>
          <a:p>
            <a:pPr lvl="1">
              <a:buFont typeface="Calibri" panose="020F0502020204030204" pitchFamily="34" charset="0"/>
              <a:buChar char="–"/>
            </a:pPr>
            <a:r>
              <a:rPr lang="en-US" dirty="0"/>
              <a:t>This is an attempt at rough justice from Congress in order to prohibit investments that taxpayers use to accumulate huge sums in their retirement accounts.</a:t>
            </a:r>
          </a:p>
          <a:p>
            <a:pPr lvl="1">
              <a:buFont typeface="Calibri" panose="020F0502020204030204" pitchFamily="34" charset="0"/>
              <a:buChar char="–"/>
            </a:pPr>
            <a:r>
              <a:rPr lang="en-US" dirty="0"/>
              <a:t>IRAs holding such assets after the effective date would deemed to be distributed; however, a 2-year transition period is provided.</a:t>
            </a:r>
          </a:p>
          <a:p>
            <a:pPr lvl="1">
              <a:buFont typeface="Calibri" panose="020F0502020204030204" pitchFamily="34" charset="0"/>
              <a:buChar char="–"/>
            </a:pPr>
            <a:r>
              <a:rPr lang="en-US" dirty="0"/>
              <a:t>The effective date would be 12/31/21.</a:t>
            </a:r>
          </a:p>
          <a:p>
            <a:pPr lvl="1">
              <a:buFont typeface="Calibri" panose="020F0502020204030204" pitchFamily="34" charset="0"/>
              <a:buChar char="–"/>
            </a:pPr>
            <a:endParaRPr lang="en-US" dirty="0"/>
          </a:p>
        </p:txBody>
      </p:sp>
    </p:spTree>
    <p:extLst>
      <p:ext uri="{BB962C8B-B14F-4D97-AF65-F5344CB8AC3E}">
        <p14:creationId xmlns:p14="http://schemas.microsoft.com/office/powerpoint/2010/main" val="1752802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B7984-BF36-406E-A162-A8CF95EC0914}"/>
              </a:ext>
            </a:extLst>
          </p:cNvPr>
          <p:cNvSpPr>
            <a:spLocks noGrp="1"/>
          </p:cNvSpPr>
          <p:nvPr>
            <p:ph type="title"/>
          </p:nvPr>
        </p:nvSpPr>
        <p:spPr/>
        <p:txBody>
          <a:bodyPr/>
          <a:lstStyle/>
          <a:p>
            <a:r>
              <a:rPr lang="en-US" dirty="0"/>
              <a:t>2021 Tax Reform – </a:t>
            </a:r>
            <a:r>
              <a:rPr lang="en-US" i="1" dirty="0">
                <a:solidFill>
                  <a:srgbClr val="FF0000"/>
                </a:solidFill>
              </a:rPr>
              <a:t>IRS Funding &amp; Compliance</a:t>
            </a:r>
            <a:endParaRPr lang="en-US" dirty="0">
              <a:solidFill>
                <a:srgbClr val="FF0000"/>
              </a:solidFill>
            </a:endParaRPr>
          </a:p>
        </p:txBody>
      </p:sp>
      <p:sp>
        <p:nvSpPr>
          <p:cNvPr id="4" name="Content Placeholder 3">
            <a:extLst>
              <a:ext uri="{FF2B5EF4-FFF2-40B4-BE49-F238E27FC236}">
                <a16:creationId xmlns:a16="http://schemas.microsoft.com/office/drawing/2014/main" id="{1F3B5E00-B298-49AF-B1F1-4CC133ED494B}"/>
              </a:ext>
            </a:extLst>
          </p:cNvPr>
          <p:cNvSpPr>
            <a:spLocks noGrp="1"/>
          </p:cNvSpPr>
          <p:nvPr>
            <p:ph idx="1"/>
          </p:nvPr>
        </p:nvSpPr>
        <p:spPr/>
        <p:txBody>
          <a:bodyPr>
            <a:normAutofit lnSpcReduction="10000"/>
          </a:bodyPr>
          <a:lstStyle/>
          <a:p>
            <a:r>
              <a:rPr lang="en-US" dirty="0"/>
              <a:t>The legislation would appropriate nearly $80 billion to the IRS to improve compliance.</a:t>
            </a:r>
          </a:p>
          <a:p>
            <a:pPr lvl="1">
              <a:buFont typeface="Calibri" panose="020F0502020204030204" pitchFamily="34" charset="0"/>
              <a:buChar char="–"/>
            </a:pPr>
            <a:r>
              <a:rPr lang="en-US" dirty="0"/>
              <a:t>Additional funds would be appropriated to Treasury to supervise the IRS and the Tax Court.</a:t>
            </a:r>
          </a:p>
          <a:p>
            <a:pPr lvl="1">
              <a:buFont typeface="Calibri" panose="020F0502020204030204" pitchFamily="34" charset="0"/>
              <a:buChar char="–"/>
            </a:pPr>
            <a:r>
              <a:rPr lang="en-US" dirty="0"/>
              <a:t>These funds would be available to the through 9/30/2031.</a:t>
            </a:r>
          </a:p>
          <a:p>
            <a:pPr lvl="1">
              <a:buFont typeface="Calibri" panose="020F0502020204030204" pitchFamily="34" charset="0"/>
              <a:buChar char="–"/>
            </a:pPr>
            <a:r>
              <a:rPr lang="en-US" dirty="0"/>
              <a:t>The CBO estimates this would make the IRS’s 2031 budget 90% larger than its current baseline projection and would double staffing.</a:t>
            </a:r>
          </a:p>
          <a:p>
            <a:pPr lvl="1">
              <a:buFont typeface="Calibri" panose="020F0502020204030204" pitchFamily="34" charset="0"/>
              <a:buChar char="–"/>
            </a:pPr>
            <a:r>
              <a:rPr lang="en-US" dirty="0"/>
              <a:t>The CBO estimates 75% of the money would be used for enforcement and this would increase revenue by $200B over 10-years.</a:t>
            </a:r>
          </a:p>
          <a:p>
            <a:pPr marL="457200" lvl="1" indent="0">
              <a:buNone/>
            </a:pPr>
            <a:endParaRPr lang="en-US" dirty="0"/>
          </a:p>
          <a:p>
            <a:r>
              <a:rPr lang="en-US" dirty="0"/>
              <a:t>The legislation would impose additional reporting requirements for third party network transactions.</a:t>
            </a:r>
          </a:p>
          <a:p>
            <a:endParaRPr lang="en-US" dirty="0"/>
          </a:p>
          <a:p>
            <a:endParaRPr lang="en-US" dirty="0"/>
          </a:p>
        </p:txBody>
      </p:sp>
      <p:sp>
        <p:nvSpPr>
          <p:cNvPr id="5" name="TextBox 4">
            <a:extLst>
              <a:ext uri="{FF2B5EF4-FFF2-40B4-BE49-F238E27FC236}">
                <a16:creationId xmlns:a16="http://schemas.microsoft.com/office/drawing/2014/main" id="{0BE5D002-9B0A-4279-850E-9CC86007F122}"/>
              </a:ext>
            </a:extLst>
          </p:cNvPr>
          <p:cNvSpPr txBox="1"/>
          <p:nvPr/>
        </p:nvSpPr>
        <p:spPr>
          <a:xfrm>
            <a:off x="4010924" y="6123543"/>
            <a:ext cx="4170152" cy="369332"/>
          </a:xfrm>
          <a:prstGeom prst="rect">
            <a:avLst/>
          </a:prstGeom>
          <a:noFill/>
        </p:spPr>
        <p:txBody>
          <a:bodyPr wrap="square">
            <a:spAutoFit/>
          </a:bodyPr>
          <a:lstStyle/>
          <a:p>
            <a:pPr algn="ctr"/>
            <a:r>
              <a:rPr lang="en-US" dirty="0"/>
              <a:t>https://www.cbo.gov/publication/57444</a:t>
            </a:r>
          </a:p>
        </p:txBody>
      </p:sp>
    </p:spTree>
    <p:extLst>
      <p:ext uri="{BB962C8B-B14F-4D97-AF65-F5344CB8AC3E}">
        <p14:creationId xmlns:p14="http://schemas.microsoft.com/office/powerpoint/2010/main" val="8437742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B7984-BF36-406E-A162-A8CF95EC0914}"/>
              </a:ext>
            </a:extLst>
          </p:cNvPr>
          <p:cNvSpPr>
            <a:spLocks noGrp="1"/>
          </p:cNvSpPr>
          <p:nvPr>
            <p:ph type="title"/>
          </p:nvPr>
        </p:nvSpPr>
        <p:spPr/>
        <p:txBody>
          <a:bodyPr/>
          <a:lstStyle/>
          <a:p>
            <a:r>
              <a:rPr lang="en-US" dirty="0"/>
              <a:t>2021 Tax Reform – </a:t>
            </a:r>
            <a:r>
              <a:rPr lang="en-US" i="1" dirty="0">
                <a:solidFill>
                  <a:srgbClr val="FF0000"/>
                </a:solidFill>
              </a:rPr>
              <a:t>Retirement Plan Limits</a:t>
            </a:r>
            <a:endParaRPr lang="en-US" dirty="0"/>
          </a:p>
        </p:txBody>
      </p:sp>
      <p:sp>
        <p:nvSpPr>
          <p:cNvPr id="4" name="Content Placeholder 3">
            <a:extLst>
              <a:ext uri="{FF2B5EF4-FFF2-40B4-BE49-F238E27FC236}">
                <a16:creationId xmlns:a16="http://schemas.microsoft.com/office/drawing/2014/main" id="{1F3B5E00-B298-49AF-B1F1-4CC133ED494B}"/>
              </a:ext>
            </a:extLst>
          </p:cNvPr>
          <p:cNvSpPr>
            <a:spLocks noGrp="1"/>
          </p:cNvSpPr>
          <p:nvPr>
            <p:ph idx="1"/>
          </p:nvPr>
        </p:nvSpPr>
        <p:spPr>
          <a:xfrm>
            <a:off x="838200" y="1819274"/>
            <a:ext cx="10515600" cy="4005263"/>
          </a:xfrm>
        </p:spPr>
        <p:txBody>
          <a:bodyPr>
            <a:normAutofit/>
          </a:bodyPr>
          <a:lstStyle/>
          <a:p>
            <a:r>
              <a:rPr lang="en-US" dirty="0"/>
              <a:t>IRA Non-Compliance Statute of Limitations</a:t>
            </a:r>
          </a:p>
          <a:p>
            <a:pPr lvl="1">
              <a:buFont typeface="Calibri" panose="020F0502020204030204" pitchFamily="34" charset="0"/>
              <a:buChar char="–"/>
            </a:pPr>
            <a:r>
              <a:rPr lang="en-US" dirty="0"/>
              <a:t>Currently, the SOL for valuation related reporting and PTs is 3 years.</a:t>
            </a:r>
          </a:p>
          <a:p>
            <a:pPr lvl="1">
              <a:buFont typeface="Calibri" panose="020F0502020204030204" pitchFamily="34" charset="0"/>
              <a:buChar char="–"/>
            </a:pPr>
            <a:r>
              <a:rPr lang="en-US" dirty="0"/>
              <a:t>The legislation would extend this to 6 years.</a:t>
            </a:r>
          </a:p>
          <a:p>
            <a:pPr lvl="1">
              <a:buFont typeface="Calibri" panose="020F0502020204030204" pitchFamily="34" charset="0"/>
              <a:buChar char="–"/>
            </a:pPr>
            <a:r>
              <a:rPr lang="en-US" dirty="0"/>
              <a:t>This would apply to taxes to which the current 3-year period ends 12/31/21.</a:t>
            </a:r>
          </a:p>
          <a:p>
            <a:pPr lvl="1">
              <a:buFont typeface="Calibri" panose="020F0502020204030204" pitchFamily="34" charset="0"/>
              <a:buChar char="–"/>
            </a:pPr>
            <a:endParaRPr lang="en-US" dirty="0"/>
          </a:p>
        </p:txBody>
      </p:sp>
    </p:spTree>
    <p:extLst>
      <p:ext uri="{BB962C8B-B14F-4D97-AF65-F5344CB8AC3E}">
        <p14:creationId xmlns:p14="http://schemas.microsoft.com/office/powerpoint/2010/main" val="37916472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B7984-BF36-406E-A162-A8CF95EC0914}"/>
              </a:ext>
            </a:extLst>
          </p:cNvPr>
          <p:cNvSpPr>
            <a:spLocks noGrp="1"/>
          </p:cNvSpPr>
          <p:nvPr>
            <p:ph type="title"/>
          </p:nvPr>
        </p:nvSpPr>
        <p:spPr/>
        <p:txBody>
          <a:bodyPr/>
          <a:lstStyle/>
          <a:p>
            <a:r>
              <a:rPr lang="en-US" dirty="0"/>
              <a:t>2021 Tax Reform – </a:t>
            </a:r>
            <a:r>
              <a:rPr lang="en-US" i="1" dirty="0">
                <a:solidFill>
                  <a:srgbClr val="FF0000"/>
                </a:solidFill>
              </a:rPr>
              <a:t>Retirement Plan Limits</a:t>
            </a:r>
            <a:endParaRPr lang="en-US" dirty="0"/>
          </a:p>
        </p:txBody>
      </p:sp>
      <p:sp>
        <p:nvSpPr>
          <p:cNvPr id="4" name="Content Placeholder 3">
            <a:extLst>
              <a:ext uri="{FF2B5EF4-FFF2-40B4-BE49-F238E27FC236}">
                <a16:creationId xmlns:a16="http://schemas.microsoft.com/office/drawing/2014/main" id="{1F3B5E00-B298-49AF-B1F1-4CC133ED494B}"/>
              </a:ext>
            </a:extLst>
          </p:cNvPr>
          <p:cNvSpPr>
            <a:spLocks noGrp="1"/>
          </p:cNvSpPr>
          <p:nvPr>
            <p:ph idx="1"/>
          </p:nvPr>
        </p:nvSpPr>
        <p:spPr>
          <a:xfrm>
            <a:off x="838200" y="1819274"/>
            <a:ext cx="10515600" cy="4005263"/>
          </a:xfrm>
        </p:spPr>
        <p:txBody>
          <a:bodyPr>
            <a:normAutofit/>
          </a:bodyPr>
          <a:lstStyle/>
          <a:p>
            <a:r>
              <a:rPr lang="en-US" dirty="0"/>
              <a:t>IRA Self-Dealing</a:t>
            </a:r>
          </a:p>
          <a:p>
            <a:pPr lvl="1">
              <a:buFont typeface="Calibri" panose="020F0502020204030204" pitchFamily="34" charset="0"/>
              <a:buChar char="–"/>
            </a:pPr>
            <a:r>
              <a:rPr lang="en-US" dirty="0"/>
              <a:t>Currently, an IRA cannot invest in a business entity in which the IRA owner holds a 50% or greater interest.</a:t>
            </a:r>
          </a:p>
          <a:p>
            <a:pPr lvl="1">
              <a:buFont typeface="Calibri" panose="020F0502020204030204" pitchFamily="34" charset="0"/>
              <a:buChar char="–"/>
            </a:pPr>
            <a:r>
              <a:rPr lang="en-US" dirty="0"/>
              <a:t>The legislation reduce this threshold to 10% for investments which are not tradable on an established securities market.</a:t>
            </a:r>
          </a:p>
          <a:p>
            <a:pPr lvl="1">
              <a:buFont typeface="Calibri" panose="020F0502020204030204" pitchFamily="34" charset="0"/>
              <a:buChar char="–"/>
            </a:pPr>
            <a:r>
              <a:rPr lang="en-US" dirty="0"/>
              <a:t>This limit would include direct and indirect interests.</a:t>
            </a:r>
          </a:p>
          <a:p>
            <a:pPr lvl="1">
              <a:buFont typeface="Calibri" panose="020F0502020204030204" pitchFamily="34" charset="0"/>
              <a:buChar char="–"/>
            </a:pPr>
            <a:r>
              <a:rPr lang="en-US" dirty="0"/>
              <a:t>Further, the legislation would change this limit to an IRA requirement (it is currently a PT).</a:t>
            </a:r>
          </a:p>
          <a:p>
            <a:pPr lvl="1">
              <a:buFont typeface="Calibri" panose="020F0502020204030204" pitchFamily="34" charset="0"/>
              <a:buChar char="–"/>
            </a:pPr>
            <a:r>
              <a:rPr lang="en-US" dirty="0"/>
              <a:t>This change would apply after 12/31/21, with a 2-year transition period for IRAs already holding such assets.</a:t>
            </a:r>
          </a:p>
          <a:p>
            <a:pPr lvl="1">
              <a:buFont typeface="Calibri" panose="020F0502020204030204" pitchFamily="34" charset="0"/>
              <a:buChar char="–"/>
            </a:pPr>
            <a:endParaRPr lang="en-US" dirty="0"/>
          </a:p>
        </p:txBody>
      </p:sp>
    </p:spTree>
    <p:extLst>
      <p:ext uri="{BB962C8B-B14F-4D97-AF65-F5344CB8AC3E}">
        <p14:creationId xmlns:p14="http://schemas.microsoft.com/office/powerpoint/2010/main" val="10281664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B7984-BF36-406E-A162-A8CF95EC0914}"/>
              </a:ext>
            </a:extLst>
          </p:cNvPr>
          <p:cNvSpPr>
            <a:spLocks noGrp="1"/>
          </p:cNvSpPr>
          <p:nvPr>
            <p:ph type="title"/>
          </p:nvPr>
        </p:nvSpPr>
        <p:spPr/>
        <p:txBody>
          <a:bodyPr/>
          <a:lstStyle/>
          <a:p>
            <a:r>
              <a:rPr lang="en-US" dirty="0"/>
              <a:t>2021 Tax Reform – </a:t>
            </a:r>
            <a:r>
              <a:rPr lang="en-US" i="1" dirty="0">
                <a:solidFill>
                  <a:srgbClr val="FF0000"/>
                </a:solidFill>
              </a:rPr>
              <a:t>Retirement Plan Limits</a:t>
            </a:r>
            <a:endParaRPr lang="en-US" dirty="0"/>
          </a:p>
        </p:txBody>
      </p:sp>
      <p:sp>
        <p:nvSpPr>
          <p:cNvPr id="4" name="Content Placeholder 3">
            <a:extLst>
              <a:ext uri="{FF2B5EF4-FFF2-40B4-BE49-F238E27FC236}">
                <a16:creationId xmlns:a16="http://schemas.microsoft.com/office/drawing/2014/main" id="{1F3B5E00-B298-49AF-B1F1-4CC133ED494B}"/>
              </a:ext>
            </a:extLst>
          </p:cNvPr>
          <p:cNvSpPr>
            <a:spLocks noGrp="1"/>
          </p:cNvSpPr>
          <p:nvPr>
            <p:ph idx="1"/>
          </p:nvPr>
        </p:nvSpPr>
        <p:spPr>
          <a:xfrm>
            <a:off x="838200" y="1819274"/>
            <a:ext cx="10515600" cy="4005263"/>
          </a:xfrm>
        </p:spPr>
        <p:txBody>
          <a:bodyPr>
            <a:normAutofit/>
          </a:bodyPr>
          <a:lstStyle/>
          <a:p>
            <a:r>
              <a:rPr lang="en-US" dirty="0"/>
              <a:t>Disqualified Persons</a:t>
            </a:r>
          </a:p>
          <a:p>
            <a:pPr lvl="1">
              <a:buFont typeface="Calibri" panose="020F0502020204030204" pitchFamily="34" charset="0"/>
              <a:buChar char="–"/>
            </a:pPr>
            <a:r>
              <a:rPr lang="en-US" dirty="0"/>
              <a:t>The bill would clarify that for the purposes of the PT rules, the IRA owner and beneficiary of an “inherited” IRA is always a disqualified person.</a:t>
            </a:r>
          </a:p>
          <a:p>
            <a:pPr lvl="1">
              <a:buFont typeface="Calibri" panose="020F0502020204030204" pitchFamily="34" charset="0"/>
              <a:buChar char="–"/>
            </a:pPr>
            <a:r>
              <a:rPr lang="en-US" dirty="0"/>
              <a:t>This would apply to transactions after 12/31/21.</a:t>
            </a:r>
          </a:p>
          <a:p>
            <a:pPr lvl="1">
              <a:buFont typeface="Calibri" panose="020F0502020204030204" pitchFamily="34" charset="0"/>
              <a:buChar char="–"/>
            </a:pPr>
            <a:endParaRPr lang="en-US" dirty="0"/>
          </a:p>
        </p:txBody>
      </p:sp>
    </p:spTree>
    <p:extLst>
      <p:ext uri="{BB962C8B-B14F-4D97-AF65-F5344CB8AC3E}">
        <p14:creationId xmlns:p14="http://schemas.microsoft.com/office/powerpoint/2010/main" val="36812385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B7984-BF36-406E-A162-A8CF95EC0914}"/>
              </a:ext>
            </a:extLst>
          </p:cNvPr>
          <p:cNvSpPr>
            <a:spLocks noGrp="1"/>
          </p:cNvSpPr>
          <p:nvPr>
            <p:ph type="title"/>
          </p:nvPr>
        </p:nvSpPr>
        <p:spPr/>
        <p:txBody>
          <a:bodyPr/>
          <a:lstStyle/>
          <a:p>
            <a:r>
              <a:rPr lang="en-US" dirty="0"/>
              <a:t>2021 Tax Reform – </a:t>
            </a:r>
            <a:r>
              <a:rPr lang="en-US" i="1" dirty="0">
                <a:solidFill>
                  <a:srgbClr val="FF0000"/>
                </a:solidFill>
              </a:rPr>
              <a:t>Corporate &amp; International</a:t>
            </a:r>
            <a:endParaRPr lang="en-US" dirty="0"/>
          </a:p>
        </p:txBody>
      </p:sp>
      <p:sp>
        <p:nvSpPr>
          <p:cNvPr id="4" name="Content Placeholder 3">
            <a:extLst>
              <a:ext uri="{FF2B5EF4-FFF2-40B4-BE49-F238E27FC236}">
                <a16:creationId xmlns:a16="http://schemas.microsoft.com/office/drawing/2014/main" id="{1F3B5E00-B298-49AF-B1F1-4CC133ED494B}"/>
              </a:ext>
            </a:extLst>
          </p:cNvPr>
          <p:cNvSpPr>
            <a:spLocks noGrp="1"/>
          </p:cNvSpPr>
          <p:nvPr>
            <p:ph idx="1"/>
          </p:nvPr>
        </p:nvSpPr>
        <p:spPr/>
        <p:txBody>
          <a:bodyPr>
            <a:normAutofit/>
          </a:bodyPr>
          <a:lstStyle/>
          <a:p>
            <a:r>
              <a:rPr lang="en-US" dirty="0"/>
              <a:t>Graduated corporate rate structure to replace the 21% flat rate:</a:t>
            </a:r>
          </a:p>
          <a:p>
            <a:endParaRPr lang="en-US" dirty="0"/>
          </a:p>
          <a:p>
            <a:endParaRPr lang="en-US" dirty="0"/>
          </a:p>
          <a:p>
            <a:endParaRPr lang="en-US" dirty="0"/>
          </a:p>
          <a:p>
            <a:endParaRPr lang="en-US" dirty="0"/>
          </a:p>
          <a:p>
            <a:r>
              <a:rPr lang="en-US" dirty="0"/>
              <a:t>New international interest expense limits, new outbound international provisions, new inbound international provisions, BEAT modifications, and various other business tax provisions.</a:t>
            </a:r>
          </a:p>
          <a:p>
            <a:endParaRPr lang="en-US" dirty="0"/>
          </a:p>
          <a:p>
            <a:endParaRPr lang="en-US" dirty="0"/>
          </a:p>
          <a:p>
            <a:pPr marL="0" indent="0">
              <a:buNone/>
            </a:pPr>
            <a:endParaRPr lang="en-US" dirty="0"/>
          </a:p>
          <a:p>
            <a:endParaRPr lang="en-US" dirty="0"/>
          </a:p>
        </p:txBody>
      </p:sp>
      <p:graphicFrame>
        <p:nvGraphicFramePr>
          <p:cNvPr id="5" name="Object 4">
            <a:extLst>
              <a:ext uri="{FF2B5EF4-FFF2-40B4-BE49-F238E27FC236}">
                <a16:creationId xmlns:a16="http://schemas.microsoft.com/office/drawing/2014/main" id="{E8275C69-C678-461D-B490-E90FCFEDCAD1}"/>
              </a:ext>
            </a:extLst>
          </p:cNvPr>
          <p:cNvGraphicFramePr>
            <a:graphicFrameLocks noChangeAspect="1"/>
          </p:cNvGraphicFramePr>
          <p:nvPr/>
        </p:nvGraphicFramePr>
        <p:xfrm>
          <a:off x="3132934" y="2463136"/>
          <a:ext cx="5926132" cy="1690199"/>
        </p:xfrm>
        <a:graphic>
          <a:graphicData uri="http://schemas.openxmlformats.org/presentationml/2006/ole">
            <mc:AlternateContent xmlns:mc="http://schemas.openxmlformats.org/markup-compatibility/2006">
              <mc:Choice xmlns:v="urn:schemas-microsoft-com:vml" Requires="v">
                <p:oleObj spid="_x0000_s7171" name="Worksheet" r:id="rId3" imgW="2705164" imgH="771525" progId="Excel.Sheet.12">
                  <p:embed/>
                </p:oleObj>
              </mc:Choice>
              <mc:Fallback>
                <p:oleObj name="Worksheet" r:id="rId3" imgW="2705164" imgH="771525" progId="Excel.Sheet.12">
                  <p:embed/>
                  <p:pic>
                    <p:nvPicPr>
                      <p:cNvPr id="5" name="Object 4">
                        <a:extLst>
                          <a:ext uri="{FF2B5EF4-FFF2-40B4-BE49-F238E27FC236}">
                            <a16:creationId xmlns:a16="http://schemas.microsoft.com/office/drawing/2014/main" id="{E8275C69-C678-461D-B490-E90FCFEDCAD1}"/>
                          </a:ext>
                        </a:extLst>
                      </p:cNvPr>
                      <p:cNvPicPr/>
                      <p:nvPr/>
                    </p:nvPicPr>
                    <p:blipFill>
                      <a:blip r:embed="rId4"/>
                      <a:stretch>
                        <a:fillRect/>
                      </a:stretch>
                    </p:blipFill>
                    <p:spPr>
                      <a:xfrm>
                        <a:off x="3132934" y="2463136"/>
                        <a:ext cx="5926132" cy="1690199"/>
                      </a:xfrm>
                      <a:prstGeom prst="rect">
                        <a:avLst/>
                      </a:prstGeom>
                      <a:ln w="38100">
                        <a:solidFill>
                          <a:schemeClr val="tx1"/>
                        </a:solidFill>
                      </a:ln>
                    </p:spPr>
                  </p:pic>
                </p:oleObj>
              </mc:Fallback>
            </mc:AlternateContent>
          </a:graphicData>
        </a:graphic>
      </p:graphicFrame>
    </p:spTree>
    <p:extLst>
      <p:ext uri="{BB962C8B-B14F-4D97-AF65-F5344CB8AC3E}">
        <p14:creationId xmlns:p14="http://schemas.microsoft.com/office/powerpoint/2010/main" val="4726409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52C56-0EA1-44E1-B513-21937F423DEC}"/>
              </a:ext>
            </a:extLst>
          </p:cNvPr>
          <p:cNvSpPr>
            <a:spLocks noGrp="1"/>
          </p:cNvSpPr>
          <p:nvPr>
            <p:ph type="title"/>
          </p:nvPr>
        </p:nvSpPr>
        <p:spPr/>
        <p:txBody>
          <a:bodyPr>
            <a:noAutofit/>
          </a:bodyPr>
          <a:lstStyle/>
          <a:p>
            <a:r>
              <a:rPr lang="en-US" b="1" dirty="0"/>
              <a:t>Sensible Taxation and Equity Promotion </a:t>
            </a:r>
            <a:br>
              <a:rPr lang="en-US" b="1" dirty="0"/>
            </a:br>
            <a:r>
              <a:rPr lang="en-US" b="1" dirty="0"/>
              <a:t>(STEP) Act of 2021</a:t>
            </a:r>
          </a:p>
        </p:txBody>
      </p:sp>
      <p:sp>
        <p:nvSpPr>
          <p:cNvPr id="5" name="Title 1">
            <a:extLst>
              <a:ext uri="{FF2B5EF4-FFF2-40B4-BE49-F238E27FC236}">
                <a16:creationId xmlns:a16="http://schemas.microsoft.com/office/drawing/2014/main" id="{2A93B1AD-E07A-4145-A79C-B326803E0BAC}"/>
              </a:ext>
            </a:extLst>
          </p:cNvPr>
          <p:cNvSpPr txBox="1">
            <a:spLocks/>
          </p:cNvSpPr>
          <p:nvPr/>
        </p:nvSpPr>
        <p:spPr>
          <a:xfrm>
            <a:off x="838200" y="4114800"/>
            <a:ext cx="10515600" cy="7552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800" kern="1200">
                <a:solidFill>
                  <a:schemeClr val="tx1"/>
                </a:solidFill>
                <a:latin typeface="+mj-lt"/>
                <a:ea typeface="+mj-ea"/>
                <a:cs typeface="+mj-cs"/>
              </a:defRPr>
            </a:lvl1pPr>
          </a:lstStyle>
          <a:p>
            <a:r>
              <a:rPr lang="en-US" b="1" i="1" dirty="0">
                <a:solidFill>
                  <a:srgbClr val="FF0000"/>
                </a:solidFill>
              </a:rPr>
              <a:t>A Detailed Review of Introduced Legislation</a:t>
            </a:r>
          </a:p>
        </p:txBody>
      </p:sp>
    </p:spTree>
    <p:extLst>
      <p:ext uri="{BB962C8B-B14F-4D97-AF65-F5344CB8AC3E}">
        <p14:creationId xmlns:p14="http://schemas.microsoft.com/office/powerpoint/2010/main" val="18539326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5BAAFA-2802-4816-BC45-549A634F08FD}"/>
              </a:ext>
            </a:extLst>
          </p:cNvPr>
          <p:cNvSpPr>
            <a:spLocks noGrp="1"/>
          </p:cNvSpPr>
          <p:nvPr>
            <p:ph type="title"/>
          </p:nvPr>
        </p:nvSpPr>
        <p:spPr/>
        <p:txBody>
          <a:bodyPr/>
          <a:lstStyle/>
          <a:p>
            <a:pPr algn="ctr"/>
            <a:r>
              <a:rPr lang="en-US" b="1" dirty="0"/>
              <a:t>Basic Proposal</a:t>
            </a:r>
          </a:p>
        </p:txBody>
      </p:sp>
      <p:sp>
        <p:nvSpPr>
          <p:cNvPr id="5" name="Content Placeholder 4">
            <a:extLst>
              <a:ext uri="{FF2B5EF4-FFF2-40B4-BE49-F238E27FC236}">
                <a16:creationId xmlns:a16="http://schemas.microsoft.com/office/drawing/2014/main" id="{EC083E1B-CED6-47C8-8A6C-A209871BB8EB}"/>
              </a:ext>
            </a:extLst>
          </p:cNvPr>
          <p:cNvSpPr>
            <a:spLocks noGrp="1"/>
          </p:cNvSpPr>
          <p:nvPr>
            <p:ph idx="1"/>
          </p:nvPr>
        </p:nvSpPr>
        <p:spPr/>
        <p:txBody>
          <a:bodyPr/>
          <a:lstStyle/>
          <a:p>
            <a:pPr marL="342900" indent="-342900"/>
            <a:r>
              <a:rPr lang="en-US" sz="3200" dirty="0"/>
              <a:t>Realization of gains at gift – </a:t>
            </a:r>
            <a:r>
              <a:rPr lang="en-US" sz="3200" i="1" dirty="0"/>
              <a:t>Proposed New IRC § 1261</a:t>
            </a:r>
            <a:endParaRPr lang="en-US" sz="3200" dirty="0"/>
          </a:p>
          <a:p>
            <a:pPr marL="342900" indent="-342900"/>
            <a:r>
              <a:rPr lang="en-US" sz="3200" dirty="0"/>
              <a:t>Realization of gains at death – </a:t>
            </a:r>
            <a:r>
              <a:rPr lang="en-US" sz="3200" i="1" dirty="0"/>
              <a:t>Proposed New IRC § 1261</a:t>
            </a:r>
            <a:endParaRPr lang="en-US" sz="3200" dirty="0"/>
          </a:p>
          <a:p>
            <a:pPr marL="342900" indent="-342900"/>
            <a:endParaRPr lang="en-US" sz="3200" dirty="0"/>
          </a:p>
          <a:p>
            <a:pPr marL="342900" indent="-342900"/>
            <a:r>
              <a:rPr lang="en-US" sz="3200" dirty="0"/>
              <a:t>Repeal of carryover basis for gifts – </a:t>
            </a:r>
            <a:r>
              <a:rPr lang="en-US" sz="3200" i="1" dirty="0"/>
              <a:t>IRC § 1015 modification</a:t>
            </a:r>
            <a:endParaRPr lang="en-US" sz="3200" dirty="0"/>
          </a:p>
          <a:p>
            <a:pPr marL="342900" indent="-342900"/>
            <a:r>
              <a:rPr lang="en-US" sz="3200" dirty="0"/>
              <a:t>Repeal of the adjustment of basis to fair market value at death (the step-up) – </a:t>
            </a:r>
            <a:r>
              <a:rPr lang="en-US" sz="3200" i="1" dirty="0"/>
              <a:t>IRC § 1014 modification</a:t>
            </a:r>
            <a:endParaRPr lang="en-US" sz="3200" dirty="0"/>
          </a:p>
        </p:txBody>
      </p:sp>
    </p:spTree>
    <p:extLst>
      <p:ext uri="{BB962C8B-B14F-4D97-AF65-F5344CB8AC3E}">
        <p14:creationId xmlns:p14="http://schemas.microsoft.com/office/powerpoint/2010/main" val="31494470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5BAAFA-2802-4816-BC45-549A634F08FD}"/>
              </a:ext>
            </a:extLst>
          </p:cNvPr>
          <p:cNvSpPr>
            <a:spLocks noGrp="1"/>
          </p:cNvSpPr>
          <p:nvPr>
            <p:ph type="title"/>
          </p:nvPr>
        </p:nvSpPr>
        <p:spPr/>
        <p:txBody>
          <a:bodyPr/>
          <a:lstStyle/>
          <a:p>
            <a:pPr algn="ctr"/>
            <a:r>
              <a:rPr lang="en-US" b="1" dirty="0"/>
              <a:t>Detailed Proposals</a:t>
            </a:r>
          </a:p>
        </p:txBody>
      </p:sp>
      <p:sp>
        <p:nvSpPr>
          <p:cNvPr id="5" name="Content Placeholder 4">
            <a:extLst>
              <a:ext uri="{FF2B5EF4-FFF2-40B4-BE49-F238E27FC236}">
                <a16:creationId xmlns:a16="http://schemas.microsoft.com/office/drawing/2014/main" id="{EC083E1B-CED6-47C8-8A6C-A209871BB8EB}"/>
              </a:ext>
            </a:extLst>
          </p:cNvPr>
          <p:cNvSpPr>
            <a:spLocks noGrp="1"/>
          </p:cNvSpPr>
          <p:nvPr>
            <p:ph idx="1"/>
          </p:nvPr>
        </p:nvSpPr>
        <p:spPr/>
        <p:txBody>
          <a:bodyPr>
            <a:normAutofit fontScale="92500" lnSpcReduction="10000"/>
          </a:bodyPr>
          <a:lstStyle/>
          <a:p>
            <a:pPr marL="342900" indent="-342900"/>
            <a:r>
              <a:rPr lang="en-US" sz="3200" b="1" dirty="0"/>
              <a:t>House Bill</a:t>
            </a:r>
          </a:p>
          <a:p>
            <a:pPr marL="685800" lvl="1" indent="-342900">
              <a:buFont typeface="Calibri" panose="020F0502020204030204" pitchFamily="34" charset="0"/>
              <a:buChar char="–"/>
            </a:pPr>
            <a:r>
              <a:rPr lang="en-US" sz="2800" dirty="0"/>
              <a:t>Introduced by Mr. Bill Pascrell (D., Nj.)</a:t>
            </a:r>
          </a:p>
          <a:p>
            <a:pPr marL="685800" lvl="1" indent="-342900">
              <a:buFont typeface="Calibri" panose="020F0502020204030204" pitchFamily="34" charset="0"/>
              <a:buChar char="–"/>
            </a:pPr>
            <a:r>
              <a:rPr lang="en-US" sz="2800" dirty="0"/>
              <a:t>2022 effective date</a:t>
            </a:r>
          </a:p>
          <a:p>
            <a:pPr marL="342900" indent="-342900"/>
            <a:r>
              <a:rPr lang="en-US" sz="3200" b="1" dirty="0"/>
              <a:t>Senate Bill</a:t>
            </a:r>
          </a:p>
          <a:p>
            <a:pPr marL="685800" lvl="1" indent="-342900">
              <a:buFont typeface="Calibri" panose="020F0502020204030204" pitchFamily="34" charset="0"/>
              <a:buChar char="–"/>
            </a:pPr>
            <a:r>
              <a:rPr lang="en-US" sz="2800" dirty="0"/>
              <a:t>Sensible Taxation and Equity Promotion (STEP) Act of 2021</a:t>
            </a:r>
          </a:p>
          <a:p>
            <a:pPr marL="685800" lvl="1" indent="-342900">
              <a:buFont typeface="Calibri" panose="020F0502020204030204" pitchFamily="34" charset="0"/>
              <a:buChar char="–"/>
            </a:pPr>
            <a:r>
              <a:rPr lang="en-US" sz="2800" dirty="0"/>
              <a:t>Introduced by Mr. Chris Van </a:t>
            </a:r>
            <a:r>
              <a:rPr lang="en-US" sz="2800" dirty="0" err="1"/>
              <a:t>Hollen</a:t>
            </a:r>
            <a:r>
              <a:rPr lang="en-US" sz="2800" dirty="0"/>
              <a:t> (D., Md.)</a:t>
            </a:r>
          </a:p>
          <a:p>
            <a:pPr marL="685800" lvl="1" indent="-342900">
              <a:buFont typeface="Calibri" panose="020F0502020204030204" pitchFamily="34" charset="0"/>
              <a:buChar char="–"/>
            </a:pPr>
            <a:r>
              <a:rPr lang="en-US" sz="2800" i="1" dirty="0">
                <a:solidFill>
                  <a:srgbClr val="FF0000"/>
                </a:solidFill>
              </a:rPr>
              <a:t>Retroactive</a:t>
            </a:r>
            <a:r>
              <a:rPr lang="en-US" sz="2800" dirty="0"/>
              <a:t> 2021 effective date</a:t>
            </a:r>
          </a:p>
          <a:p>
            <a:pPr marL="342900" indent="-342900"/>
            <a:r>
              <a:rPr lang="en-US" sz="3200" b="1" dirty="0"/>
              <a:t>President’s Budget (Green Book)</a:t>
            </a:r>
          </a:p>
          <a:p>
            <a:pPr marL="685800" lvl="1" indent="-342900">
              <a:buFont typeface="Calibri" panose="020F0502020204030204" pitchFamily="34" charset="0"/>
              <a:buChar char="–"/>
            </a:pPr>
            <a:r>
              <a:rPr lang="en-US" sz="2800" dirty="0"/>
              <a:t>2022 effective date</a:t>
            </a:r>
          </a:p>
          <a:p>
            <a:pPr marL="342900" indent="-342900"/>
            <a:r>
              <a:rPr lang="en-US" sz="3200" b="1" dirty="0"/>
              <a:t>Very similar proposals</a:t>
            </a:r>
            <a:endParaRPr lang="en-US" sz="2400" b="1" dirty="0"/>
          </a:p>
        </p:txBody>
      </p:sp>
    </p:spTree>
    <p:extLst>
      <p:ext uri="{BB962C8B-B14F-4D97-AF65-F5344CB8AC3E}">
        <p14:creationId xmlns:p14="http://schemas.microsoft.com/office/powerpoint/2010/main" val="27667512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5BAAFA-2802-4816-BC45-549A634F08FD}"/>
              </a:ext>
            </a:extLst>
          </p:cNvPr>
          <p:cNvSpPr>
            <a:spLocks noGrp="1"/>
          </p:cNvSpPr>
          <p:nvPr>
            <p:ph type="title"/>
          </p:nvPr>
        </p:nvSpPr>
        <p:spPr/>
        <p:txBody>
          <a:bodyPr/>
          <a:lstStyle/>
          <a:p>
            <a:pPr algn="ctr"/>
            <a:r>
              <a:rPr lang="en-US" b="1" dirty="0"/>
              <a:t>Core Statutory Language</a:t>
            </a:r>
          </a:p>
        </p:txBody>
      </p:sp>
      <p:sp>
        <p:nvSpPr>
          <p:cNvPr id="5" name="Content Placeholder 4">
            <a:extLst>
              <a:ext uri="{FF2B5EF4-FFF2-40B4-BE49-F238E27FC236}">
                <a16:creationId xmlns:a16="http://schemas.microsoft.com/office/drawing/2014/main" id="{EC083E1B-CED6-47C8-8A6C-A209871BB8EB}"/>
              </a:ext>
            </a:extLst>
          </p:cNvPr>
          <p:cNvSpPr>
            <a:spLocks noGrp="1"/>
          </p:cNvSpPr>
          <p:nvPr>
            <p:ph idx="1"/>
          </p:nvPr>
        </p:nvSpPr>
        <p:spPr/>
        <p:txBody>
          <a:bodyPr>
            <a:normAutofit/>
          </a:bodyPr>
          <a:lstStyle/>
          <a:p>
            <a:r>
              <a:rPr lang="en-US" sz="2800" b="1" dirty="0"/>
              <a:t>Senate Language:</a:t>
            </a:r>
          </a:p>
          <a:p>
            <a:pPr marL="0" indent="0">
              <a:buNone/>
            </a:pPr>
            <a:endParaRPr lang="en-US" sz="2800" b="1" dirty="0"/>
          </a:p>
          <a:p>
            <a:pPr marL="0" indent="0">
              <a:buNone/>
            </a:pPr>
            <a:r>
              <a:rPr lang="en-US" sz="2800" i="1" dirty="0"/>
              <a:t>IN GENERAL.—Any property which is transferred by gift, in trust, or upon death shall be treated as sold for its fair market value to the transferee on the date of such gift, death, or transfer.</a:t>
            </a:r>
          </a:p>
        </p:txBody>
      </p:sp>
    </p:spTree>
    <p:extLst>
      <p:ext uri="{BB962C8B-B14F-4D97-AF65-F5344CB8AC3E}">
        <p14:creationId xmlns:p14="http://schemas.microsoft.com/office/powerpoint/2010/main" val="22764354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5BAAFA-2802-4816-BC45-549A634F08FD}"/>
              </a:ext>
            </a:extLst>
          </p:cNvPr>
          <p:cNvSpPr>
            <a:spLocks noGrp="1"/>
          </p:cNvSpPr>
          <p:nvPr>
            <p:ph type="title"/>
          </p:nvPr>
        </p:nvSpPr>
        <p:spPr/>
        <p:txBody>
          <a:bodyPr/>
          <a:lstStyle/>
          <a:p>
            <a:pPr algn="ctr"/>
            <a:r>
              <a:rPr lang="en-US" b="1" dirty="0"/>
              <a:t>Core Statutory Language</a:t>
            </a:r>
          </a:p>
        </p:txBody>
      </p:sp>
      <p:sp>
        <p:nvSpPr>
          <p:cNvPr id="5" name="Content Placeholder 4">
            <a:extLst>
              <a:ext uri="{FF2B5EF4-FFF2-40B4-BE49-F238E27FC236}">
                <a16:creationId xmlns:a16="http://schemas.microsoft.com/office/drawing/2014/main" id="{EC083E1B-CED6-47C8-8A6C-A209871BB8EB}"/>
              </a:ext>
            </a:extLst>
          </p:cNvPr>
          <p:cNvSpPr>
            <a:spLocks noGrp="1"/>
          </p:cNvSpPr>
          <p:nvPr>
            <p:ph idx="1"/>
          </p:nvPr>
        </p:nvSpPr>
        <p:spPr/>
        <p:txBody>
          <a:bodyPr>
            <a:normAutofit/>
          </a:bodyPr>
          <a:lstStyle/>
          <a:p>
            <a:r>
              <a:rPr lang="en-US" sz="2800" b="1" dirty="0"/>
              <a:t>House Language:</a:t>
            </a:r>
          </a:p>
          <a:p>
            <a:pPr marL="0" indent="0">
              <a:buNone/>
            </a:pPr>
            <a:endParaRPr lang="en-US" sz="2800" b="1" dirty="0"/>
          </a:p>
          <a:p>
            <a:pPr marL="0" indent="0">
              <a:buNone/>
            </a:pPr>
            <a:r>
              <a:rPr lang="en-US" sz="2800" i="1" dirty="0"/>
              <a:t>IN GENERAL.—Any property which is transferred by gift or at death shall be treated as sold for its fair market value on the date of such gift or death.</a:t>
            </a:r>
          </a:p>
        </p:txBody>
      </p:sp>
    </p:spTree>
    <p:extLst>
      <p:ext uri="{BB962C8B-B14F-4D97-AF65-F5344CB8AC3E}">
        <p14:creationId xmlns:p14="http://schemas.microsoft.com/office/powerpoint/2010/main" val="42564329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5BAAFA-2802-4816-BC45-549A634F08FD}"/>
              </a:ext>
            </a:extLst>
          </p:cNvPr>
          <p:cNvSpPr>
            <a:spLocks noGrp="1"/>
          </p:cNvSpPr>
          <p:nvPr>
            <p:ph type="title"/>
          </p:nvPr>
        </p:nvSpPr>
        <p:spPr/>
        <p:txBody>
          <a:bodyPr/>
          <a:lstStyle/>
          <a:p>
            <a:pPr algn="ctr"/>
            <a:r>
              <a:rPr lang="en-US" b="1" dirty="0"/>
              <a:t>Detailed Proposals</a:t>
            </a:r>
          </a:p>
        </p:txBody>
      </p:sp>
      <p:sp>
        <p:nvSpPr>
          <p:cNvPr id="5" name="Content Placeholder 4">
            <a:extLst>
              <a:ext uri="{FF2B5EF4-FFF2-40B4-BE49-F238E27FC236}">
                <a16:creationId xmlns:a16="http://schemas.microsoft.com/office/drawing/2014/main" id="{EC083E1B-CED6-47C8-8A6C-A209871BB8EB}"/>
              </a:ext>
            </a:extLst>
          </p:cNvPr>
          <p:cNvSpPr>
            <a:spLocks noGrp="1"/>
          </p:cNvSpPr>
          <p:nvPr>
            <p:ph idx="1"/>
          </p:nvPr>
        </p:nvSpPr>
        <p:spPr/>
        <p:txBody>
          <a:bodyPr>
            <a:normAutofit/>
          </a:bodyPr>
          <a:lstStyle/>
          <a:p>
            <a:pPr marL="347663" indent="-347663"/>
            <a:r>
              <a:rPr lang="en-US" sz="3600" b="1" dirty="0"/>
              <a:t>Special Rules for Grantor Trusts – Common to Both Bills</a:t>
            </a:r>
          </a:p>
          <a:p>
            <a:pPr marL="625475" lvl="1" indent="-282575">
              <a:buFont typeface="Calibri" panose="020F0502020204030204" pitchFamily="34" charset="0"/>
              <a:buChar char="–"/>
            </a:pPr>
            <a:r>
              <a:rPr lang="en-US" sz="3200" dirty="0"/>
              <a:t>No realization when assets are transferred to a grantor trust</a:t>
            </a:r>
          </a:p>
          <a:p>
            <a:pPr marL="625475" lvl="1" indent="-282575">
              <a:buFont typeface="Calibri" panose="020F0502020204030204" pitchFamily="34" charset="0"/>
              <a:buChar char="–"/>
            </a:pPr>
            <a:r>
              <a:rPr lang="en-US" sz="3200" dirty="0"/>
              <a:t>However, a realization event occurs:</a:t>
            </a:r>
          </a:p>
          <a:p>
            <a:pPr marL="971550" lvl="2" indent="-285750">
              <a:buFont typeface="Wingdings" panose="05000000000000000000" pitchFamily="2" charset="2"/>
              <a:buChar char="Ø"/>
            </a:pPr>
            <a:r>
              <a:rPr lang="en-US" sz="2400" dirty="0"/>
              <a:t>If the trust is included in the grantor’s estate</a:t>
            </a:r>
          </a:p>
          <a:p>
            <a:pPr marL="971550" lvl="2" indent="-285750">
              <a:buFont typeface="Wingdings" panose="05000000000000000000" pitchFamily="2" charset="2"/>
              <a:buChar char="Ø"/>
            </a:pPr>
            <a:r>
              <a:rPr lang="en-US" sz="2400" dirty="0"/>
              <a:t>When distributions are made to beneficiaries</a:t>
            </a:r>
          </a:p>
          <a:p>
            <a:pPr marL="971550" lvl="2" indent="-285750">
              <a:buFont typeface="Wingdings" panose="05000000000000000000" pitchFamily="2" charset="2"/>
              <a:buChar char="Ø"/>
            </a:pPr>
            <a:r>
              <a:rPr lang="en-US" sz="2400" dirty="0"/>
              <a:t>If grantor trust status is “turned off”</a:t>
            </a:r>
          </a:p>
          <a:p>
            <a:pPr marL="0" indent="0">
              <a:buNone/>
            </a:pPr>
            <a:endParaRPr lang="en-US" sz="2800" b="1" dirty="0"/>
          </a:p>
        </p:txBody>
      </p:sp>
    </p:spTree>
    <p:extLst>
      <p:ext uri="{BB962C8B-B14F-4D97-AF65-F5344CB8AC3E}">
        <p14:creationId xmlns:p14="http://schemas.microsoft.com/office/powerpoint/2010/main" val="3260843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B7984-BF36-406E-A162-A8CF95EC0914}"/>
              </a:ext>
            </a:extLst>
          </p:cNvPr>
          <p:cNvSpPr>
            <a:spLocks noGrp="1"/>
          </p:cNvSpPr>
          <p:nvPr>
            <p:ph type="title"/>
          </p:nvPr>
        </p:nvSpPr>
        <p:spPr/>
        <p:txBody>
          <a:bodyPr/>
          <a:lstStyle/>
          <a:p>
            <a:r>
              <a:rPr lang="en-US" dirty="0"/>
              <a:t>2021 Tax Reform – </a:t>
            </a:r>
            <a:r>
              <a:rPr lang="en-US" i="1" dirty="0">
                <a:solidFill>
                  <a:srgbClr val="FF0000"/>
                </a:solidFill>
              </a:rPr>
              <a:t>IRS Funding &amp; Compliance</a:t>
            </a:r>
            <a:endParaRPr lang="en-US" dirty="0">
              <a:solidFill>
                <a:srgbClr val="FF0000"/>
              </a:solidFill>
            </a:endParaRPr>
          </a:p>
        </p:txBody>
      </p:sp>
      <p:sp>
        <p:nvSpPr>
          <p:cNvPr id="4" name="Content Placeholder 3">
            <a:extLst>
              <a:ext uri="{FF2B5EF4-FFF2-40B4-BE49-F238E27FC236}">
                <a16:creationId xmlns:a16="http://schemas.microsoft.com/office/drawing/2014/main" id="{1F3B5E00-B298-49AF-B1F1-4CC133ED494B}"/>
              </a:ext>
            </a:extLst>
          </p:cNvPr>
          <p:cNvSpPr>
            <a:spLocks noGrp="1"/>
          </p:cNvSpPr>
          <p:nvPr>
            <p:ph idx="1"/>
          </p:nvPr>
        </p:nvSpPr>
        <p:spPr/>
        <p:txBody>
          <a:bodyPr>
            <a:normAutofit/>
          </a:bodyPr>
          <a:lstStyle/>
          <a:p>
            <a:r>
              <a:rPr lang="en-US" dirty="0"/>
              <a:t>The legislation would also impose limitations on pass-through deductions for conservation easements to curb these syndicated transactions being used as tax shelters.</a:t>
            </a:r>
          </a:p>
          <a:p>
            <a:pPr lvl="1">
              <a:buFont typeface="Calibri" panose="020F0502020204030204" pitchFamily="34" charset="0"/>
              <a:buChar char="–"/>
            </a:pPr>
            <a:r>
              <a:rPr lang="en-US" dirty="0"/>
              <a:t>These new rules would apply after 12/23/2016 generally.</a:t>
            </a:r>
          </a:p>
          <a:p>
            <a:pPr lvl="1">
              <a:buFont typeface="Calibri" panose="020F0502020204030204" pitchFamily="34" charset="0"/>
              <a:buChar char="–"/>
            </a:pPr>
            <a:r>
              <a:rPr lang="en-US" dirty="0"/>
              <a:t>Or, in the case of certified historic structures after 12/31/18.</a:t>
            </a:r>
          </a:p>
          <a:p>
            <a:endParaRPr lang="en-US" dirty="0"/>
          </a:p>
          <a:p>
            <a:endParaRPr lang="en-US" dirty="0"/>
          </a:p>
          <a:p>
            <a:endParaRPr lang="en-US" dirty="0"/>
          </a:p>
        </p:txBody>
      </p:sp>
    </p:spTree>
    <p:extLst>
      <p:ext uri="{BB962C8B-B14F-4D97-AF65-F5344CB8AC3E}">
        <p14:creationId xmlns:p14="http://schemas.microsoft.com/office/powerpoint/2010/main" val="21528972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7C0F6A3-1630-4726-8B0B-BBF19DA842F7}"/>
              </a:ext>
            </a:extLst>
          </p:cNvPr>
          <p:cNvSpPr>
            <a:spLocks noGrp="1"/>
          </p:cNvSpPr>
          <p:nvPr>
            <p:ph type="title"/>
          </p:nvPr>
        </p:nvSpPr>
        <p:spPr/>
        <p:txBody>
          <a:bodyPr/>
          <a:lstStyle/>
          <a:p>
            <a:pPr algn="ctr"/>
            <a:r>
              <a:rPr lang="en-US" dirty="0"/>
              <a:t>Exceptions to Forced Recognition </a:t>
            </a:r>
            <a:br>
              <a:rPr lang="en-US" dirty="0"/>
            </a:br>
            <a:r>
              <a:rPr lang="en-US" i="1" dirty="0">
                <a:solidFill>
                  <a:srgbClr val="FF0000"/>
                </a:solidFill>
              </a:rPr>
              <a:t>Under Proposed New § 1261</a:t>
            </a:r>
          </a:p>
        </p:txBody>
      </p:sp>
      <p:sp>
        <p:nvSpPr>
          <p:cNvPr id="7" name="Content Placeholder 6">
            <a:extLst>
              <a:ext uri="{FF2B5EF4-FFF2-40B4-BE49-F238E27FC236}">
                <a16:creationId xmlns:a16="http://schemas.microsoft.com/office/drawing/2014/main" id="{50E1EE14-DDCD-4A37-92D2-ED230E603DE2}"/>
              </a:ext>
            </a:extLst>
          </p:cNvPr>
          <p:cNvSpPr>
            <a:spLocks noGrp="1"/>
          </p:cNvSpPr>
          <p:nvPr>
            <p:ph idx="1"/>
          </p:nvPr>
        </p:nvSpPr>
        <p:spPr>
          <a:xfrm>
            <a:off x="838200" y="1825625"/>
            <a:ext cx="6781800" cy="4351338"/>
          </a:xfrm>
        </p:spPr>
        <p:txBody>
          <a:bodyPr>
            <a:normAutofit/>
          </a:bodyPr>
          <a:lstStyle/>
          <a:p>
            <a:r>
              <a:rPr lang="en-US" sz="3200" dirty="0"/>
              <a:t>Spouses</a:t>
            </a:r>
          </a:p>
          <a:p>
            <a:r>
              <a:rPr lang="en-US" sz="3200" dirty="0"/>
              <a:t>Certain grantor trusts (e.g. living trust)</a:t>
            </a:r>
          </a:p>
          <a:p>
            <a:r>
              <a:rPr lang="en-US" sz="3200" dirty="0"/>
              <a:t>Gifts &amp; bequests to charity</a:t>
            </a:r>
          </a:p>
          <a:p>
            <a:r>
              <a:rPr lang="en-US" sz="3200" dirty="0"/>
              <a:t>Tangible personal property not used in a trade or business or for the production of income</a:t>
            </a:r>
          </a:p>
        </p:txBody>
      </p:sp>
      <p:sp>
        <p:nvSpPr>
          <p:cNvPr id="5" name="TextBox 4">
            <a:extLst>
              <a:ext uri="{FF2B5EF4-FFF2-40B4-BE49-F238E27FC236}">
                <a16:creationId xmlns:a16="http://schemas.microsoft.com/office/drawing/2014/main" id="{6045CBB2-E204-4A8A-98C4-FAAC10662722}"/>
              </a:ext>
            </a:extLst>
          </p:cNvPr>
          <p:cNvSpPr txBox="1"/>
          <p:nvPr/>
        </p:nvSpPr>
        <p:spPr>
          <a:xfrm>
            <a:off x="685800" y="5711071"/>
            <a:ext cx="6094070" cy="369332"/>
          </a:xfrm>
          <a:prstGeom prst="rect">
            <a:avLst/>
          </a:prstGeom>
          <a:noFill/>
        </p:spPr>
        <p:txBody>
          <a:bodyPr wrap="square">
            <a:spAutoFit/>
          </a:bodyPr>
          <a:lstStyle/>
          <a:p>
            <a:r>
              <a:rPr lang="en-US" dirty="0"/>
              <a:t>Sensible Taxation and Equity Promotion (STEP) Act of 2021</a:t>
            </a:r>
          </a:p>
        </p:txBody>
      </p:sp>
      <p:sp>
        <p:nvSpPr>
          <p:cNvPr id="8" name="TextBox 7">
            <a:extLst>
              <a:ext uri="{FF2B5EF4-FFF2-40B4-BE49-F238E27FC236}">
                <a16:creationId xmlns:a16="http://schemas.microsoft.com/office/drawing/2014/main" id="{DEB9BF2F-8EE4-43D1-95A9-A38657C65DCC}"/>
              </a:ext>
            </a:extLst>
          </p:cNvPr>
          <p:cNvSpPr txBox="1"/>
          <p:nvPr/>
        </p:nvSpPr>
        <p:spPr>
          <a:xfrm>
            <a:off x="7772400" y="3064163"/>
            <a:ext cx="3960470" cy="1877437"/>
          </a:xfrm>
          <a:prstGeom prst="rect">
            <a:avLst/>
          </a:prstGeom>
          <a:ln w="31750"/>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3200" dirty="0"/>
              <a:t>These exceptions are shared with all three proposals</a:t>
            </a:r>
          </a:p>
          <a:p>
            <a:pPr algn="ctr"/>
            <a:r>
              <a:rPr lang="en-US" sz="2000" dirty="0"/>
              <a:t>(with some variation in the details)</a:t>
            </a:r>
          </a:p>
        </p:txBody>
      </p:sp>
    </p:spTree>
    <p:extLst>
      <p:ext uri="{BB962C8B-B14F-4D97-AF65-F5344CB8AC3E}">
        <p14:creationId xmlns:p14="http://schemas.microsoft.com/office/powerpoint/2010/main" val="15545790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0E4A0D39-4901-48C8-9114-55BE94EBA400}"/>
              </a:ext>
            </a:extLst>
          </p:cNvPr>
          <p:cNvSpPr>
            <a:spLocks noGrp="1"/>
          </p:cNvSpPr>
          <p:nvPr>
            <p:ph type="title"/>
          </p:nvPr>
        </p:nvSpPr>
        <p:spPr/>
        <p:txBody>
          <a:bodyPr/>
          <a:lstStyle/>
          <a:p>
            <a:pPr algn="ctr"/>
            <a:r>
              <a:rPr lang="en-US" dirty="0"/>
              <a:t>Exceptions to Forced Recognition </a:t>
            </a:r>
            <a:br>
              <a:rPr lang="en-US" dirty="0"/>
            </a:br>
            <a:r>
              <a:rPr lang="en-US" i="1" dirty="0">
                <a:solidFill>
                  <a:srgbClr val="FF0000"/>
                </a:solidFill>
              </a:rPr>
              <a:t>Under New § 139</a:t>
            </a:r>
            <a:r>
              <a:rPr lang="en-US" i="1" dirty="0">
                <a:solidFill>
                  <a:srgbClr val="FF0000"/>
                </a:solidFill>
                <a:latin typeface="Times New Roman" panose="02020603050405020304" pitchFamily="18" charset="0"/>
                <a:cs typeface="Times New Roman" panose="02020603050405020304" pitchFamily="18" charset="0"/>
              </a:rPr>
              <a:t>I</a:t>
            </a:r>
          </a:p>
        </p:txBody>
      </p:sp>
      <p:sp>
        <p:nvSpPr>
          <p:cNvPr id="4" name="Content Placeholder 3">
            <a:extLst>
              <a:ext uri="{FF2B5EF4-FFF2-40B4-BE49-F238E27FC236}">
                <a16:creationId xmlns:a16="http://schemas.microsoft.com/office/drawing/2014/main" id="{9E55438F-1BEE-40E9-814A-F676B5FE46EA}"/>
              </a:ext>
            </a:extLst>
          </p:cNvPr>
          <p:cNvSpPr>
            <a:spLocks noGrp="1"/>
          </p:cNvSpPr>
          <p:nvPr>
            <p:ph idx="1"/>
          </p:nvPr>
        </p:nvSpPr>
        <p:spPr/>
        <p:txBody>
          <a:bodyPr/>
          <a:lstStyle/>
          <a:p>
            <a:pPr marL="347663" indent="-347663"/>
            <a:r>
              <a:rPr lang="en-US" sz="3200" dirty="0"/>
              <a:t>$100,000 gain exclusion for gifts during life</a:t>
            </a:r>
          </a:p>
          <a:p>
            <a:pPr lvl="1"/>
            <a:endParaRPr lang="en-US" dirty="0"/>
          </a:p>
          <a:p>
            <a:pPr marL="457200" lvl="1" indent="0">
              <a:buNone/>
            </a:pPr>
            <a:endParaRPr lang="en-US" dirty="0"/>
          </a:p>
          <a:p>
            <a:endParaRPr lang="en-US" dirty="0"/>
          </a:p>
          <a:p>
            <a:endParaRPr lang="en-US" dirty="0"/>
          </a:p>
          <a:p>
            <a:pPr marL="347663" indent="-347663"/>
            <a:r>
              <a:rPr lang="en-US" sz="3200" dirty="0"/>
              <a:t>$1,000,000 gain exclusion for gifts at death</a:t>
            </a:r>
            <a:endParaRPr lang="en-US" dirty="0"/>
          </a:p>
        </p:txBody>
      </p:sp>
      <p:sp>
        <p:nvSpPr>
          <p:cNvPr id="5" name="TextBox 4">
            <a:extLst>
              <a:ext uri="{FF2B5EF4-FFF2-40B4-BE49-F238E27FC236}">
                <a16:creationId xmlns:a16="http://schemas.microsoft.com/office/drawing/2014/main" id="{22FFA06F-4577-4472-BBA0-6681C09E37C9}"/>
              </a:ext>
            </a:extLst>
          </p:cNvPr>
          <p:cNvSpPr txBox="1"/>
          <p:nvPr/>
        </p:nvSpPr>
        <p:spPr>
          <a:xfrm>
            <a:off x="3048000" y="2743200"/>
            <a:ext cx="5791200"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000" dirty="0"/>
              <a:t>Mom gifts $250,000 of stock to daughter with a basis of $120,000. $30,000 of taxable income is recognized ($250,000 - $120,000 - $100,000)</a:t>
            </a:r>
          </a:p>
        </p:txBody>
      </p:sp>
      <p:sp>
        <p:nvSpPr>
          <p:cNvPr id="7" name="TextBox 6">
            <a:extLst>
              <a:ext uri="{FF2B5EF4-FFF2-40B4-BE49-F238E27FC236}">
                <a16:creationId xmlns:a16="http://schemas.microsoft.com/office/drawing/2014/main" id="{0FC18A20-8C06-4FB2-96D4-15AEE3FE7F8A}"/>
              </a:ext>
            </a:extLst>
          </p:cNvPr>
          <p:cNvSpPr txBox="1"/>
          <p:nvPr/>
        </p:nvSpPr>
        <p:spPr>
          <a:xfrm>
            <a:off x="2933700" y="4953000"/>
            <a:ext cx="6324600"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000" dirty="0"/>
              <a:t>Mom gifts $2,500,000 of stock to daughter with a basis of $1,200,000. $300,000 of taxable income is recognized ($2,500,000 - $1,200,000 - $1,000,000)</a:t>
            </a:r>
          </a:p>
        </p:txBody>
      </p:sp>
      <p:sp>
        <p:nvSpPr>
          <p:cNvPr id="8" name="TextBox 7">
            <a:extLst>
              <a:ext uri="{FF2B5EF4-FFF2-40B4-BE49-F238E27FC236}">
                <a16:creationId xmlns:a16="http://schemas.microsoft.com/office/drawing/2014/main" id="{A9824100-F984-431D-BCEF-25A6DB383932}"/>
              </a:ext>
            </a:extLst>
          </p:cNvPr>
          <p:cNvSpPr txBox="1"/>
          <p:nvPr/>
        </p:nvSpPr>
        <p:spPr>
          <a:xfrm>
            <a:off x="3086100" y="6103599"/>
            <a:ext cx="6094070" cy="369332"/>
          </a:xfrm>
          <a:prstGeom prst="rect">
            <a:avLst/>
          </a:prstGeom>
          <a:noFill/>
        </p:spPr>
        <p:txBody>
          <a:bodyPr wrap="square">
            <a:spAutoFit/>
          </a:bodyPr>
          <a:lstStyle/>
          <a:p>
            <a:pPr marL="342900" lvl="1"/>
            <a:r>
              <a:rPr lang="en-US" sz="1800" dirty="0"/>
              <a:t>Sensible Taxation and Equity Promotion (STEP) Act of 2021</a:t>
            </a:r>
          </a:p>
        </p:txBody>
      </p:sp>
    </p:spTree>
    <p:extLst>
      <p:ext uri="{BB962C8B-B14F-4D97-AF65-F5344CB8AC3E}">
        <p14:creationId xmlns:p14="http://schemas.microsoft.com/office/powerpoint/2010/main" val="10934996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0E4A0D39-4901-48C8-9114-55BE94EBA400}"/>
              </a:ext>
            </a:extLst>
          </p:cNvPr>
          <p:cNvSpPr>
            <a:spLocks noGrp="1"/>
          </p:cNvSpPr>
          <p:nvPr>
            <p:ph type="title"/>
          </p:nvPr>
        </p:nvSpPr>
        <p:spPr/>
        <p:txBody>
          <a:bodyPr/>
          <a:lstStyle/>
          <a:p>
            <a:pPr algn="ctr"/>
            <a:r>
              <a:rPr lang="en-US" dirty="0"/>
              <a:t>Exceptions to Forced Recognition </a:t>
            </a:r>
            <a:endParaRPr lang="en-US" i="1" dirty="0">
              <a:solidFill>
                <a:srgbClr val="FF0000"/>
              </a:solidFill>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9E55438F-1BEE-40E9-814A-F676B5FE46EA}"/>
              </a:ext>
            </a:extLst>
          </p:cNvPr>
          <p:cNvSpPr>
            <a:spLocks noGrp="1"/>
          </p:cNvSpPr>
          <p:nvPr>
            <p:ph idx="1"/>
          </p:nvPr>
        </p:nvSpPr>
        <p:spPr/>
        <p:txBody>
          <a:bodyPr/>
          <a:lstStyle/>
          <a:p>
            <a:pPr marL="347663" indent="-347663"/>
            <a:r>
              <a:rPr lang="en-US" sz="3200" dirty="0"/>
              <a:t>The President’s Budget additionally provides:</a:t>
            </a:r>
          </a:p>
          <a:p>
            <a:pPr marL="625475" lvl="1" indent="-282575">
              <a:buFont typeface="Calibri" panose="020F0502020204030204" pitchFamily="34" charset="0"/>
              <a:buChar char="–"/>
            </a:pPr>
            <a:r>
              <a:rPr lang="en-US" sz="3200" dirty="0"/>
              <a:t>The $1,000,000 exclusion at death is reduced by any gifts which use the lifetime exclusion</a:t>
            </a:r>
          </a:p>
          <a:p>
            <a:pPr marL="625475" lvl="1" indent="-282575">
              <a:buFont typeface="Calibri" panose="020F0502020204030204" pitchFamily="34" charset="0"/>
              <a:buChar char="–"/>
            </a:pPr>
            <a:r>
              <a:rPr lang="en-US" sz="3200" dirty="0"/>
              <a:t>The $1,000,000 exclusion is portable between spouses</a:t>
            </a:r>
          </a:p>
        </p:txBody>
      </p:sp>
      <p:sp>
        <p:nvSpPr>
          <p:cNvPr id="9" name="TextBox 8">
            <a:extLst>
              <a:ext uri="{FF2B5EF4-FFF2-40B4-BE49-F238E27FC236}">
                <a16:creationId xmlns:a16="http://schemas.microsoft.com/office/drawing/2014/main" id="{84B75391-DEC1-401A-88CF-34DD3BE57D4C}"/>
              </a:ext>
            </a:extLst>
          </p:cNvPr>
          <p:cNvSpPr txBox="1"/>
          <p:nvPr/>
        </p:nvSpPr>
        <p:spPr>
          <a:xfrm>
            <a:off x="2019300" y="5665569"/>
            <a:ext cx="8153400" cy="646331"/>
          </a:xfrm>
          <a:prstGeom prst="rect">
            <a:avLst/>
          </a:prstGeom>
          <a:noFill/>
        </p:spPr>
        <p:txBody>
          <a:bodyPr wrap="square">
            <a:spAutoFit/>
          </a:bodyPr>
          <a:lstStyle/>
          <a:p>
            <a:pPr algn="ctr"/>
            <a:r>
              <a:rPr lang="en-US" dirty="0"/>
              <a:t>Department of the Treasury (May 2021), </a:t>
            </a:r>
            <a:r>
              <a:rPr lang="en-US" i="1" dirty="0"/>
              <a:t>General Explanations of the Administration’s Fiscal Year 2022 Revenue Proposals</a:t>
            </a:r>
            <a:r>
              <a:rPr lang="en-US" dirty="0"/>
              <a:t> (i.e. the </a:t>
            </a:r>
            <a:r>
              <a:rPr lang="en-US" sz="1800" dirty="0"/>
              <a:t>Green Book)</a:t>
            </a:r>
            <a:r>
              <a:rPr lang="en-US" dirty="0"/>
              <a:t>, page 62-64 </a:t>
            </a:r>
          </a:p>
        </p:txBody>
      </p:sp>
    </p:spTree>
    <p:extLst>
      <p:ext uri="{BB962C8B-B14F-4D97-AF65-F5344CB8AC3E}">
        <p14:creationId xmlns:p14="http://schemas.microsoft.com/office/powerpoint/2010/main" val="16220498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5BAAFA-2802-4816-BC45-549A634F08FD}"/>
              </a:ext>
            </a:extLst>
          </p:cNvPr>
          <p:cNvSpPr>
            <a:spLocks noGrp="1"/>
          </p:cNvSpPr>
          <p:nvPr>
            <p:ph type="title"/>
          </p:nvPr>
        </p:nvSpPr>
        <p:spPr/>
        <p:txBody>
          <a:bodyPr/>
          <a:lstStyle/>
          <a:p>
            <a:pPr algn="ctr"/>
            <a:r>
              <a:rPr lang="en-US" b="1" dirty="0"/>
              <a:t>Detailed Proposals</a:t>
            </a:r>
          </a:p>
        </p:txBody>
      </p:sp>
      <p:sp>
        <p:nvSpPr>
          <p:cNvPr id="5" name="Content Placeholder 4">
            <a:extLst>
              <a:ext uri="{FF2B5EF4-FFF2-40B4-BE49-F238E27FC236}">
                <a16:creationId xmlns:a16="http://schemas.microsoft.com/office/drawing/2014/main" id="{EC083E1B-CED6-47C8-8A6C-A209871BB8EB}"/>
              </a:ext>
            </a:extLst>
          </p:cNvPr>
          <p:cNvSpPr>
            <a:spLocks noGrp="1"/>
          </p:cNvSpPr>
          <p:nvPr>
            <p:ph idx="1"/>
          </p:nvPr>
        </p:nvSpPr>
        <p:spPr/>
        <p:txBody>
          <a:bodyPr>
            <a:normAutofit/>
          </a:bodyPr>
          <a:lstStyle/>
          <a:p>
            <a:pPr marL="342900" indent="-342900"/>
            <a:r>
              <a:rPr lang="en-US" sz="3200" b="1" dirty="0"/>
              <a:t>Special Rules for Non-Grantor Trusts – Common to Both Bills (the budget is unclear regarding distributions)</a:t>
            </a:r>
          </a:p>
          <a:p>
            <a:pPr marL="685800" lvl="1" indent="-342900">
              <a:buFont typeface="Calibri" panose="020F0502020204030204" pitchFamily="34" charset="0"/>
              <a:buChar char="–"/>
            </a:pPr>
            <a:r>
              <a:rPr lang="en-US" sz="2800" dirty="0"/>
              <a:t>Recognition event upon transfer to trust</a:t>
            </a:r>
          </a:p>
          <a:p>
            <a:pPr marL="685800" lvl="1" indent="-342900">
              <a:buFont typeface="Calibri" panose="020F0502020204030204" pitchFamily="34" charset="0"/>
              <a:buChar char="–"/>
            </a:pPr>
            <a:r>
              <a:rPr lang="en-US" sz="2800" dirty="0"/>
              <a:t>Recognition event upon distributions from trust</a:t>
            </a:r>
          </a:p>
        </p:txBody>
      </p:sp>
      <p:sp>
        <p:nvSpPr>
          <p:cNvPr id="6" name="Arrow: Right 5">
            <a:extLst>
              <a:ext uri="{FF2B5EF4-FFF2-40B4-BE49-F238E27FC236}">
                <a16:creationId xmlns:a16="http://schemas.microsoft.com/office/drawing/2014/main" id="{B6C8229D-4212-4540-884F-49BE84BDB03B}"/>
              </a:ext>
            </a:extLst>
          </p:cNvPr>
          <p:cNvSpPr/>
          <p:nvPr/>
        </p:nvSpPr>
        <p:spPr>
          <a:xfrm>
            <a:off x="7332578" y="5405775"/>
            <a:ext cx="1032925"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9675FDEF-7DB1-4DD6-99BB-BAFA286A84FB}"/>
              </a:ext>
            </a:extLst>
          </p:cNvPr>
          <p:cNvSpPr/>
          <p:nvPr/>
        </p:nvSpPr>
        <p:spPr>
          <a:xfrm>
            <a:off x="1811952" y="5405775"/>
            <a:ext cx="1789121" cy="1779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962777E-A54D-4728-8D5B-4F49769E2B01}"/>
              </a:ext>
            </a:extLst>
          </p:cNvPr>
          <p:cNvSpPr/>
          <p:nvPr/>
        </p:nvSpPr>
        <p:spPr>
          <a:xfrm>
            <a:off x="4916682" y="4990352"/>
            <a:ext cx="2063864" cy="1173193"/>
          </a:xfrm>
          <a:prstGeom prst="rect">
            <a:avLst/>
          </a:prstGeom>
          <a:effectLst>
            <a:softEdge rad="0"/>
          </a:effectLst>
          <a:scene3d>
            <a:camera prst="isometricOffAxis2Left">
              <a:rot lat="569865" lon="608427" rev="0"/>
            </a:camera>
            <a:lightRig rig="flat" dir="t"/>
          </a:scene3d>
          <a:sp3d extrusionH="1270000" contourW="25400" prstMaterial="metal">
            <a:extrusionClr>
              <a:schemeClr val="accent1"/>
            </a:extrusionClr>
            <a:contourClr>
              <a:schemeClr val="accent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TRUST</a:t>
            </a:r>
          </a:p>
        </p:txBody>
      </p:sp>
      <p:sp>
        <p:nvSpPr>
          <p:cNvPr id="9" name="TextBox 8">
            <a:extLst>
              <a:ext uri="{FF2B5EF4-FFF2-40B4-BE49-F238E27FC236}">
                <a16:creationId xmlns:a16="http://schemas.microsoft.com/office/drawing/2014/main" id="{BC10E144-29D3-4345-9B28-855A46A07658}"/>
              </a:ext>
            </a:extLst>
          </p:cNvPr>
          <p:cNvSpPr txBox="1"/>
          <p:nvPr/>
        </p:nvSpPr>
        <p:spPr>
          <a:xfrm>
            <a:off x="2104393" y="4945162"/>
            <a:ext cx="620683" cy="369332"/>
          </a:xfrm>
          <a:prstGeom prst="rect">
            <a:avLst/>
          </a:prstGeom>
          <a:noFill/>
        </p:spPr>
        <p:txBody>
          <a:bodyPr wrap="none" rtlCol="0">
            <a:spAutoFit/>
          </a:bodyPr>
          <a:lstStyle/>
          <a:p>
            <a:r>
              <a:rPr lang="en-US" dirty="0"/>
              <a:t>Gifts</a:t>
            </a:r>
          </a:p>
        </p:txBody>
      </p:sp>
      <p:sp>
        <p:nvSpPr>
          <p:cNvPr id="10" name="TextBox 9">
            <a:extLst>
              <a:ext uri="{FF2B5EF4-FFF2-40B4-BE49-F238E27FC236}">
                <a16:creationId xmlns:a16="http://schemas.microsoft.com/office/drawing/2014/main" id="{B596B5DC-67C0-41D2-BDDE-AD68AFC4BC1B}"/>
              </a:ext>
            </a:extLst>
          </p:cNvPr>
          <p:cNvSpPr txBox="1"/>
          <p:nvPr/>
        </p:nvSpPr>
        <p:spPr>
          <a:xfrm>
            <a:off x="8578699" y="4938416"/>
            <a:ext cx="1384353" cy="369332"/>
          </a:xfrm>
          <a:prstGeom prst="rect">
            <a:avLst/>
          </a:prstGeom>
          <a:noFill/>
        </p:spPr>
        <p:txBody>
          <a:bodyPr wrap="none" rtlCol="0">
            <a:spAutoFit/>
          </a:bodyPr>
          <a:lstStyle/>
          <a:p>
            <a:r>
              <a:rPr lang="en-US" dirty="0"/>
              <a:t>Distributions</a:t>
            </a:r>
          </a:p>
        </p:txBody>
      </p:sp>
      <p:sp>
        <p:nvSpPr>
          <p:cNvPr id="11" name="Rectangle 10">
            <a:extLst>
              <a:ext uri="{FF2B5EF4-FFF2-40B4-BE49-F238E27FC236}">
                <a16:creationId xmlns:a16="http://schemas.microsoft.com/office/drawing/2014/main" id="{D698FB32-660B-40DE-B21D-EF621DCE39C7}"/>
              </a:ext>
            </a:extLst>
          </p:cNvPr>
          <p:cNvSpPr/>
          <p:nvPr/>
        </p:nvSpPr>
        <p:spPr>
          <a:xfrm>
            <a:off x="3305586" y="4453029"/>
            <a:ext cx="226139" cy="1892000"/>
          </a:xfrm>
          <a:prstGeom prst="rect">
            <a:avLst/>
          </a:prstGeom>
          <a:solidFill>
            <a:schemeClr val="accent2">
              <a:alpha val="92000"/>
            </a:schemeClr>
          </a:solidFill>
          <a:ln>
            <a:noFill/>
          </a:ln>
          <a:effectLst>
            <a:softEdge rad="0"/>
          </a:effectLst>
          <a:scene3d>
            <a:camera prst="isometricOffAxis2Left">
              <a:rot lat="597693" lon="785234" rev="52826"/>
            </a:camera>
            <a:lightRig rig="flat" dir="t"/>
          </a:scene3d>
          <a:sp3d extrusionH="1270000" prstMaterial="metal">
            <a:extrusionClr>
              <a:schemeClr val="accent2"/>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Tax</a:t>
            </a:r>
          </a:p>
        </p:txBody>
      </p:sp>
      <p:sp>
        <p:nvSpPr>
          <p:cNvPr id="12" name="Rectangle 11">
            <a:extLst>
              <a:ext uri="{FF2B5EF4-FFF2-40B4-BE49-F238E27FC236}">
                <a16:creationId xmlns:a16="http://schemas.microsoft.com/office/drawing/2014/main" id="{5DBAA18F-4596-4396-B1DF-B15E5CA07E1D}"/>
              </a:ext>
            </a:extLst>
          </p:cNvPr>
          <p:cNvSpPr/>
          <p:nvPr/>
        </p:nvSpPr>
        <p:spPr>
          <a:xfrm>
            <a:off x="8001000" y="4464352"/>
            <a:ext cx="226139" cy="1892000"/>
          </a:xfrm>
          <a:prstGeom prst="rect">
            <a:avLst/>
          </a:prstGeom>
          <a:solidFill>
            <a:schemeClr val="accent2">
              <a:alpha val="92000"/>
            </a:schemeClr>
          </a:solidFill>
          <a:ln>
            <a:noFill/>
          </a:ln>
          <a:effectLst>
            <a:softEdge rad="0"/>
          </a:effectLst>
          <a:scene3d>
            <a:camera prst="isometricOffAxis2Left">
              <a:rot lat="597693" lon="785234" rev="52826"/>
            </a:camera>
            <a:lightRig rig="flat" dir="t"/>
          </a:scene3d>
          <a:sp3d extrusionH="1270000" prstMaterial="metal">
            <a:extrusionClr>
              <a:schemeClr val="accent2"/>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Tax</a:t>
            </a:r>
          </a:p>
        </p:txBody>
      </p:sp>
      <p:sp>
        <p:nvSpPr>
          <p:cNvPr id="13" name="Arrow: Right 12">
            <a:extLst>
              <a:ext uri="{FF2B5EF4-FFF2-40B4-BE49-F238E27FC236}">
                <a16:creationId xmlns:a16="http://schemas.microsoft.com/office/drawing/2014/main" id="{4198D2AD-B4F6-4789-A74B-A324F72B6740}"/>
              </a:ext>
            </a:extLst>
          </p:cNvPr>
          <p:cNvSpPr/>
          <p:nvPr/>
        </p:nvSpPr>
        <p:spPr>
          <a:xfrm>
            <a:off x="8365503" y="5399029"/>
            <a:ext cx="1752824"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9F6DF66E-ABBF-4F0B-90EF-A4F69C2FEB54}"/>
              </a:ext>
            </a:extLst>
          </p:cNvPr>
          <p:cNvSpPr/>
          <p:nvPr/>
        </p:nvSpPr>
        <p:spPr>
          <a:xfrm>
            <a:off x="3670088" y="5405775"/>
            <a:ext cx="1108230" cy="1779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66028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5BAAFA-2802-4816-BC45-549A634F08FD}"/>
              </a:ext>
            </a:extLst>
          </p:cNvPr>
          <p:cNvSpPr>
            <a:spLocks noGrp="1"/>
          </p:cNvSpPr>
          <p:nvPr>
            <p:ph type="title"/>
          </p:nvPr>
        </p:nvSpPr>
        <p:spPr/>
        <p:txBody>
          <a:bodyPr/>
          <a:lstStyle/>
          <a:p>
            <a:pPr algn="ctr"/>
            <a:r>
              <a:rPr lang="en-US" b="1" dirty="0"/>
              <a:t>Detailed Proposals</a:t>
            </a:r>
          </a:p>
        </p:txBody>
      </p:sp>
      <p:sp>
        <p:nvSpPr>
          <p:cNvPr id="5" name="Content Placeholder 4">
            <a:extLst>
              <a:ext uri="{FF2B5EF4-FFF2-40B4-BE49-F238E27FC236}">
                <a16:creationId xmlns:a16="http://schemas.microsoft.com/office/drawing/2014/main" id="{EC083E1B-CED6-47C8-8A6C-A209871BB8EB}"/>
              </a:ext>
            </a:extLst>
          </p:cNvPr>
          <p:cNvSpPr>
            <a:spLocks noGrp="1"/>
          </p:cNvSpPr>
          <p:nvPr>
            <p:ph idx="1"/>
          </p:nvPr>
        </p:nvSpPr>
        <p:spPr/>
        <p:txBody>
          <a:bodyPr>
            <a:normAutofit lnSpcReduction="10000"/>
          </a:bodyPr>
          <a:lstStyle/>
          <a:p>
            <a:r>
              <a:rPr lang="en-US" sz="2800" b="1" dirty="0">
                <a:solidFill>
                  <a:srgbClr val="FF0000"/>
                </a:solidFill>
              </a:rPr>
              <a:t>Periodic deemed recognition event </a:t>
            </a:r>
            <a:r>
              <a:rPr lang="en-US" sz="2800" b="1" dirty="0"/>
              <a:t>for Non-Grantor Trusts – Common to Both Bills &amp; the President’s Budget</a:t>
            </a:r>
          </a:p>
          <a:p>
            <a:pPr lvl="1">
              <a:buFont typeface="Calibri" panose="020F0502020204030204" pitchFamily="34" charset="0"/>
              <a:buChar char="–"/>
            </a:pPr>
            <a:r>
              <a:rPr lang="en-US" sz="2400" dirty="0"/>
              <a:t>House Bill</a:t>
            </a:r>
          </a:p>
          <a:p>
            <a:pPr lvl="2">
              <a:buFont typeface="Wingdings" panose="05000000000000000000" pitchFamily="2" charset="2"/>
              <a:buChar char="Ø"/>
            </a:pPr>
            <a:r>
              <a:rPr lang="en-US" sz="1800" dirty="0"/>
              <a:t>Deemed recognition event for any </a:t>
            </a:r>
            <a:r>
              <a:rPr lang="en-US" sz="1800" u="sng" dirty="0"/>
              <a:t>property continuously held </a:t>
            </a:r>
            <a:r>
              <a:rPr lang="en-US" sz="1800" dirty="0"/>
              <a:t>in trust after a period of 30 years</a:t>
            </a:r>
          </a:p>
          <a:p>
            <a:pPr lvl="2">
              <a:buFont typeface="Wingdings" panose="05000000000000000000" pitchFamily="2" charset="2"/>
              <a:buChar char="Ø"/>
            </a:pPr>
            <a:r>
              <a:rPr lang="en-US" sz="1800" dirty="0"/>
              <a:t>Any property continuously held in trust for more than 30 years on </a:t>
            </a:r>
            <a:r>
              <a:rPr lang="en-US" sz="1800" u="sng" dirty="0"/>
              <a:t>January 1, 2022 shall ne treated as transferred</a:t>
            </a:r>
          </a:p>
          <a:p>
            <a:pPr lvl="1">
              <a:buFont typeface="Calibri" panose="020F0502020204030204" pitchFamily="34" charset="0"/>
              <a:buChar char="–"/>
            </a:pPr>
            <a:r>
              <a:rPr lang="en-US" sz="2400" dirty="0"/>
              <a:t>Senate Bill</a:t>
            </a:r>
          </a:p>
          <a:p>
            <a:pPr lvl="2">
              <a:buFont typeface="Wingdings" panose="05000000000000000000" pitchFamily="2" charset="2"/>
              <a:buChar char="Ø"/>
            </a:pPr>
            <a:r>
              <a:rPr lang="en-US" sz="1800" dirty="0"/>
              <a:t>Deemed recognition event for </a:t>
            </a:r>
            <a:r>
              <a:rPr lang="en-US" sz="1800" u="sng" dirty="0"/>
              <a:t>all property held in trust</a:t>
            </a:r>
            <a:r>
              <a:rPr lang="en-US" sz="1800" dirty="0"/>
              <a:t> every 21 years</a:t>
            </a:r>
          </a:p>
          <a:p>
            <a:pPr lvl="2">
              <a:buFont typeface="Wingdings" panose="05000000000000000000" pitchFamily="2" charset="2"/>
              <a:buChar char="Ø"/>
            </a:pPr>
            <a:r>
              <a:rPr lang="en-US" sz="1800" dirty="0"/>
              <a:t>All property held in trust on since December 31, 2005 on </a:t>
            </a:r>
            <a:r>
              <a:rPr lang="en-US" sz="1800" u="sng" dirty="0"/>
              <a:t>December 31, 2026</a:t>
            </a:r>
            <a:r>
              <a:rPr lang="en-US" sz="1800" dirty="0"/>
              <a:t> (21 years)</a:t>
            </a:r>
          </a:p>
          <a:p>
            <a:pPr lvl="1">
              <a:buFont typeface="Calibri" panose="020F0502020204030204" pitchFamily="34" charset="0"/>
              <a:buChar char="–"/>
            </a:pPr>
            <a:r>
              <a:rPr lang="en-US" sz="2200" dirty="0"/>
              <a:t>President’s Budget</a:t>
            </a:r>
          </a:p>
          <a:p>
            <a:pPr lvl="2">
              <a:buFont typeface="Wingdings" panose="05000000000000000000" pitchFamily="2" charset="2"/>
              <a:buChar char="Ø"/>
            </a:pPr>
            <a:r>
              <a:rPr lang="en-US" sz="1900" dirty="0"/>
              <a:t>Deemed recognition event for </a:t>
            </a:r>
            <a:r>
              <a:rPr lang="en-US" sz="1900" u="sng" dirty="0"/>
              <a:t>all property held in trust</a:t>
            </a:r>
            <a:r>
              <a:rPr lang="en-US" sz="1900" dirty="0"/>
              <a:t> every 90 years</a:t>
            </a:r>
          </a:p>
          <a:p>
            <a:pPr lvl="2">
              <a:buFont typeface="Wingdings" panose="05000000000000000000" pitchFamily="2" charset="2"/>
              <a:buChar char="Ø"/>
            </a:pPr>
            <a:r>
              <a:rPr lang="en-US" sz="1900" dirty="0"/>
              <a:t>All property held in trust on since January 1, 1940; first recognition date of December 31, 2030</a:t>
            </a:r>
          </a:p>
          <a:p>
            <a:pPr marL="685800" lvl="2" indent="0">
              <a:buNone/>
            </a:pPr>
            <a:endParaRPr lang="en-US" sz="1800" u="sng" dirty="0"/>
          </a:p>
        </p:txBody>
      </p:sp>
    </p:spTree>
    <p:extLst>
      <p:ext uri="{BB962C8B-B14F-4D97-AF65-F5344CB8AC3E}">
        <p14:creationId xmlns:p14="http://schemas.microsoft.com/office/powerpoint/2010/main" val="13613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7AF59C-9853-4893-8757-96D734775383}"/>
              </a:ext>
            </a:extLst>
          </p:cNvPr>
          <p:cNvSpPr/>
          <p:nvPr/>
        </p:nvSpPr>
        <p:spPr>
          <a:xfrm>
            <a:off x="9142765" y="1697585"/>
            <a:ext cx="1388852" cy="698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r>
              <a:rPr lang="en-US" dirty="0">
                <a:solidFill>
                  <a:prstClr val="white"/>
                </a:solidFill>
                <a:latin typeface="Calibri" panose="020F0502020204030204"/>
              </a:rPr>
              <a:t>Natural </a:t>
            </a:r>
          </a:p>
          <a:p>
            <a:pPr algn="ctr" defTabSz="457200">
              <a:defRPr/>
            </a:pPr>
            <a:r>
              <a:rPr lang="en-US" dirty="0">
                <a:solidFill>
                  <a:prstClr val="white"/>
                </a:solidFill>
                <a:latin typeface="Calibri" panose="020F0502020204030204"/>
              </a:rPr>
              <a:t>Person</a:t>
            </a:r>
          </a:p>
        </p:txBody>
      </p:sp>
      <p:sp>
        <p:nvSpPr>
          <p:cNvPr id="5" name="Rectangle 4">
            <a:extLst>
              <a:ext uri="{FF2B5EF4-FFF2-40B4-BE49-F238E27FC236}">
                <a16:creationId xmlns:a16="http://schemas.microsoft.com/office/drawing/2014/main" id="{2467C447-F117-4361-B94E-3B75E5742745}"/>
              </a:ext>
            </a:extLst>
          </p:cNvPr>
          <p:cNvSpPr/>
          <p:nvPr/>
        </p:nvSpPr>
        <p:spPr>
          <a:xfrm>
            <a:off x="3723736" y="1701785"/>
            <a:ext cx="1388852" cy="698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r>
              <a:rPr lang="en-US" dirty="0">
                <a:solidFill>
                  <a:prstClr val="white"/>
                </a:solidFill>
                <a:latin typeface="Calibri" panose="020F0502020204030204"/>
              </a:rPr>
              <a:t>Non-Grantor Trust</a:t>
            </a:r>
          </a:p>
        </p:txBody>
      </p:sp>
      <p:sp>
        <p:nvSpPr>
          <p:cNvPr id="6" name="Rectangle 5">
            <a:extLst>
              <a:ext uri="{FF2B5EF4-FFF2-40B4-BE49-F238E27FC236}">
                <a16:creationId xmlns:a16="http://schemas.microsoft.com/office/drawing/2014/main" id="{5C138507-9609-4A9F-9AB9-89E452E755FE}"/>
              </a:ext>
            </a:extLst>
          </p:cNvPr>
          <p:cNvSpPr/>
          <p:nvPr/>
        </p:nvSpPr>
        <p:spPr>
          <a:xfrm>
            <a:off x="5557582" y="1696823"/>
            <a:ext cx="1388852" cy="698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r>
              <a:rPr lang="en-US" dirty="0">
                <a:solidFill>
                  <a:prstClr val="white"/>
                </a:solidFill>
                <a:latin typeface="Calibri" panose="020F0502020204030204"/>
              </a:rPr>
              <a:t>Grantor </a:t>
            </a:r>
          </a:p>
          <a:p>
            <a:pPr algn="ctr" defTabSz="457200">
              <a:defRPr/>
            </a:pPr>
            <a:r>
              <a:rPr lang="en-US" dirty="0">
                <a:solidFill>
                  <a:prstClr val="white"/>
                </a:solidFill>
                <a:latin typeface="Calibri" panose="020F0502020204030204"/>
              </a:rPr>
              <a:t>Trust</a:t>
            </a:r>
          </a:p>
        </p:txBody>
      </p:sp>
      <p:sp>
        <p:nvSpPr>
          <p:cNvPr id="7" name="Rectangle 6">
            <a:extLst>
              <a:ext uri="{FF2B5EF4-FFF2-40B4-BE49-F238E27FC236}">
                <a16:creationId xmlns:a16="http://schemas.microsoft.com/office/drawing/2014/main" id="{6ADBB00D-3BF6-40F8-BC3A-D16430DCF567}"/>
              </a:ext>
            </a:extLst>
          </p:cNvPr>
          <p:cNvSpPr/>
          <p:nvPr/>
        </p:nvSpPr>
        <p:spPr>
          <a:xfrm>
            <a:off x="1801664" y="1840965"/>
            <a:ext cx="1595886" cy="514710"/>
          </a:xfrm>
          <a:prstGeom prst="rect">
            <a:avLst/>
          </a:prstGeom>
          <a:ln w="7620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r>
              <a:rPr lang="en-US" dirty="0">
                <a:solidFill>
                  <a:prstClr val="black"/>
                </a:solidFill>
                <a:latin typeface="Calibri" panose="020F0502020204030204"/>
              </a:rPr>
              <a:t>Recipient</a:t>
            </a:r>
          </a:p>
        </p:txBody>
      </p:sp>
      <p:sp>
        <p:nvSpPr>
          <p:cNvPr id="8" name="Rectangle 7">
            <a:extLst>
              <a:ext uri="{FF2B5EF4-FFF2-40B4-BE49-F238E27FC236}">
                <a16:creationId xmlns:a16="http://schemas.microsoft.com/office/drawing/2014/main" id="{2158985B-074C-4B8A-B6A3-665B1681DE07}"/>
              </a:ext>
            </a:extLst>
          </p:cNvPr>
          <p:cNvSpPr/>
          <p:nvPr/>
        </p:nvSpPr>
        <p:spPr>
          <a:xfrm>
            <a:off x="1801664" y="4895756"/>
            <a:ext cx="1595886" cy="514710"/>
          </a:xfrm>
          <a:prstGeom prst="rect">
            <a:avLst/>
          </a:prstGeom>
          <a:ln w="7620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r>
              <a:rPr lang="en-US" dirty="0">
                <a:solidFill>
                  <a:prstClr val="black"/>
                </a:solidFill>
                <a:latin typeface="Calibri" panose="020F0502020204030204"/>
              </a:rPr>
              <a:t>Tax Treatment</a:t>
            </a:r>
          </a:p>
        </p:txBody>
      </p:sp>
      <p:sp>
        <p:nvSpPr>
          <p:cNvPr id="11" name="Rectangle 10">
            <a:extLst>
              <a:ext uri="{FF2B5EF4-FFF2-40B4-BE49-F238E27FC236}">
                <a16:creationId xmlns:a16="http://schemas.microsoft.com/office/drawing/2014/main" id="{A65E8288-0F93-40A4-90A8-A431CF4B6A8C}"/>
              </a:ext>
            </a:extLst>
          </p:cNvPr>
          <p:cNvSpPr/>
          <p:nvPr/>
        </p:nvSpPr>
        <p:spPr>
          <a:xfrm>
            <a:off x="7093753" y="4615900"/>
            <a:ext cx="1595886" cy="914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457200">
              <a:defRPr/>
            </a:pPr>
            <a:r>
              <a:rPr lang="en-US" dirty="0">
                <a:solidFill>
                  <a:prstClr val="white"/>
                </a:solidFill>
                <a:latin typeface="Calibri" panose="020F0502020204030204"/>
              </a:rPr>
              <a:t>NO Forced Recognition</a:t>
            </a:r>
          </a:p>
          <a:p>
            <a:pPr algn="ctr" defTabSz="457200">
              <a:defRPr/>
            </a:pPr>
            <a:r>
              <a:rPr lang="en-US" dirty="0">
                <a:solidFill>
                  <a:prstClr val="white"/>
                </a:solidFill>
                <a:latin typeface="Calibri" panose="020F0502020204030204"/>
              </a:rPr>
              <a:t>@ Gift</a:t>
            </a:r>
          </a:p>
        </p:txBody>
      </p:sp>
      <p:sp>
        <p:nvSpPr>
          <p:cNvPr id="12" name="Rectangle 11">
            <a:extLst>
              <a:ext uri="{FF2B5EF4-FFF2-40B4-BE49-F238E27FC236}">
                <a16:creationId xmlns:a16="http://schemas.microsoft.com/office/drawing/2014/main" id="{A98A9596-D200-4C94-B732-669A258141D7}"/>
              </a:ext>
            </a:extLst>
          </p:cNvPr>
          <p:cNvSpPr/>
          <p:nvPr/>
        </p:nvSpPr>
        <p:spPr>
          <a:xfrm>
            <a:off x="5252411" y="3141120"/>
            <a:ext cx="2682814" cy="698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r>
              <a:rPr lang="en-US" dirty="0">
                <a:solidFill>
                  <a:prstClr val="white"/>
                </a:solidFill>
                <a:latin typeface="Calibri" panose="020F0502020204030204"/>
              </a:rPr>
              <a:t>Will the trust be included in the grantor’s estate?</a:t>
            </a:r>
          </a:p>
        </p:txBody>
      </p:sp>
      <p:cxnSp>
        <p:nvCxnSpPr>
          <p:cNvPr id="23" name="Straight Arrow Connector 22">
            <a:extLst>
              <a:ext uri="{FF2B5EF4-FFF2-40B4-BE49-F238E27FC236}">
                <a16:creationId xmlns:a16="http://schemas.microsoft.com/office/drawing/2014/main" id="{9932FD37-4F55-4471-BC41-018592AB8780}"/>
              </a:ext>
            </a:extLst>
          </p:cNvPr>
          <p:cNvCxnSpPr>
            <a:cxnSpLocks/>
          </p:cNvCxnSpPr>
          <p:nvPr/>
        </p:nvCxnSpPr>
        <p:spPr>
          <a:xfrm flipH="1" flipV="1">
            <a:off x="5472126" y="5597944"/>
            <a:ext cx="623875" cy="1742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61F1BAE-7606-45C2-8E53-C1EF54DFB4C3}"/>
              </a:ext>
            </a:extLst>
          </p:cNvPr>
          <p:cNvCxnSpPr>
            <a:cxnSpLocks/>
          </p:cNvCxnSpPr>
          <p:nvPr/>
        </p:nvCxnSpPr>
        <p:spPr>
          <a:xfrm flipH="1">
            <a:off x="5703498" y="4082141"/>
            <a:ext cx="479161" cy="4088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6A6A5D9-D9EB-4EB2-8399-D4A3A94AA159}"/>
              </a:ext>
            </a:extLst>
          </p:cNvPr>
          <p:cNvCxnSpPr>
            <a:cxnSpLocks/>
          </p:cNvCxnSpPr>
          <p:nvPr/>
        </p:nvCxnSpPr>
        <p:spPr>
          <a:xfrm flipH="1">
            <a:off x="4519608" y="2501771"/>
            <a:ext cx="1" cy="19812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AE876AF-9116-40DD-BE1F-6D0552912397}"/>
              </a:ext>
            </a:extLst>
          </p:cNvPr>
          <p:cNvCxnSpPr>
            <a:cxnSpLocks/>
          </p:cNvCxnSpPr>
          <p:nvPr/>
        </p:nvCxnSpPr>
        <p:spPr>
          <a:xfrm>
            <a:off x="7057928" y="4059836"/>
            <a:ext cx="448650" cy="4482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31C4BDC8-169D-4102-A3CC-9915FEF5BDA3}"/>
              </a:ext>
            </a:extLst>
          </p:cNvPr>
          <p:cNvSpPr txBox="1"/>
          <p:nvPr/>
        </p:nvSpPr>
        <p:spPr>
          <a:xfrm>
            <a:off x="7231508" y="3988470"/>
            <a:ext cx="485518" cy="369332"/>
          </a:xfrm>
          <a:prstGeom prst="rect">
            <a:avLst/>
          </a:prstGeom>
          <a:noFill/>
        </p:spPr>
        <p:txBody>
          <a:bodyPr wrap="none" rtlCol="0">
            <a:spAutoFit/>
          </a:bodyPr>
          <a:lstStyle/>
          <a:p>
            <a:pPr defTabSz="457200">
              <a:defRPr/>
            </a:pPr>
            <a:r>
              <a:rPr lang="en-US" dirty="0">
                <a:solidFill>
                  <a:prstClr val="black"/>
                </a:solidFill>
                <a:latin typeface="Calibri" panose="020F0502020204030204"/>
              </a:rPr>
              <a:t>Yes</a:t>
            </a:r>
          </a:p>
        </p:txBody>
      </p:sp>
      <p:sp>
        <p:nvSpPr>
          <p:cNvPr id="33" name="TextBox 32">
            <a:extLst>
              <a:ext uri="{FF2B5EF4-FFF2-40B4-BE49-F238E27FC236}">
                <a16:creationId xmlns:a16="http://schemas.microsoft.com/office/drawing/2014/main" id="{9218E539-EAC2-45E0-8AE7-A0D746915126}"/>
              </a:ext>
            </a:extLst>
          </p:cNvPr>
          <p:cNvSpPr txBox="1"/>
          <p:nvPr/>
        </p:nvSpPr>
        <p:spPr>
          <a:xfrm>
            <a:off x="5508830" y="3999762"/>
            <a:ext cx="455574" cy="369332"/>
          </a:xfrm>
          <a:prstGeom prst="rect">
            <a:avLst/>
          </a:prstGeom>
          <a:noFill/>
        </p:spPr>
        <p:txBody>
          <a:bodyPr wrap="none" rtlCol="0">
            <a:spAutoFit/>
          </a:bodyPr>
          <a:lstStyle/>
          <a:p>
            <a:pPr defTabSz="457200">
              <a:defRPr/>
            </a:pPr>
            <a:r>
              <a:rPr lang="en-US" dirty="0">
                <a:solidFill>
                  <a:prstClr val="black"/>
                </a:solidFill>
                <a:latin typeface="Calibri" panose="020F0502020204030204"/>
              </a:rPr>
              <a:t>No</a:t>
            </a:r>
          </a:p>
        </p:txBody>
      </p:sp>
      <p:sp>
        <p:nvSpPr>
          <p:cNvPr id="34" name="Rectangle 33">
            <a:extLst>
              <a:ext uri="{FF2B5EF4-FFF2-40B4-BE49-F238E27FC236}">
                <a16:creationId xmlns:a16="http://schemas.microsoft.com/office/drawing/2014/main" id="{CE33B86C-814A-4765-B78E-ECFB33CAA6C5}"/>
              </a:ext>
            </a:extLst>
          </p:cNvPr>
          <p:cNvSpPr/>
          <p:nvPr/>
        </p:nvSpPr>
        <p:spPr>
          <a:xfrm>
            <a:off x="4347191" y="4616568"/>
            <a:ext cx="1595886" cy="914400"/>
          </a:xfrm>
          <a:prstGeom prst="rect">
            <a:avLst/>
          </a:prstGeom>
          <a:solidFill>
            <a:srgbClr val="FF292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r>
              <a:rPr lang="en-US" dirty="0">
                <a:solidFill>
                  <a:prstClr val="white"/>
                </a:solidFill>
                <a:latin typeface="Calibri" panose="020F0502020204030204"/>
              </a:rPr>
              <a:t>Forced Recognition</a:t>
            </a:r>
          </a:p>
          <a:p>
            <a:pPr algn="ctr" defTabSz="457200">
              <a:defRPr/>
            </a:pPr>
            <a:r>
              <a:rPr lang="en-US" dirty="0">
                <a:solidFill>
                  <a:prstClr val="white"/>
                </a:solidFill>
                <a:latin typeface="Calibri" panose="020F0502020204030204"/>
              </a:rPr>
              <a:t>@ Gift</a:t>
            </a:r>
          </a:p>
        </p:txBody>
      </p:sp>
      <p:sp>
        <p:nvSpPr>
          <p:cNvPr id="2" name="Title 1">
            <a:extLst>
              <a:ext uri="{FF2B5EF4-FFF2-40B4-BE49-F238E27FC236}">
                <a16:creationId xmlns:a16="http://schemas.microsoft.com/office/drawing/2014/main" id="{291C9445-4CAE-42F0-A7D4-9F9E10B0C37E}"/>
              </a:ext>
            </a:extLst>
          </p:cNvPr>
          <p:cNvSpPr>
            <a:spLocks noGrp="1"/>
          </p:cNvSpPr>
          <p:nvPr>
            <p:ph type="title"/>
          </p:nvPr>
        </p:nvSpPr>
        <p:spPr/>
        <p:txBody>
          <a:bodyPr/>
          <a:lstStyle/>
          <a:p>
            <a:pPr algn="ctr"/>
            <a:r>
              <a:rPr lang="en-US" dirty="0"/>
              <a:t>Forced Recognition @ Gift</a:t>
            </a:r>
          </a:p>
        </p:txBody>
      </p:sp>
      <p:sp>
        <p:nvSpPr>
          <p:cNvPr id="18" name="Title 1">
            <a:extLst>
              <a:ext uri="{FF2B5EF4-FFF2-40B4-BE49-F238E27FC236}">
                <a16:creationId xmlns:a16="http://schemas.microsoft.com/office/drawing/2014/main" id="{709D3A65-1023-4FD7-8F3F-753A5ACA7E3C}"/>
              </a:ext>
            </a:extLst>
          </p:cNvPr>
          <p:cNvSpPr txBox="1">
            <a:spLocks/>
          </p:cNvSpPr>
          <p:nvPr/>
        </p:nvSpPr>
        <p:spPr>
          <a:xfrm>
            <a:off x="2191101" y="5973989"/>
            <a:ext cx="7886700" cy="4904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2000" dirty="0">
                <a:solidFill>
                  <a:prstClr val="black"/>
                </a:solidFill>
                <a:latin typeface="Calibri Light" panose="020F0302020204030204"/>
              </a:rPr>
              <a:t>The STEP Act of 2021, Proposed New IRC 1261</a:t>
            </a:r>
          </a:p>
        </p:txBody>
      </p:sp>
      <p:sp>
        <p:nvSpPr>
          <p:cNvPr id="22" name="Rectangle 21">
            <a:extLst>
              <a:ext uri="{FF2B5EF4-FFF2-40B4-BE49-F238E27FC236}">
                <a16:creationId xmlns:a16="http://schemas.microsoft.com/office/drawing/2014/main" id="{73872A0A-D680-4754-97D1-DD5CBB332388}"/>
              </a:ext>
            </a:extLst>
          </p:cNvPr>
          <p:cNvSpPr/>
          <p:nvPr/>
        </p:nvSpPr>
        <p:spPr>
          <a:xfrm>
            <a:off x="9304749" y="2846263"/>
            <a:ext cx="1177684" cy="11897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r>
              <a:rPr lang="en-US" dirty="0">
                <a:solidFill>
                  <a:prstClr val="white"/>
                </a:solidFill>
                <a:latin typeface="Calibri" panose="020F0502020204030204"/>
              </a:rPr>
              <a:t>Is the recipient the spouse?</a:t>
            </a:r>
          </a:p>
        </p:txBody>
      </p:sp>
      <p:cxnSp>
        <p:nvCxnSpPr>
          <p:cNvPr id="24" name="Straight Arrow Connector 23">
            <a:extLst>
              <a:ext uri="{FF2B5EF4-FFF2-40B4-BE49-F238E27FC236}">
                <a16:creationId xmlns:a16="http://schemas.microsoft.com/office/drawing/2014/main" id="{C6AD8B2B-44BC-4D94-9B02-73F76F6B9806}"/>
              </a:ext>
            </a:extLst>
          </p:cNvPr>
          <p:cNvCxnSpPr>
            <a:cxnSpLocks/>
          </p:cNvCxnSpPr>
          <p:nvPr/>
        </p:nvCxnSpPr>
        <p:spPr>
          <a:xfrm flipH="1">
            <a:off x="6265631" y="2523113"/>
            <a:ext cx="1" cy="5477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83692A1-8745-41D0-9661-8104CD7EA72D}"/>
              </a:ext>
            </a:extLst>
          </p:cNvPr>
          <p:cNvCxnSpPr>
            <a:cxnSpLocks/>
          </p:cNvCxnSpPr>
          <p:nvPr/>
        </p:nvCxnSpPr>
        <p:spPr>
          <a:xfrm flipH="1">
            <a:off x="9837192" y="2493157"/>
            <a:ext cx="1" cy="2752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22F4DD7-ABA9-42D1-961C-5A586EBB68F7}"/>
              </a:ext>
            </a:extLst>
          </p:cNvPr>
          <p:cNvCxnSpPr>
            <a:cxnSpLocks/>
          </p:cNvCxnSpPr>
          <p:nvPr/>
        </p:nvCxnSpPr>
        <p:spPr>
          <a:xfrm flipH="1">
            <a:off x="8805983" y="4159504"/>
            <a:ext cx="1031208" cy="6568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D460EA5E-7CEB-4666-98E2-8CF88E834F20}"/>
              </a:ext>
            </a:extLst>
          </p:cNvPr>
          <p:cNvSpPr txBox="1"/>
          <p:nvPr/>
        </p:nvSpPr>
        <p:spPr>
          <a:xfrm>
            <a:off x="9216127" y="4035973"/>
            <a:ext cx="485518" cy="369332"/>
          </a:xfrm>
          <a:prstGeom prst="rect">
            <a:avLst/>
          </a:prstGeom>
          <a:noFill/>
        </p:spPr>
        <p:txBody>
          <a:bodyPr wrap="square" rtlCol="0">
            <a:spAutoFit/>
          </a:bodyPr>
          <a:lstStyle/>
          <a:p>
            <a:pPr defTabSz="457200">
              <a:defRPr/>
            </a:pPr>
            <a:r>
              <a:rPr lang="en-US" dirty="0">
                <a:solidFill>
                  <a:prstClr val="black"/>
                </a:solidFill>
                <a:latin typeface="Calibri" panose="020F0502020204030204"/>
              </a:rPr>
              <a:t>Yes</a:t>
            </a:r>
          </a:p>
        </p:txBody>
      </p:sp>
      <p:cxnSp>
        <p:nvCxnSpPr>
          <p:cNvPr id="21" name="Straight Connector 20">
            <a:extLst>
              <a:ext uri="{FF2B5EF4-FFF2-40B4-BE49-F238E27FC236}">
                <a16:creationId xmlns:a16="http://schemas.microsoft.com/office/drawing/2014/main" id="{FB2F90EC-C309-4B65-8A29-CB4AA425E85D}"/>
              </a:ext>
            </a:extLst>
          </p:cNvPr>
          <p:cNvCxnSpPr>
            <a:cxnSpLocks/>
          </p:cNvCxnSpPr>
          <p:nvPr/>
        </p:nvCxnSpPr>
        <p:spPr>
          <a:xfrm>
            <a:off x="6096001" y="5772216"/>
            <a:ext cx="40339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E5392E3-4B9F-4820-97B3-E645862D7939}"/>
              </a:ext>
            </a:extLst>
          </p:cNvPr>
          <p:cNvCxnSpPr>
            <a:cxnSpLocks/>
          </p:cNvCxnSpPr>
          <p:nvPr/>
        </p:nvCxnSpPr>
        <p:spPr>
          <a:xfrm>
            <a:off x="10129903" y="4112586"/>
            <a:ext cx="0" cy="1659631"/>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36FB8EF7-6CAF-4430-97FF-03258F4C60D5}"/>
              </a:ext>
            </a:extLst>
          </p:cNvPr>
          <p:cNvSpPr txBox="1"/>
          <p:nvPr/>
        </p:nvSpPr>
        <p:spPr>
          <a:xfrm>
            <a:off x="10144907" y="4073245"/>
            <a:ext cx="455574" cy="369332"/>
          </a:xfrm>
          <a:prstGeom prst="rect">
            <a:avLst/>
          </a:prstGeom>
          <a:noFill/>
        </p:spPr>
        <p:txBody>
          <a:bodyPr wrap="none" rtlCol="0">
            <a:spAutoFit/>
          </a:bodyPr>
          <a:lstStyle/>
          <a:p>
            <a:pPr defTabSz="457200">
              <a:defRPr/>
            </a:pPr>
            <a:r>
              <a:rPr lang="en-US" dirty="0">
                <a:solidFill>
                  <a:prstClr val="black"/>
                </a:solidFill>
                <a:latin typeface="Calibri" panose="020F0502020204030204"/>
              </a:rPr>
              <a:t>No</a:t>
            </a:r>
          </a:p>
        </p:txBody>
      </p:sp>
      <p:sp>
        <p:nvSpPr>
          <p:cNvPr id="31" name="Rectangle 30">
            <a:extLst>
              <a:ext uri="{FF2B5EF4-FFF2-40B4-BE49-F238E27FC236}">
                <a16:creationId xmlns:a16="http://schemas.microsoft.com/office/drawing/2014/main" id="{D102889F-D4D8-4ABF-98AE-B3AA11842481}"/>
              </a:ext>
            </a:extLst>
          </p:cNvPr>
          <p:cNvSpPr/>
          <p:nvPr/>
        </p:nvSpPr>
        <p:spPr>
          <a:xfrm>
            <a:off x="7327662" y="1696823"/>
            <a:ext cx="1388852" cy="698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r>
              <a:rPr lang="en-US" dirty="0">
                <a:solidFill>
                  <a:prstClr val="white"/>
                </a:solidFill>
                <a:latin typeface="Calibri" panose="020F0502020204030204"/>
              </a:rPr>
              <a:t>Charity</a:t>
            </a:r>
          </a:p>
        </p:txBody>
      </p:sp>
      <p:cxnSp>
        <p:nvCxnSpPr>
          <p:cNvPr id="36" name="Straight Arrow Connector 35">
            <a:extLst>
              <a:ext uri="{FF2B5EF4-FFF2-40B4-BE49-F238E27FC236}">
                <a16:creationId xmlns:a16="http://schemas.microsoft.com/office/drawing/2014/main" id="{BA5C8C53-0584-4837-A924-4646FBC64EF7}"/>
              </a:ext>
            </a:extLst>
          </p:cNvPr>
          <p:cNvCxnSpPr>
            <a:cxnSpLocks/>
          </p:cNvCxnSpPr>
          <p:nvPr/>
        </p:nvCxnSpPr>
        <p:spPr>
          <a:xfrm flipH="1">
            <a:off x="8341723" y="2523573"/>
            <a:ext cx="1" cy="19594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86378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7AF59C-9853-4893-8757-96D734775383}"/>
              </a:ext>
            </a:extLst>
          </p:cNvPr>
          <p:cNvSpPr/>
          <p:nvPr/>
        </p:nvSpPr>
        <p:spPr>
          <a:xfrm>
            <a:off x="8375646" y="1708899"/>
            <a:ext cx="1595886" cy="698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r>
              <a:rPr lang="en-US" dirty="0">
                <a:solidFill>
                  <a:prstClr val="white"/>
                </a:solidFill>
                <a:latin typeface="Calibri" panose="020F0502020204030204"/>
              </a:rPr>
              <a:t>Natural </a:t>
            </a:r>
          </a:p>
          <a:p>
            <a:pPr algn="ctr" defTabSz="457200">
              <a:defRPr/>
            </a:pPr>
            <a:r>
              <a:rPr lang="en-US" dirty="0">
                <a:solidFill>
                  <a:prstClr val="white"/>
                </a:solidFill>
                <a:latin typeface="Calibri" panose="020F0502020204030204"/>
              </a:rPr>
              <a:t>Person</a:t>
            </a:r>
          </a:p>
        </p:txBody>
      </p:sp>
      <p:sp>
        <p:nvSpPr>
          <p:cNvPr id="5" name="Rectangle 4">
            <a:extLst>
              <a:ext uri="{FF2B5EF4-FFF2-40B4-BE49-F238E27FC236}">
                <a16:creationId xmlns:a16="http://schemas.microsoft.com/office/drawing/2014/main" id="{2467C447-F117-4361-B94E-3B75E5742745}"/>
              </a:ext>
            </a:extLst>
          </p:cNvPr>
          <p:cNvSpPr/>
          <p:nvPr/>
        </p:nvSpPr>
        <p:spPr>
          <a:xfrm>
            <a:off x="4430042" y="1705627"/>
            <a:ext cx="1595887" cy="698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r>
              <a:rPr lang="en-US" dirty="0">
                <a:solidFill>
                  <a:prstClr val="white"/>
                </a:solidFill>
                <a:latin typeface="Calibri" panose="020F0502020204030204"/>
              </a:rPr>
              <a:t>Non-Grantor Trust</a:t>
            </a:r>
          </a:p>
        </p:txBody>
      </p:sp>
      <p:sp>
        <p:nvSpPr>
          <p:cNvPr id="7" name="Rectangle 6">
            <a:extLst>
              <a:ext uri="{FF2B5EF4-FFF2-40B4-BE49-F238E27FC236}">
                <a16:creationId xmlns:a16="http://schemas.microsoft.com/office/drawing/2014/main" id="{6ADBB00D-3BF6-40F8-BC3A-D16430DCF567}"/>
              </a:ext>
            </a:extLst>
          </p:cNvPr>
          <p:cNvSpPr/>
          <p:nvPr/>
        </p:nvSpPr>
        <p:spPr>
          <a:xfrm>
            <a:off x="2190439" y="1807362"/>
            <a:ext cx="1595886" cy="514710"/>
          </a:xfrm>
          <a:prstGeom prst="rect">
            <a:avLst/>
          </a:prstGeom>
          <a:ln w="7620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r>
              <a:rPr lang="en-US" dirty="0">
                <a:solidFill>
                  <a:prstClr val="black"/>
                </a:solidFill>
                <a:latin typeface="Calibri" panose="020F0502020204030204"/>
              </a:rPr>
              <a:t>Recipient</a:t>
            </a:r>
          </a:p>
        </p:txBody>
      </p:sp>
      <p:sp>
        <p:nvSpPr>
          <p:cNvPr id="8" name="Rectangle 7">
            <a:extLst>
              <a:ext uri="{FF2B5EF4-FFF2-40B4-BE49-F238E27FC236}">
                <a16:creationId xmlns:a16="http://schemas.microsoft.com/office/drawing/2014/main" id="{2158985B-074C-4B8A-B6A3-665B1681DE07}"/>
              </a:ext>
            </a:extLst>
          </p:cNvPr>
          <p:cNvSpPr/>
          <p:nvPr/>
        </p:nvSpPr>
        <p:spPr>
          <a:xfrm>
            <a:off x="2190439" y="4862153"/>
            <a:ext cx="1595886" cy="514710"/>
          </a:xfrm>
          <a:prstGeom prst="rect">
            <a:avLst/>
          </a:prstGeom>
          <a:ln w="7620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r>
              <a:rPr lang="en-US" dirty="0">
                <a:solidFill>
                  <a:prstClr val="black"/>
                </a:solidFill>
                <a:latin typeface="Calibri" panose="020F0502020204030204"/>
              </a:rPr>
              <a:t>Tax Treatment</a:t>
            </a:r>
          </a:p>
        </p:txBody>
      </p:sp>
      <p:sp>
        <p:nvSpPr>
          <p:cNvPr id="11" name="Rectangle 10">
            <a:extLst>
              <a:ext uri="{FF2B5EF4-FFF2-40B4-BE49-F238E27FC236}">
                <a16:creationId xmlns:a16="http://schemas.microsoft.com/office/drawing/2014/main" id="{A65E8288-0F93-40A4-90A8-A431CF4B6A8C}"/>
              </a:ext>
            </a:extLst>
          </p:cNvPr>
          <p:cNvSpPr/>
          <p:nvPr/>
        </p:nvSpPr>
        <p:spPr>
          <a:xfrm>
            <a:off x="8447700" y="4653067"/>
            <a:ext cx="1595886" cy="914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457200">
              <a:defRPr/>
            </a:pPr>
            <a:r>
              <a:rPr lang="en-US" dirty="0">
                <a:solidFill>
                  <a:prstClr val="white"/>
                </a:solidFill>
                <a:latin typeface="Calibri" panose="020F0502020204030204"/>
              </a:rPr>
              <a:t>NO Forced Recognition</a:t>
            </a:r>
          </a:p>
          <a:p>
            <a:pPr algn="ctr" defTabSz="457200">
              <a:defRPr/>
            </a:pPr>
            <a:r>
              <a:rPr lang="en-US" dirty="0">
                <a:solidFill>
                  <a:prstClr val="white"/>
                </a:solidFill>
                <a:latin typeface="Calibri" panose="020F0502020204030204"/>
              </a:rPr>
              <a:t>@ Death</a:t>
            </a:r>
          </a:p>
        </p:txBody>
      </p:sp>
      <p:sp>
        <p:nvSpPr>
          <p:cNvPr id="12" name="Rectangle 11">
            <a:extLst>
              <a:ext uri="{FF2B5EF4-FFF2-40B4-BE49-F238E27FC236}">
                <a16:creationId xmlns:a16="http://schemas.microsoft.com/office/drawing/2014/main" id="{A98A9596-D200-4C94-B732-669A258141D7}"/>
              </a:ext>
            </a:extLst>
          </p:cNvPr>
          <p:cNvSpPr/>
          <p:nvPr/>
        </p:nvSpPr>
        <p:spPr>
          <a:xfrm>
            <a:off x="3966580" y="2958063"/>
            <a:ext cx="2682805" cy="9143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r>
              <a:rPr lang="en-US" dirty="0">
                <a:solidFill>
                  <a:prstClr val="white"/>
                </a:solidFill>
                <a:latin typeface="Calibri" panose="020F0502020204030204"/>
              </a:rPr>
              <a:t>QTIP Election or Life Estate with a POA for the Spouse?</a:t>
            </a:r>
          </a:p>
        </p:txBody>
      </p:sp>
      <p:cxnSp>
        <p:nvCxnSpPr>
          <p:cNvPr id="23" name="Straight Arrow Connector 22">
            <a:extLst>
              <a:ext uri="{FF2B5EF4-FFF2-40B4-BE49-F238E27FC236}">
                <a16:creationId xmlns:a16="http://schemas.microsoft.com/office/drawing/2014/main" id="{9932FD37-4F55-4471-BC41-018592AB8780}"/>
              </a:ext>
            </a:extLst>
          </p:cNvPr>
          <p:cNvCxnSpPr>
            <a:cxnSpLocks/>
          </p:cNvCxnSpPr>
          <p:nvPr/>
        </p:nvCxnSpPr>
        <p:spPr>
          <a:xfrm flipH="1" flipV="1">
            <a:off x="5634974" y="5634443"/>
            <a:ext cx="623875" cy="1742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6A6A5D9-D9EB-4EB2-8399-D4A3A94AA159}"/>
              </a:ext>
            </a:extLst>
          </p:cNvPr>
          <p:cNvCxnSpPr>
            <a:cxnSpLocks/>
          </p:cNvCxnSpPr>
          <p:nvPr/>
        </p:nvCxnSpPr>
        <p:spPr>
          <a:xfrm>
            <a:off x="5307981" y="3981885"/>
            <a:ext cx="0" cy="5232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AE876AF-9116-40DD-BE1F-6D0552912397}"/>
              </a:ext>
            </a:extLst>
          </p:cNvPr>
          <p:cNvCxnSpPr>
            <a:cxnSpLocks/>
          </p:cNvCxnSpPr>
          <p:nvPr/>
        </p:nvCxnSpPr>
        <p:spPr>
          <a:xfrm>
            <a:off x="6433122" y="4050527"/>
            <a:ext cx="1870515" cy="13263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31C4BDC8-169D-4102-A3CC-9915FEF5BDA3}"/>
              </a:ext>
            </a:extLst>
          </p:cNvPr>
          <p:cNvSpPr txBox="1"/>
          <p:nvPr/>
        </p:nvSpPr>
        <p:spPr>
          <a:xfrm>
            <a:off x="6745546" y="4573536"/>
            <a:ext cx="485518" cy="369332"/>
          </a:xfrm>
          <a:prstGeom prst="rect">
            <a:avLst/>
          </a:prstGeom>
          <a:noFill/>
        </p:spPr>
        <p:txBody>
          <a:bodyPr wrap="none" rtlCol="0">
            <a:spAutoFit/>
          </a:bodyPr>
          <a:lstStyle/>
          <a:p>
            <a:pPr defTabSz="457200">
              <a:defRPr/>
            </a:pPr>
            <a:r>
              <a:rPr lang="en-US" dirty="0">
                <a:solidFill>
                  <a:prstClr val="black"/>
                </a:solidFill>
                <a:latin typeface="Calibri" panose="020F0502020204030204"/>
              </a:rPr>
              <a:t>Yes</a:t>
            </a:r>
          </a:p>
        </p:txBody>
      </p:sp>
      <p:sp>
        <p:nvSpPr>
          <p:cNvPr id="34" name="Rectangle 33">
            <a:extLst>
              <a:ext uri="{FF2B5EF4-FFF2-40B4-BE49-F238E27FC236}">
                <a16:creationId xmlns:a16="http://schemas.microsoft.com/office/drawing/2014/main" id="{CE33B86C-814A-4765-B78E-ECFB33CAA6C5}"/>
              </a:ext>
            </a:extLst>
          </p:cNvPr>
          <p:cNvSpPr/>
          <p:nvPr/>
        </p:nvSpPr>
        <p:spPr>
          <a:xfrm>
            <a:off x="4510039" y="4653067"/>
            <a:ext cx="1595886" cy="914400"/>
          </a:xfrm>
          <a:prstGeom prst="rect">
            <a:avLst/>
          </a:prstGeom>
          <a:solidFill>
            <a:srgbClr val="FF292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r>
              <a:rPr lang="en-US" dirty="0">
                <a:solidFill>
                  <a:prstClr val="white"/>
                </a:solidFill>
                <a:latin typeface="Calibri" panose="020F0502020204030204"/>
              </a:rPr>
              <a:t>Forced Recognition</a:t>
            </a:r>
          </a:p>
          <a:p>
            <a:pPr algn="ctr" defTabSz="457200">
              <a:defRPr/>
            </a:pPr>
            <a:r>
              <a:rPr lang="en-US" dirty="0">
                <a:solidFill>
                  <a:prstClr val="white"/>
                </a:solidFill>
                <a:latin typeface="Calibri" panose="020F0502020204030204"/>
              </a:rPr>
              <a:t>@ Death</a:t>
            </a:r>
          </a:p>
        </p:txBody>
      </p:sp>
      <p:sp>
        <p:nvSpPr>
          <p:cNvPr id="2" name="Title 1">
            <a:extLst>
              <a:ext uri="{FF2B5EF4-FFF2-40B4-BE49-F238E27FC236}">
                <a16:creationId xmlns:a16="http://schemas.microsoft.com/office/drawing/2014/main" id="{291C9445-4CAE-42F0-A7D4-9F9E10B0C37E}"/>
              </a:ext>
            </a:extLst>
          </p:cNvPr>
          <p:cNvSpPr>
            <a:spLocks noGrp="1"/>
          </p:cNvSpPr>
          <p:nvPr>
            <p:ph type="title"/>
          </p:nvPr>
        </p:nvSpPr>
        <p:spPr/>
        <p:txBody>
          <a:bodyPr/>
          <a:lstStyle/>
          <a:p>
            <a:pPr algn="ctr"/>
            <a:r>
              <a:rPr lang="en-US" dirty="0"/>
              <a:t>Forced Recognition @ Death</a:t>
            </a:r>
          </a:p>
        </p:txBody>
      </p:sp>
      <p:sp>
        <p:nvSpPr>
          <p:cNvPr id="18" name="Title 1">
            <a:extLst>
              <a:ext uri="{FF2B5EF4-FFF2-40B4-BE49-F238E27FC236}">
                <a16:creationId xmlns:a16="http://schemas.microsoft.com/office/drawing/2014/main" id="{709D3A65-1023-4FD7-8F3F-753A5ACA7E3C}"/>
              </a:ext>
            </a:extLst>
          </p:cNvPr>
          <p:cNvSpPr txBox="1">
            <a:spLocks/>
          </p:cNvSpPr>
          <p:nvPr/>
        </p:nvSpPr>
        <p:spPr>
          <a:xfrm>
            <a:off x="2012449" y="6056421"/>
            <a:ext cx="7886700" cy="4904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2000" dirty="0">
                <a:solidFill>
                  <a:prstClr val="black"/>
                </a:solidFill>
                <a:latin typeface="Calibri Light" panose="020F0302020204030204"/>
              </a:rPr>
              <a:t>The STEP Act of 2021, Proposed New IRC 1261</a:t>
            </a:r>
          </a:p>
        </p:txBody>
      </p:sp>
      <p:sp>
        <p:nvSpPr>
          <p:cNvPr id="22" name="Rectangle 21">
            <a:extLst>
              <a:ext uri="{FF2B5EF4-FFF2-40B4-BE49-F238E27FC236}">
                <a16:creationId xmlns:a16="http://schemas.microsoft.com/office/drawing/2014/main" id="{73872A0A-D680-4754-97D1-DD5CBB332388}"/>
              </a:ext>
            </a:extLst>
          </p:cNvPr>
          <p:cNvSpPr/>
          <p:nvPr/>
        </p:nvSpPr>
        <p:spPr>
          <a:xfrm>
            <a:off x="8656801" y="2860816"/>
            <a:ext cx="1177684" cy="11897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r>
              <a:rPr lang="en-US" dirty="0">
                <a:solidFill>
                  <a:prstClr val="white"/>
                </a:solidFill>
                <a:latin typeface="Calibri" panose="020F0502020204030204"/>
              </a:rPr>
              <a:t>Is the recipient the spouse?</a:t>
            </a:r>
          </a:p>
        </p:txBody>
      </p:sp>
      <p:cxnSp>
        <p:nvCxnSpPr>
          <p:cNvPr id="25" name="Straight Arrow Connector 24">
            <a:extLst>
              <a:ext uri="{FF2B5EF4-FFF2-40B4-BE49-F238E27FC236}">
                <a16:creationId xmlns:a16="http://schemas.microsoft.com/office/drawing/2014/main" id="{E83692A1-8745-41D0-9661-8104CD7EA72D}"/>
              </a:ext>
            </a:extLst>
          </p:cNvPr>
          <p:cNvCxnSpPr>
            <a:cxnSpLocks/>
          </p:cNvCxnSpPr>
          <p:nvPr/>
        </p:nvCxnSpPr>
        <p:spPr>
          <a:xfrm flipH="1">
            <a:off x="9171076" y="2503595"/>
            <a:ext cx="1" cy="2752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B2F90EC-C309-4B65-8A29-CB4AA425E85D}"/>
              </a:ext>
            </a:extLst>
          </p:cNvPr>
          <p:cNvCxnSpPr>
            <a:cxnSpLocks/>
          </p:cNvCxnSpPr>
          <p:nvPr/>
        </p:nvCxnSpPr>
        <p:spPr>
          <a:xfrm>
            <a:off x="6258849" y="5808715"/>
            <a:ext cx="408957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E5392E3-4B9F-4820-97B3-E645862D7939}"/>
              </a:ext>
            </a:extLst>
          </p:cNvPr>
          <p:cNvCxnSpPr>
            <a:cxnSpLocks/>
          </p:cNvCxnSpPr>
          <p:nvPr/>
        </p:nvCxnSpPr>
        <p:spPr>
          <a:xfrm>
            <a:off x="10348425" y="4210303"/>
            <a:ext cx="13600" cy="1599080"/>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36FB8EF7-6CAF-4430-97FF-03258F4C60D5}"/>
              </a:ext>
            </a:extLst>
          </p:cNvPr>
          <p:cNvSpPr txBox="1"/>
          <p:nvPr/>
        </p:nvSpPr>
        <p:spPr>
          <a:xfrm>
            <a:off x="10100868" y="3495795"/>
            <a:ext cx="455574" cy="369332"/>
          </a:xfrm>
          <a:prstGeom prst="rect">
            <a:avLst/>
          </a:prstGeom>
          <a:noFill/>
        </p:spPr>
        <p:txBody>
          <a:bodyPr wrap="none" rtlCol="0">
            <a:spAutoFit/>
          </a:bodyPr>
          <a:lstStyle/>
          <a:p>
            <a:pPr defTabSz="457200">
              <a:defRPr/>
            </a:pPr>
            <a:r>
              <a:rPr lang="en-US" dirty="0">
                <a:solidFill>
                  <a:prstClr val="black"/>
                </a:solidFill>
                <a:latin typeface="Calibri" panose="020F0502020204030204"/>
              </a:rPr>
              <a:t>No</a:t>
            </a:r>
          </a:p>
        </p:txBody>
      </p:sp>
      <p:cxnSp>
        <p:nvCxnSpPr>
          <p:cNvPr id="31" name="Straight Arrow Connector 30">
            <a:extLst>
              <a:ext uri="{FF2B5EF4-FFF2-40B4-BE49-F238E27FC236}">
                <a16:creationId xmlns:a16="http://schemas.microsoft.com/office/drawing/2014/main" id="{80DAC3FE-F715-4BE0-A9B8-680191EC48C9}"/>
              </a:ext>
            </a:extLst>
          </p:cNvPr>
          <p:cNvCxnSpPr>
            <a:cxnSpLocks/>
          </p:cNvCxnSpPr>
          <p:nvPr/>
        </p:nvCxnSpPr>
        <p:spPr>
          <a:xfrm flipH="1">
            <a:off x="5307984" y="2530664"/>
            <a:ext cx="1" cy="3606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CC15F462-4D28-47C8-9917-401A10CC6E48}"/>
              </a:ext>
            </a:extLst>
          </p:cNvPr>
          <p:cNvSpPr txBox="1"/>
          <p:nvPr/>
        </p:nvSpPr>
        <p:spPr>
          <a:xfrm>
            <a:off x="4860583" y="4058849"/>
            <a:ext cx="455574" cy="369332"/>
          </a:xfrm>
          <a:prstGeom prst="rect">
            <a:avLst/>
          </a:prstGeom>
          <a:noFill/>
        </p:spPr>
        <p:txBody>
          <a:bodyPr wrap="square" rtlCol="0">
            <a:spAutoFit/>
          </a:bodyPr>
          <a:lstStyle/>
          <a:p>
            <a:pPr defTabSz="457200">
              <a:defRPr/>
            </a:pPr>
            <a:r>
              <a:rPr lang="en-US" dirty="0">
                <a:solidFill>
                  <a:prstClr val="black"/>
                </a:solidFill>
                <a:latin typeface="Calibri" panose="020F0502020204030204"/>
              </a:rPr>
              <a:t>No</a:t>
            </a:r>
          </a:p>
        </p:txBody>
      </p:sp>
      <p:cxnSp>
        <p:nvCxnSpPr>
          <p:cNvPr id="38" name="Straight Connector 37">
            <a:extLst>
              <a:ext uri="{FF2B5EF4-FFF2-40B4-BE49-F238E27FC236}">
                <a16:creationId xmlns:a16="http://schemas.microsoft.com/office/drawing/2014/main" id="{E2CE38DC-947E-4FBD-B54C-D16A22BBA14F}"/>
              </a:ext>
            </a:extLst>
          </p:cNvPr>
          <p:cNvCxnSpPr>
            <a:cxnSpLocks/>
          </p:cNvCxnSpPr>
          <p:nvPr/>
        </p:nvCxnSpPr>
        <p:spPr>
          <a:xfrm>
            <a:off x="9899149" y="3467323"/>
            <a:ext cx="456076" cy="7768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3612121E-3A9B-4888-BE65-22B726E9F479}"/>
              </a:ext>
            </a:extLst>
          </p:cNvPr>
          <p:cNvCxnSpPr>
            <a:cxnSpLocks/>
          </p:cNvCxnSpPr>
          <p:nvPr/>
        </p:nvCxnSpPr>
        <p:spPr>
          <a:xfrm>
            <a:off x="9273910" y="4093040"/>
            <a:ext cx="0" cy="5232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96FE6502-C547-470B-B69E-5DC196D07652}"/>
              </a:ext>
            </a:extLst>
          </p:cNvPr>
          <p:cNvSpPr txBox="1"/>
          <p:nvPr/>
        </p:nvSpPr>
        <p:spPr>
          <a:xfrm>
            <a:off x="8656802" y="4170004"/>
            <a:ext cx="625285" cy="369332"/>
          </a:xfrm>
          <a:prstGeom prst="rect">
            <a:avLst/>
          </a:prstGeom>
          <a:noFill/>
        </p:spPr>
        <p:txBody>
          <a:bodyPr wrap="square" rtlCol="0">
            <a:spAutoFit/>
          </a:bodyPr>
          <a:lstStyle/>
          <a:p>
            <a:pPr defTabSz="457200">
              <a:defRPr/>
            </a:pPr>
            <a:r>
              <a:rPr lang="en-US" dirty="0">
                <a:solidFill>
                  <a:prstClr val="black"/>
                </a:solidFill>
                <a:latin typeface="Calibri" panose="020F0502020204030204"/>
              </a:rPr>
              <a:t>Yes</a:t>
            </a:r>
          </a:p>
        </p:txBody>
      </p:sp>
      <p:sp>
        <p:nvSpPr>
          <p:cNvPr id="27" name="Rectangle 26">
            <a:extLst>
              <a:ext uri="{FF2B5EF4-FFF2-40B4-BE49-F238E27FC236}">
                <a16:creationId xmlns:a16="http://schemas.microsoft.com/office/drawing/2014/main" id="{4F2F97BD-7B8B-48CD-8484-2C6EB3CF2170}"/>
              </a:ext>
            </a:extLst>
          </p:cNvPr>
          <p:cNvSpPr/>
          <p:nvPr/>
        </p:nvSpPr>
        <p:spPr>
          <a:xfrm>
            <a:off x="6437165" y="1705627"/>
            <a:ext cx="1595886" cy="698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r>
              <a:rPr lang="en-US" dirty="0">
                <a:solidFill>
                  <a:prstClr val="white"/>
                </a:solidFill>
                <a:latin typeface="Calibri" panose="020F0502020204030204"/>
              </a:rPr>
              <a:t>Charity</a:t>
            </a:r>
          </a:p>
        </p:txBody>
      </p:sp>
      <p:cxnSp>
        <p:nvCxnSpPr>
          <p:cNvPr id="33" name="Straight Arrow Connector 32">
            <a:extLst>
              <a:ext uri="{FF2B5EF4-FFF2-40B4-BE49-F238E27FC236}">
                <a16:creationId xmlns:a16="http://schemas.microsoft.com/office/drawing/2014/main" id="{C07BA913-7C39-4E6F-B506-80BD6B6DB346}"/>
              </a:ext>
            </a:extLst>
          </p:cNvPr>
          <p:cNvCxnSpPr>
            <a:cxnSpLocks/>
          </p:cNvCxnSpPr>
          <p:nvPr/>
        </p:nvCxnSpPr>
        <p:spPr>
          <a:xfrm>
            <a:off x="7261151" y="3587250"/>
            <a:ext cx="1165484" cy="10099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77EAE0A-B440-45E3-9F45-EC1591A894CA}"/>
              </a:ext>
            </a:extLst>
          </p:cNvPr>
          <p:cNvCxnSpPr>
            <a:cxnSpLocks/>
          </p:cNvCxnSpPr>
          <p:nvPr/>
        </p:nvCxnSpPr>
        <p:spPr>
          <a:xfrm>
            <a:off x="7266447" y="2472666"/>
            <a:ext cx="0" cy="114317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24629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Income Tax Planning Ideas</a:t>
            </a:r>
          </a:p>
        </p:txBody>
      </p:sp>
      <p:sp>
        <p:nvSpPr>
          <p:cNvPr id="3" name="Content Placeholder 2"/>
          <p:cNvSpPr>
            <a:spLocks noGrp="1"/>
          </p:cNvSpPr>
          <p:nvPr>
            <p:ph idx="1"/>
          </p:nvPr>
        </p:nvSpPr>
        <p:spPr/>
        <p:txBody>
          <a:bodyPr>
            <a:normAutofit/>
          </a:bodyPr>
          <a:lstStyle/>
          <a:p>
            <a:r>
              <a:rPr lang="en-US" sz="2800" b="1" dirty="0"/>
              <a:t>Gain Harvesting</a:t>
            </a:r>
          </a:p>
          <a:p>
            <a:r>
              <a:rPr lang="en-US" sz="2800" dirty="0"/>
              <a:t>Advanced Security Strategies</a:t>
            </a:r>
          </a:p>
          <a:p>
            <a:r>
              <a:rPr lang="en-US" sz="2800" b="1" dirty="0"/>
              <a:t>Charitable Remainder Trusts*</a:t>
            </a:r>
          </a:p>
          <a:p>
            <a:r>
              <a:rPr lang="en-US" sz="2800" dirty="0"/>
              <a:t>Charitable Lead Trusts*</a:t>
            </a:r>
          </a:p>
          <a:p>
            <a:r>
              <a:rPr lang="en-US" sz="2800" dirty="0"/>
              <a:t>Donating Capital Gain Property</a:t>
            </a:r>
          </a:p>
          <a:p>
            <a:r>
              <a:rPr lang="en-US" sz="2800" b="1" dirty="0"/>
              <a:t>Installment Sales</a:t>
            </a:r>
          </a:p>
          <a:p>
            <a:r>
              <a:rPr lang="en-US" sz="2800" dirty="0"/>
              <a:t>Opportunity Zones</a:t>
            </a:r>
          </a:p>
          <a:p>
            <a:r>
              <a:rPr lang="en-US" sz="2800" dirty="0"/>
              <a:t>Section 1031 Exchanges</a:t>
            </a:r>
          </a:p>
        </p:txBody>
      </p:sp>
      <p:pic>
        <p:nvPicPr>
          <p:cNvPr id="6" name="Picture 5">
            <a:extLst>
              <a:ext uri="{FF2B5EF4-FFF2-40B4-BE49-F238E27FC236}">
                <a16:creationId xmlns:a16="http://schemas.microsoft.com/office/drawing/2014/main" id="{F545AB23-8882-4164-ABB3-FF21BDF161B5}"/>
              </a:ext>
            </a:extLst>
          </p:cNvPr>
          <p:cNvPicPr>
            <a:picLocks noChangeAspect="1"/>
          </p:cNvPicPr>
          <p:nvPr/>
        </p:nvPicPr>
        <p:blipFill>
          <a:blip r:embed="rId2"/>
          <a:stretch>
            <a:fillRect/>
          </a:stretch>
        </p:blipFill>
        <p:spPr>
          <a:xfrm>
            <a:off x="5943600" y="1837530"/>
            <a:ext cx="5029200" cy="3352800"/>
          </a:xfrm>
          <a:prstGeom prst="rect">
            <a:avLst/>
          </a:prstGeom>
        </p:spPr>
      </p:pic>
      <p:sp>
        <p:nvSpPr>
          <p:cNvPr id="7" name="TextBox 6">
            <a:extLst>
              <a:ext uri="{FF2B5EF4-FFF2-40B4-BE49-F238E27FC236}">
                <a16:creationId xmlns:a16="http://schemas.microsoft.com/office/drawing/2014/main" id="{124B0799-06AA-4B66-BFED-F3883D6A6D4D}"/>
              </a:ext>
            </a:extLst>
          </p:cNvPr>
          <p:cNvSpPr txBox="1"/>
          <p:nvPr/>
        </p:nvSpPr>
        <p:spPr>
          <a:xfrm>
            <a:off x="2019300" y="5846543"/>
            <a:ext cx="8153400" cy="707886"/>
          </a:xfrm>
          <a:prstGeom prst="rect">
            <a:avLst/>
          </a:prstGeom>
          <a:noFill/>
        </p:spPr>
        <p:txBody>
          <a:bodyPr wrap="square">
            <a:spAutoFit/>
          </a:bodyPr>
          <a:lstStyle/>
          <a:p>
            <a:pPr algn="ctr"/>
            <a:r>
              <a:rPr lang="en-US" sz="2000" dirty="0"/>
              <a:t>*The President’s budget proposes a forced recognition event when appreciated assets are transferred to a split-interest trust.</a:t>
            </a:r>
          </a:p>
        </p:txBody>
      </p:sp>
    </p:spTree>
    <p:extLst>
      <p:ext uri="{BB962C8B-B14F-4D97-AF65-F5344CB8AC3E}">
        <p14:creationId xmlns:p14="http://schemas.microsoft.com/office/powerpoint/2010/main" val="16159286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690AFAD-4ADB-4ED3-B8D3-9BB4D3C168A7}"/>
              </a:ext>
            </a:extLst>
          </p:cNvPr>
          <p:cNvSpPr>
            <a:spLocks noGrp="1"/>
          </p:cNvSpPr>
          <p:nvPr>
            <p:ph type="ctrTitle"/>
          </p:nvPr>
        </p:nvSpPr>
        <p:spPr>
          <a:xfrm>
            <a:off x="1634415" y="2674143"/>
            <a:ext cx="8939213" cy="1509713"/>
          </a:xfrm>
        </p:spPr>
        <p:txBody>
          <a:bodyPr/>
          <a:lstStyle/>
          <a:p>
            <a:pPr algn="ctr"/>
            <a:r>
              <a:rPr lang="en-US" b="1" dirty="0"/>
              <a:t>APPENDIX</a:t>
            </a:r>
          </a:p>
        </p:txBody>
      </p:sp>
      <p:sp>
        <p:nvSpPr>
          <p:cNvPr id="7" name="Title 1">
            <a:extLst>
              <a:ext uri="{FF2B5EF4-FFF2-40B4-BE49-F238E27FC236}">
                <a16:creationId xmlns:a16="http://schemas.microsoft.com/office/drawing/2014/main" id="{6E32FA0E-2E2E-4F36-9E44-1478C28B06D2}"/>
              </a:ext>
            </a:extLst>
          </p:cNvPr>
          <p:cNvSpPr txBox="1">
            <a:spLocks/>
          </p:cNvSpPr>
          <p:nvPr/>
        </p:nvSpPr>
        <p:spPr>
          <a:xfrm>
            <a:off x="1618372" y="3824287"/>
            <a:ext cx="8939213" cy="15097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0" lang="en-US" sz="4600" b="0" i="0" u="none" strike="noStrike" kern="0" cap="none" spc="0" normalizeH="0" baseline="0" noProof="0" smtClean="0">
                <a:ln>
                  <a:noFill/>
                </a:ln>
                <a:solidFill>
                  <a:schemeClr val="tx1"/>
                </a:solidFill>
                <a:effectLst/>
                <a:uLnTx/>
                <a:uFillTx/>
                <a:latin typeface="Arial"/>
                <a:ea typeface="ヒラギノ角ゴ Pro W3" charset="-128"/>
                <a:cs typeface="Arial"/>
              </a:defRPr>
            </a:lvl1pPr>
          </a:lstStyle>
          <a:p>
            <a:pPr algn="ctr"/>
            <a:r>
              <a:rPr lang="en-US" sz="3600" i="1" dirty="0">
                <a:solidFill>
                  <a:srgbClr val="FF0000"/>
                </a:solidFill>
              </a:rPr>
              <a:t>Income Tax Planning Ideas</a:t>
            </a:r>
          </a:p>
          <a:p>
            <a:pPr algn="ctr"/>
            <a:r>
              <a:rPr lang="en-US" sz="3600" i="1" dirty="0">
                <a:solidFill>
                  <a:srgbClr val="FF0000"/>
                </a:solidFill>
              </a:rPr>
              <a:t>For the STEP Act</a:t>
            </a:r>
          </a:p>
        </p:txBody>
      </p:sp>
    </p:spTree>
    <p:extLst>
      <p:ext uri="{BB962C8B-B14F-4D97-AF65-F5344CB8AC3E}">
        <p14:creationId xmlns:p14="http://schemas.microsoft.com/office/powerpoint/2010/main" val="42449484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Gain Harvesting</a:t>
            </a:r>
            <a:br>
              <a:rPr lang="en-US" dirty="0"/>
            </a:br>
            <a:r>
              <a:rPr lang="en-US" sz="3200" i="1" dirty="0">
                <a:solidFill>
                  <a:srgbClr val="FF0000"/>
                </a:solidFill>
              </a:rPr>
              <a:t>Overview</a:t>
            </a:r>
            <a:endParaRPr lang="en-US" dirty="0">
              <a:solidFill>
                <a:srgbClr val="FF0000"/>
              </a:solidFill>
            </a:endParaRPr>
          </a:p>
        </p:txBody>
      </p:sp>
      <p:sp>
        <p:nvSpPr>
          <p:cNvPr id="3" name="Content Placeholder 2"/>
          <p:cNvSpPr>
            <a:spLocks noGrp="1"/>
          </p:cNvSpPr>
          <p:nvPr>
            <p:ph idx="1"/>
          </p:nvPr>
        </p:nvSpPr>
        <p:spPr/>
        <p:txBody>
          <a:bodyPr/>
          <a:lstStyle/>
          <a:p>
            <a:pPr marL="347663" indent="-347663">
              <a:spcBef>
                <a:spcPts val="0"/>
              </a:spcBef>
            </a:pPr>
            <a:r>
              <a:rPr lang="en-US" sz="2800" dirty="0"/>
              <a:t>Strategy:</a:t>
            </a:r>
          </a:p>
          <a:p>
            <a:pPr marL="682625" lvl="1" indent="-339725">
              <a:spcBef>
                <a:spcPts val="0"/>
              </a:spcBef>
              <a:buFont typeface="Calibri" panose="020F0502020204030204" pitchFamily="34" charset="0"/>
              <a:buChar char="–"/>
            </a:pPr>
            <a:r>
              <a:rPr lang="en-US" sz="2400" dirty="0"/>
              <a:t>Taxpayer expects to be in a higher tax bracket in the future</a:t>
            </a:r>
          </a:p>
          <a:p>
            <a:pPr marL="682625" lvl="1" indent="-339725">
              <a:spcBef>
                <a:spcPts val="0"/>
              </a:spcBef>
              <a:buFont typeface="Calibri" panose="020F0502020204030204" pitchFamily="34" charset="0"/>
              <a:buChar char="–"/>
            </a:pPr>
            <a:r>
              <a:rPr lang="en-US" sz="2400" dirty="0"/>
              <a:t>Sell assets and pay</a:t>
            </a:r>
          </a:p>
          <a:p>
            <a:pPr marL="682625" lvl="1" indent="-339725">
              <a:spcBef>
                <a:spcPts val="0"/>
              </a:spcBef>
              <a:buFont typeface="Calibri" panose="020F0502020204030204" pitchFamily="34" charset="0"/>
              <a:buChar char="–"/>
            </a:pPr>
            <a:r>
              <a:rPr lang="en-US" sz="2400" dirty="0"/>
              <a:t>Repurchase same or similar assets</a:t>
            </a:r>
          </a:p>
          <a:p>
            <a:pPr lvl="1">
              <a:spcBef>
                <a:spcPts val="0"/>
              </a:spcBef>
            </a:pPr>
            <a:endParaRPr lang="en-US" sz="1200" dirty="0"/>
          </a:p>
          <a:p>
            <a:pPr marL="347663" indent="-347663">
              <a:spcBef>
                <a:spcPts val="0"/>
              </a:spcBef>
            </a:pPr>
            <a:r>
              <a:rPr lang="en-US" sz="2800" dirty="0"/>
              <a:t>Effect: Shifts recognition of capital gain from a higher future bracket tax year a the lower bracket</a:t>
            </a:r>
            <a:endParaRPr lang="en-US" sz="2400" b="1" dirty="0"/>
          </a:p>
        </p:txBody>
      </p:sp>
      <p:pic>
        <p:nvPicPr>
          <p:cNvPr id="4" name="Picture 3" descr="C:\Users\grant.keebler\AppData\Local\Microsoft\Windows\Temporary Internet Files\Content.IE5\4M37H17K\dglxasse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2155431"/>
            <a:ext cx="4161041" cy="2547138"/>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479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B7984-BF36-406E-A162-A8CF95EC0914}"/>
              </a:ext>
            </a:extLst>
          </p:cNvPr>
          <p:cNvSpPr>
            <a:spLocks noGrp="1"/>
          </p:cNvSpPr>
          <p:nvPr>
            <p:ph type="title"/>
          </p:nvPr>
        </p:nvSpPr>
        <p:spPr>
          <a:xfrm>
            <a:off x="838200" y="365125"/>
            <a:ext cx="10515600" cy="931413"/>
          </a:xfrm>
        </p:spPr>
        <p:txBody>
          <a:bodyPr/>
          <a:lstStyle/>
          <a:p>
            <a:r>
              <a:rPr lang="en-US" dirty="0"/>
              <a:t>2021 Tax Reform – </a:t>
            </a:r>
            <a:r>
              <a:rPr lang="en-US" i="1" dirty="0">
                <a:solidFill>
                  <a:srgbClr val="FF0000"/>
                </a:solidFill>
              </a:rPr>
              <a:t>Individuals</a:t>
            </a:r>
            <a:endParaRPr lang="en-US" dirty="0"/>
          </a:p>
        </p:txBody>
      </p:sp>
      <p:sp>
        <p:nvSpPr>
          <p:cNvPr id="4" name="Content Placeholder 3">
            <a:extLst>
              <a:ext uri="{FF2B5EF4-FFF2-40B4-BE49-F238E27FC236}">
                <a16:creationId xmlns:a16="http://schemas.microsoft.com/office/drawing/2014/main" id="{1F3B5E00-B298-49AF-B1F1-4CC133ED494B}"/>
              </a:ext>
            </a:extLst>
          </p:cNvPr>
          <p:cNvSpPr>
            <a:spLocks noGrp="1"/>
          </p:cNvSpPr>
          <p:nvPr>
            <p:ph idx="1"/>
          </p:nvPr>
        </p:nvSpPr>
        <p:spPr/>
        <p:txBody>
          <a:bodyPr>
            <a:normAutofit/>
          </a:bodyPr>
          <a:lstStyle/>
          <a:p>
            <a:endParaRPr lang="en-US" dirty="0"/>
          </a:p>
          <a:p>
            <a:r>
              <a:rPr lang="en-US" dirty="0"/>
              <a:t>The 39.6% rate is restored:</a:t>
            </a:r>
          </a:p>
          <a:p>
            <a:endParaRPr lang="en-US" dirty="0"/>
          </a:p>
          <a:p>
            <a:endParaRPr lang="en-US" dirty="0"/>
          </a:p>
          <a:p>
            <a:r>
              <a:rPr lang="en-US" dirty="0"/>
              <a:t>The 20% capital gains rate increases to 25%</a:t>
            </a:r>
          </a:p>
          <a:p>
            <a:pPr marL="0" indent="0">
              <a:buNone/>
            </a:pPr>
            <a:endParaRPr lang="en-US" dirty="0"/>
          </a:p>
          <a:p>
            <a:endParaRPr lang="en-US" dirty="0"/>
          </a:p>
        </p:txBody>
      </p:sp>
      <p:graphicFrame>
        <p:nvGraphicFramePr>
          <p:cNvPr id="5" name="Object 4">
            <a:extLst>
              <a:ext uri="{FF2B5EF4-FFF2-40B4-BE49-F238E27FC236}">
                <a16:creationId xmlns:a16="http://schemas.microsoft.com/office/drawing/2014/main" id="{34A0F7E4-1C90-400E-AB03-26D33164FDBC}"/>
              </a:ext>
            </a:extLst>
          </p:cNvPr>
          <p:cNvGraphicFramePr>
            <a:graphicFrameLocks noChangeAspect="1"/>
          </p:cNvGraphicFramePr>
          <p:nvPr>
            <p:extLst>
              <p:ext uri="{D42A27DB-BD31-4B8C-83A1-F6EECF244321}">
                <p14:modId xmlns:p14="http://schemas.microsoft.com/office/powerpoint/2010/main" val="2587776157"/>
              </p:ext>
            </p:extLst>
          </p:nvPr>
        </p:nvGraphicFramePr>
        <p:xfrm>
          <a:off x="2492375" y="4689475"/>
          <a:ext cx="5854700" cy="1612900"/>
        </p:xfrm>
        <a:graphic>
          <a:graphicData uri="http://schemas.openxmlformats.org/presentationml/2006/ole">
            <mc:AlternateContent xmlns:mc="http://schemas.openxmlformats.org/markup-compatibility/2006">
              <mc:Choice xmlns:v="urn:schemas-microsoft-com:vml" Requires="v">
                <p:oleObj spid="_x0000_s1028" name="Worksheet" r:id="rId3" imgW="3667205" imgH="1009508" progId="Excel.Sheet.12">
                  <p:embed/>
                </p:oleObj>
              </mc:Choice>
              <mc:Fallback>
                <p:oleObj name="Worksheet" r:id="rId3" imgW="3667205" imgH="1009508" progId="Excel.Sheet.12">
                  <p:embed/>
                  <p:pic>
                    <p:nvPicPr>
                      <p:cNvPr id="5" name="Object 4">
                        <a:extLst>
                          <a:ext uri="{FF2B5EF4-FFF2-40B4-BE49-F238E27FC236}">
                            <a16:creationId xmlns:a16="http://schemas.microsoft.com/office/drawing/2014/main" id="{34A0F7E4-1C90-400E-AB03-26D33164FDBC}"/>
                          </a:ext>
                        </a:extLst>
                      </p:cNvPr>
                      <p:cNvPicPr/>
                      <p:nvPr/>
                    </p:nvPicPr>
                    <p:blipFill>
                      <a:blip r:embed="rId4"/>
                      <a:stretch>
                        <a:fillRect/>
                      </a:stretch>
                    </p:blipFill>
                    <p:spPr>
                      <a:xfrm>
                        <a:off x="2492375" y="4689475"/>
                        <a:ext cx="5854700" cy="1612900"/>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DAB24FF5-4E44-4DF4-909A-BC4BA85E9B55}"/>
              </a:ext>
            </a:extLst>
          </p:cNvPr>
          <p:cNvSpPr txBox="1"/>
          <p:nvPr/>
        </p:nvSpPr>
        <p:spPr>
          <a:xfrm>
            <a:off x="8852201" y="4567592"/>
            <a:ext cx="2996837" cy="1323439"/>
          </a:xfrm>
          <a:prstGeom prst="rect">
            <a:avLst/>
          </a:prstGeom>
          <a:noFill/>
        </p:spPr>
        <p:txBody>
          <a:bodyPr wrap="square" rtlCol="0">
            <a:spAutoFit/>
          </a:bodyPr>
          <a:lstStyle/>
          <a:p>
            <a:pPr algn="ctr"/>
            <a:r>
              <a:rPr lang="en-US" sz="2000" i="1" dirty="0"/>
              <a:t>Using 2021 figures, except </a:t>
            </a:r>
          </a:p>
          <a:p>
            <a:pPr algn="ctr"/>
            <a:r>
              <a:rPr lang="en-US" sz="2000" i="1" dirty="0"/>
              <a:t>for the new 35%,</a:t>
            </a:r>
          </a:p>
          <a:p>
            <a:pPr algn="ctr"/>
            <a:r>
              <a:rPr lang="en-US" sz="2000" i="1" dirty="0"/>
              <a:t>39.6%, and 25% thresholds.</a:t>
            </a:r>
          </a:p>
        </p:txBody>
      </p:sp>
      <p:sp>
        <p:nvSpPr>
          <p:cNvPr id="7" name="Arrow: Right 6">
            <a:extLst>
              <a:ext uri="{FF2B5EF4-FFF2-40B4-BE49-F238E27FC236}">
                <a16:creationId xmlns:a16="http://schemas.microsoft.com/office/drawing/2014/main" id="{3EAF073A-7A54-455D-A6D1-B030A2D9E4F4}"/>
              </a:ext>
            </a:extLst>
          </p:cNvPr>
          <p:cNvSpPr/>
          <p:nvPr/>
        </p:nvSpPr>
        <p:spPr>
          <a:xfrm rot="8718836">
            <a:off x="8542639" y="5331877"/>
            <a:ext cx="619125" cy="1534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Object 8">
            <a:extLst>
              <a:ext uri="{FF2B5EF4-FFF2-40B4-BE49-F238E27FC236}">
                <a16:creationId xmlns:a16="http://schemas.microsoft.com/office/drawing/2014/main" id="{DEFE6CB3-B060-45D7-B80B-5F4CD45B28A2}"/>
              </a:ext>
            </a:extLst>
          </p:cNvPr>
          <p:cNvGraphicFramePr>
            <a:graphicFrameLocks noChangeAspect="1"/>
          </p:cNvGraphicFramePr>
          <p:nvPr>
            <p:extLst>
              <p:ext uri="{D42A27DB-BD31-4B8C-83A1-F6EECF244321}">
                <p14:modId xmlns:p14="http://schemas.microsoft.com/office/powerpoint/2010/main" val="1105614306"/>
              </p:ext>
            </p:extLst>
          </p:nvPr>
        </p:nvGraphicFramePr>
        <p:xfrm>
          <a:off x="5503863" y="1141113"/>
          <a:ext cx="5149850" cy="2781300"/>
        </p:xfrm>
        <a:graphic>
          <a:graphicData uri="http://schemas.openxmlformats.org/presentationml/2006/ole">
            <mc:AlternateContent xmlns:mc="http://schemas.openxmlformats.org/markup-compatibility/2006">
              <mc:Choice xmlns:v="urn:schemas-microsoft-com:vml" Requires="v">
                <p:oleObj spid="_x0000_s1029" name="Worksheet" r:id="rId5" imgW="3667205" imgH="1981015" progId="Excel.Sheet.12">
                  <p:embed/>
                </p:oleObj>
              </mc:Choice>
              <mc:Fallback>
                <p:oleObj name="Worksheet" r:id="rId5" imgW="3667205" imgH="1981015" progId="Excel.Sheet.12">
                  <p:embed/>
                  <p:pic>
                    <p:nvPicPr>
                      <p:cNvPr id="9" name="Object 8">
                        <a:extLst>
                          <a:ext uri="{FF2B5EF4-FFF2-40B4-BE49-F238E27FC236}">
                            <a16:creationId xmlns:a16="http://schemas.microsoft.com/office/drawing/2014/main" id="{DEFE6CB3-B060-45D7-B80B-5F4CD45B28A2}"/>
                          </a:ext>
                        </a:extLst>
                      </p:cNvPr>
                      <p:cNvPicPr/>
                      <p:nvPr/>
                    </p:nvPicPr>
                    <p:blipFill>
                      <a:blip r:embed="rId6"/>
                      <a:stretch>
                        <a:fillRect/>
                      </a:stretch>
                    </p:blipFill>
                    <p:spPr>
                      <a:xfrm>
                        <a:off x="5503863" y="1141113"/>
                        <a:ext cx="5149850" cy="2781300"/>
                      </a:xfrm>
                      <a:prstGeom prst="rect">
                        <a:avLst/>
                      </a:prstGeom>
                    </p:spPr>
                  </p:pic>
                </p:oleObj>
              </mc:Fallback>
            </mc:AlternateContent>
          </a:graphicData>
        </a:graphic>
      </p:graphicFrame>
      <p:sp>
        <p:nvSpPr>
          <p:cNvPr id="10" name="Arrow: Right 9">
            <a:extLst>
              <a:ext uri="{FF2B5EF4-FFF2-40B4-BE49-F238E27FC236}">
                <a16:creationId xmlns:a16="http://schemas.microsoft.com/office/drawing/2014/main" id="{3EE7432B-16C4-48CB-8BEB-AFCF1F6B0354}"/>
              </a:ext>
            </a:extLst>
          </p:cNvPr>
          <p:cNvSpPr/>
          <p:nvPr/>
        </p:nvSpPr>
        <p:spPr>
          <a:xfrm rot="16200000">
            <a:off x="9790963" y="4027071"/>
            <a:ext cx="619125" cy="1534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ar: 5 Points 10">
            <a:extLst>
              <a:ext uri="{FF2B5EF4-FFF2-40B4-BE49-F238E27FC236}">
                <a16:creationId xmlns:a16="http://schemas.microsoft.com/office/drawing/2014/main" id="{611F1F10-C8B0-495B-BB9F-A49EFD5139DB}"/>
              </a:ext>
            </a:extLst>
          </p:cNvPr>
          <p:cNvSpPr/>
          <p:nvPr/>
        </p:nvSpPr>
        <p:spPr>
          <a:xfrm>
            <a:off x="2004884" y="5639505"/>
            <a:ext cx="448873" cy="371086"/>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3F5E884-1529-42A7-9452-AFB9CE3D8CBA}"/>
              </a:ext>
            </a:extLst>
          </p:cNvPr>
          <p:cNvSpPr txBox="1"/>
          <p:nvPr/>
        </p:nvSpPr>
        <p:spPr>
          <a:xfrm>
            <a:off x="288993" y="5362242"/>
            <a:ext cx="1857560" cy="923330"/>
          </a:xfrm>
          <a:prstGeom prst="rect">
            <a:avLst/>
          </a:prstGeom>
          <a:noFill/>
        </p:spPr>
        <p:txBody>
          <a:bodyPr wrap="none" rtlCol="0">
            <a:spAutoFit/>
          </a:bodyPr>
          <a:lstStyle/>
          <a:p>
            <a:pPr algn="ctr"/>
            <a:r>
              <a:rPr lang="en-US" b="1" i="1" dirty="0">
                <a:solidFill>
                  <a:srgbClr val="FF0000"/>
                </a:solidFill>
              </a:rPr>
              <a:t>New rate applies </a:t>
            </a:r>
          </a:p>
          <a:p>
            <a:pPr algn="ctr"/>
            <a:r>
              <a:rPr lang="en-US" b="1" i="1" dirty="0">
                <a:solidFill>
                  <a:srgbClr val="FF0000"/>
                </a:solidFill>
              </a:rPr>
              <a:t>The date the </a:t>
            </a:r>
          </a:p>
          <a:p>
            <a:pPr algn="ctr"/>
            <a:r>
              <a:rPr lang="en-US" b="1" i="1" dirty="0">
                <a:solidFill>
                  <a:srgbClr val="FF0000"/>
                </a:solidFill>
              </a:rPr>
              <a:t>bill is introduced.</a:t>
            </a:r>
          </a:p>
        </p:txBody>
      </p:sp>
    </p:spTree>
    <p:extLst>
      <p:ext uri="{BB962C8B-B14F-4D97-AF65-F5344CB8AC3E}">
        <p14:creationId xmlns:p14="http://schemas.microsoft.com/office/powerpoint/2010/main" val="23780832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dirty="0"/>
              <a:t>Gain Harvesting</a:t>
            </a:r>
            <a:br>
              <a:rPr lang="en-US" dirty="0"/>
            </a:br>
            <a:r>
              <a:rPr lang="en-US" sz="3200" i="1" dirty="0">
                <a:solidFill>
                  <a:srgbClr val="FF0000"/>
                </a:solidFill>
              </a:rPr>
              <a:t>Tradeoffs</a:t>
            </a:r>
            <a:endParaRPr lang="en-US" dirty="0">
              <a:solidFill>
                <a:srgbClr val="FF0000"/>
              </a:solidFill>
            </a:endParaRPr>
          </a:p>
        </p:txBody>
      </p:sp>
      <p:sp>
        <p:nvSpPr>
          <p:cNvPr id="3" name="Content Placeholder 2"/>
          <p:cNvSpPr>
            <a:spLocks noGrp="1"/>
          </p:cNvSpPr>
          <p:nvPr>
            <p:ph idx="1"/>
          </p:nvPr>
        </p:nvSpPr>
        <p:spPr/>
        <p:txBody>
          <a:bodyPr/>
          <a:lstStyle/>
          <a:p>
            <a:pPr marL="347663" indent="-347663"/>
            <a:r>
              <a:rPr lang="en-US" sz="2800" dirty="0"/>
              <a:t>On the surface, it appears that taxpayers should always harvest gains</a:t>
            </a:r>
          </a:p>
          <a:p>
            <a:pPr marL="347663" indent="-347663">
              <a:buNone/>
            </a:pPr>
            <a:endParaRPr lang="en-US" sz="1200" dirty="0"/>
          </a:p>
          <a:p>
            <a:pPr marL="347663" indent="-347663"/>
            <a:r>
              <a:rPr lang="en-US" sz="2800" dirty="0"/>
              <a:t>However, harvesting gains introduces a tradeoff between lower tax rates versus the loss of tax deferral</a:t>
            </a:r>
          </a:p>
          <a:p>
            <a:pPr marL="682625" lvl="1" indent="-339725">
              <a:buFont typeface="Calibri" panose="020F0502020204030204" pitchFamily="34" charset="0"/>
              <a:buChar char="–"/>
            </a:pPr>
            <a:r>
              <a:rPr lang="en-US" sz="2400" dirty="0">
                <a:solidFill>
                  <a:prstClr val="black"/>
                </a:solidFill>
                <a:cs typeface="Arial" panose="020B0604020202020204" pitchFamily="34" charset="0"/>
              </a:rPr>
              <a:t>Tax is paid at a lower rate, but it is paid sooner</a:t>
            </a:r>
          </a:p>
          <a:p>
            <a:pPr marL="682625" lvl="1" indent="-339725">
              <a:buFont typeface="Calibri" panose="020F0502020204030204" pitchFamily="34" charset="0"/>
              <a:buChar char="–"/>
            </a:pPr>
            <a:r>
              <a:rPr lang="en-US" sz="2400" dirty="0">
                <a:solidFill>
                  <a:prstClr val="black"/>
                </a:solidFill>
                <a:cs typeface="Arial" panose="020B0604020202020204" pitchFamily="34" charset="0"/>
              </a:rPr>
              <a:t>Need to determine a crossover point at which selling sooner makes more sense; A way to conceptualize this would be to use a return on investment (ROI) approach</a:t>
            </a:r>
          </a:p>
        </p:txBody>
      </p:sp>
    </p:spTree>
    <p:extLst>
      <p:ext uri="{BB962C8B-B14F-4D97-AF65-F5344CB8AC3E}">
        <p14:creationId xmlns:p14="http://schemas.microsoft.com/office/powerpoint/2010/main" val="36562665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E71E89C-CEA4-4F09-8729-05B007013D4A}"/>
              </a:ext>
            </a:extLst>
          </p:cNvPr>
          <p:cNvPicPr>
            <a:picLocks noChangeAspect="1"/>
          </p:cNvPicPr>
          <p:nvPr/>
        </p:nvPicPr>
        <p:blipFill rotWithShape="1">
          <a:blip r:embed="rId2"/>
          <a:srcRect l="424" t="15594" r="33525" b="21366"/>
          <a:stretch/>
        </p:blipFill>
        <p:spPr>
          <a:xfrm>
            <a:off x="1697114" y="1524000"/>
            <a:ext cx="8797771" cy="4548155"/>
          </a:xfrm>
          <a:prstGeom prst="rect">
            <a:avLst/>
          </a:prstGeom>
        </p:spPr>
      </p:pic>
      <p:sp>
        <p:nvSpPr>
          <p:cNvPr id="10" name="Title 1">
            <a:extLst>
              <a:ext uri="{FF2B5EF4-FFF2-40B4-BE49-F238E27FC236}">
                <a16:creationId xmlns:a16="http://schemas.microsoft.com/office/drawing/2014/main" id="{D99B8B38-2C0F-472F-B8E0-D4867C104898}"/>
              </a:ext>
            </a:extLst>
          </p:cNvPr>
          <p:cNvSpPr>
            <a:spLocks noGrp="1"/>
          </p:cNvSpPr>
          <p:nvPr>
            <p:ph type="title"/>
          </p:nvPr>
        </p:nvSpPr>
        <p:spPr/>
        <p:txBody>
          <a:bodyPr>
            <a:normAutofit/>
          </a:bodyPr>
          <a:lstStyle/>
          <a:p>
            <a:r>
              <a:rPr lang="en-US" dirty="0"/>
              <a:t>Gain Harvesting</a:t>
            </a:r>
            <a:br>
              <a:rPr lang="en-US" dirty="0"/>
            </a:br>
            <a:r>
              <a:rPr lang="en-US" sz="3200" i="1" dirty="0">
                <a:solidFill>
                  <a:srgbClr val="FF0000"/>
                </a:solidFill>
              </a:rPr>
              <a:t>Basic Example</a:t>
            </a:r>
            <a:endParaRPr lang="en-US" dirty="0">
              <a:solidFill>
                <a:srgbClr val="FF0000"/>
              </a:solidFill>
            </a:endParaRPr>
          </a:p>
        </p:txBody>
      </p:sp>
    </p:spTree>
    <p:extLst>
      <p:ext uri="{BB962C8B-B14F-4D97-AF65-F5344CB8AC3E}">
        <p14:creationId xmlns:p14="http://schemas.microsoft.com/office/powerpoint/2010/main" val="21075251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E80D0-DE1B-4525-A06D-7CF5001F9A93}"/>
              </a:ext>
            </a:extLst>
          </p:cNvPr>
          <p:cNvSpPr>
            <a:spLocks noGrp="1"/>
          </p:cNvSpPr>
          <p:nvPr>
            <p:ph type="title"/>
          </p:nvPr>
        </p:nvSpPr>
        <p:spPr/>
        <p:txBody>
          <a:bodyPr/>
          <a:lstStyle/>
          <a:p>
            <a:r>
              <a:rPr lang="en-US" sz="4400" dirty="0"/>
              <a:t> President Biden </a:t>
            </a:r>
            <a:br>
              <a:rPr lang="en-US" sz="4400" dirty="0"/>
            </a:br>
            <a:r>
              <a:rPr lang="en-US" sz="4400" dirty="0"/>
              <a:t>Tax Policy Proposals</a:t>
            </a:r>
            <a:endParaRPr lang="en-US" dirty="0"/>
          </a:p>
        </p:txBody>
      </p:sp>
      <p:sp>
        <p:nvSpPr>
          <p:cNvPr id="3" name="Content Placeholder 2">
            <a:extLst>
              <a:ext uri="{FF2B5EF4-FFF2-40B4-BE49-F238E27FC236}">
                <a16:creationId xmlns:a16="http://schemas.microsoft.com/office/drawing/2014/main" id="{C899C9E9-6E89-4C19-8F68-B16075950090}"/>
              </a:ext>
            </a:extLst>
          </p:cNvPr>
          <p:cNvSpPr>
            <a:spLocks noGrp="1"/>
          </p:cNvSpPr>
          <p:nvPr>
            <p:ph idx="1"/>
          </p:nvPr>
        </p:nvSpPr>
        <p:spPr>
          <a:xfrm>
            <a:off x="838200" y="1825625"/>
            <a:ext cx="7239000" cy="4351338"/>
          </a:xfrm>
        </p:spPr>
        <p:txBody>
          <a:bodyPr>
            <a:normAutofit/>
          </a:bodyPr>
          <a:lstStyle/>
          <a:p>
            <a:pPr marL="347663" indent="-347663"/>
            <a:r>
              <a:rPr lang="en-US" sz="2800" b="1" dirty="0"/>
              <a:t>Proposal to eliminate the preferential rate for long-term capital gains and qualified dividends on income over $1,000,000</a:t>
            </a:r>
          </a:p>
          <a:p>
            <a:pPr marL="682625" lvl="1" indent="-339725">
              <a:buFont typeface="Calibri" panose="020F0502020204030204" pitchFamily="34" charset="0"/>
              <a:buChar char="–"/>
            </a:pPr>
            <a:r>
              <a:rPr lang="en-US" sz="2400" dirty="0"/>
              <a:t>Most significant proposal &amp; a fundamental shift</a:t>
            </a:r>
          </a:p>
          <a:p>
            <a:pPr marL="682625" lvl="1" indent="-339725">
              <a:buFont typeface="Calibri" panose="020F0502020204030204" pitchFamily="34" charset="0"/>
              <a:buChar char="–"/>
            </a:pPr>
            <a:r>
              <a:rPr lang="en-US" sz="2400" dirty="0"/>
              <a:t>Basically an increase from 20% to 39.6%</a:t>
            </a:r>
          </a:p>
          <a:p>
            <a:pPr marL="682625" lvl="1" indent="-339725">
              <a:buFont typeface="Calibri" panose="020F0502020204030204" pitchFamily="34" charset="0"/>
              <a:buChar char="–"/>
            </a:pPr>
            <a:r>
              <a:rPr lang="en-US" sz="2400" dirty="0"/>
              <a:t>Expect many people to sell assets if there’s time to front-run this</a:t>
            </a:r>
          </a:p>
          <a:p>
            <a:pPr lvl="1"/>
            <a:endParaRPr lang="en-US" sz="2400" dirty="0"/>
          </a:p>
          <a:p>
            <a:pPr lvl="1"/>
            <a:endParaRPr lang="en-US" sz="2400" dirty="0"/>
          </a:p>
        </p:txBody>
      </p:sp>
      <p:sp>
        <p:nvSpPr>
          <p:cNvPr id="6" name="Rectangle 5">
            <a:extLst>
              <a:ext uri="{FF2B5EF4-FFF2-40B4-BE49-F238E27FC236}">
                <a16:creationId xmlns:a16="http://schemas.microsoft.com/office/drawing/2014/main" id="{6A5F7AED-4D96-4EE4-8990-C35CAAB982BD}"/>
              </a:ext>
            </a:extLst>
          </p:cNvPr>
          <p:cNvSpPr/>
          <p:nvPr/>
        </p:nvSpPr>
        <p:spPr>
          <a:xfrm>
            <a:off x="4590429" y="4497657"/>
            <a:ext cx="3011141" cy="1767411"/>
          </a:xfrm>
          <a:prstGeom prst="rect">
            <a:avLst/>
          </a:prstGeom>
          <a:ln w="508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rPr>
              <a:t>President Biden’s Budget Proposes a Retroactive Effective Date of 4/28/20</a:t>
            </a:r>
          </a:p>
        </p:txBody>
      </p:sp>
      <p:pic>
        <p:nvPicPr>
          <p:cNvPr id="4" name="Picture 3">
            <a:extLst>
              <a:ext uri="{FF2B5EF4-FFF2-40B4-BE49-F238E27FC236}">
                <a16:creationId xmlns:a16="http://schemas.microsoft.com/office/drawing/2014/main" id="{D2DB1EFD-9AEC-4160-8C03-9F0CA6AAE5B9}"/>
              </a:ext>
            </a:extLst>
          </p:cNvPr>
          <p:cNvPicPr>
            <a:picLocks noChangeAspect="1"/>
          </p:cNvPicPr>
          <p:nvPr/>
        </p:nvPicPr>
        <p:blipFill>
          <a:blip r:embed="rId3"/>
          <a:stretch>
            <a:fillRect/>
          </a:stretch>
        </p:blipFill>
        <p:spPr>
          <a:xfrm>
            <a:off x="8296722" y="1262746"/>
            <a:ext cx="3294893" cy="4118616"/>
          </a:xfrm>
          <a:prstGeom prst="rect">
            <a:avLst/>
          </a:prstGeom>
        </p:spPr>
      </p:pic>
    </p:spTree>
    <p:extLst>
      <p:ext uri="{BB962C8B-B14F-4D97-AF65-F5344CB8AC3E}">
        <p14:creationId xmlns:p14="http://schemas.microsoft.com/office/powerpoint/2010/main" val="1719022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7C37A81-34A9-404A-BB7D-0EBFD59C47FB}"/>
              </a:ext>
            </a:extLst>
          </p:cNvPr>
          <p:cNvSpPr>
            <a:spLocks noGrp="1"/>
          </p:cNvSpPr>
          <p:nvPr>
            <p:ph type="title"/>
          </p:nvPr>
        </p:nvSpPr>
        <p:spPr>
          <a:xfrm>
            <a:off x="838200" y="-157020"/>
            <a:ext cx="10515600" cy="1325563"/>
          </a:xfrm>
        </p:spPr>
        <p:txBody>
          <a:bodyPr>
            <a:normAutofit/>
          </a:bodyPr>
          <a:lstStyle/>
          <a:p>
            <a:pPr algn="ctr"/>
            <a:r>
              <a:rPr lang="en-US" sz="4400" dirty="0"/>
              <a:t>Married Filing Jointly</a:t>
            </a:r>
            <a:endParaRPr lang="en-US" dirty="0"/>
          </a:p>
        </p:txBody>
      </p:sp>
      <p:sp>
        <p:nvSpPr>
          <p:cNvPr id="11" name="TextBox 10">
            <a:extLst>
              <a:ext uri="{FF2B5EF4-FFF2-40B4-BE49-F238E27FC236}">
                <a16:creationId xmlns:a16="http://schemas.microsoft.com/office/drawing/2014/main" id="{1A053C11-3988-4901-9843-9308EDFE7BA9}"/>
              </a:ext>
            </a:extLst>
          </p:cNvPr>
          <p:cNvSpPr txBox="1"/>
          <p:nvPr/>
        </p:nvSpPr>
        <p:spPr>
          <a:xfrm>
            <a:off x="4188729" y="1331627"/>
            <a:ext cx="652743" cy="369332"/>
          </a:xfrm>
          <a:prstGeom prst="rect">
            <a:avLst/>
          </a:prstGeom>
          <a:noFill/>
        </p:spPr>
        <p:txBody>
          <a:bodyPr wrap="none" rtlCol="0">
            <a:spAutoFit/>
          </a:bodyPr>
          <a:lstStyle/>
          <a:p>
            <a:pPr>
              <a:defRPr/>
            </a:pPr>
            <a:r>
              <a:rPr lang="en-US" dirty="0">
                <a:solidFill>
                  <a:prstClr val="black"/>
                </a:solidFill>
                <a:latin typeface="Calibri"/>
              </a:rPr>
              <a:t>2017</a:t>
            </a:r>
          </a:p>
        </p:txBody>
      </p:sp>
      <p:sp>
        <p:nvSpPr>
          <p:cNvPr id="12" name="TextBox 11">
            <a:extLst>
              <a:ext uri="{FF2B5EF4-FFF2-40B4-BE49-F238E27FC236}">
                <a16:creationId xmlns:a16="http://schemas.microsoft.com/office/drawing/2014/main" id="{6C3DCA7E-B762-4C5D-B29C-35B5CF5B1995}"/>
              </a:ext>
            </a:extLst>
          </p:cNvPr>
          <p:cNvSpPr txBox="1"/>
          <p:nvPr/>
        </p:nvSpPr>
        <p:spPr>
          <a:xfrm>
            <a:off x="6581372" y="1334585"/>
            <a:ext cx="652743" cy="369332"/>
          </a:xfrm>
          <a:prstGeom prst="rect">
            <a:avLst/>
          </a:prstGeom>
          <a:noFill/>
        </p:spPr>
        <p:txBody>
          <a:bodyPr wrap="none" rtlCol="0">
            <a:spAutoFit/>
          </a:bodyPr>
          <a:lstStyle/>
          <a:p>
            <a:pPr>
              <a:defRPr/>
            </a:pPr>
            <a:r>
              <a:rPr lang="en-US" dirty="0">
                <a:solidFill>
                  <a:prstClr val="black"/>
                </a:solidFill>
                <a:latin typeface="Calibri"/>
              </a:rPr>
              <a:t>2021</a:t>
            </a:r>
          </a:p>
        </p:txBody>
      </p:sp>
      <p:sp>
        <p:nvSpPr>
          <p:cNvPr id="13" name="TextBox 12">
            <a:extLst>
              <a:ext uri="{FF2B5EF4-FFF2-40B4-BE49-F238E27FC236}">
                <a16:creationId xmlns:a16="http://schemas.microsoft.com/office/drawing/2014/main" id="{868C89F9-768D-49E8-95F0-F54FD611D93E}"/>
              </a:ext>
            </a:extLst>
          </p:cNvPr>
          <p:cNvSpPr txBox="1"/>
          <p:nvPr/>
        </p:nvSpPr>
        <p:spPr>
          <a:xfrm>
            <a:off x="8991600" y="1325710"/>
            <a:ext cx="813043" cy="369332"/>
          </a:xfrm>
          <a:prstGeom prst="rect">
            <a:avLst/>
          </a:prstGeom>
          <a:noFill/>
        </p:spPr>
        <p:txBody>
          <a:bodyPr wrap="none" rtlCol="0">
            <a:spAutoFit/>
          </a:bodyPr>
          <a:lstStyle/>
          <a:p>
            <a:pPr>
              <a:defRPr/>
            </a:pPr>
            <a:r>
              <a:rPr lang="en-US" dirty="0">
                <a:solidFill>
                  <a:prstClr val="black"/>
                </a:solidFill>
                <a:latin typeface="Calibri"/>
              </a:rPr>
              <a:t>2022 ?</a:t>
            </a:r>
          </a:p>
        </p:txBody>
      </p:sp>
      <p:sp>
        <p:nvSpPr>
          <p:cNvPr id="7" name="Title 1">
            <a:extLst>
              <a:ext uri="{FF2B5EF4-FFF2-40B4-BE49-F238E27FC236}">
                <a16:creationId xmlns:a16="http://schemas.microsoft.com/office/drawing/2014/main" id="{44ED4BDB-F4C3-4D5A-BA75-076E3B1A4085}"/>
              </a:ext>
            </a:extLst>
          </p:cNvPr>
          <p:cNvSpPr txBox="1">
            <a:spLocks/>
          </p:cNvSpPr>
          <p:nvPr/>
        </p:nvSpPr>
        <p:spPr bwMode="auto">
          <a:xfrm>
            <a:off x="2209800" y="780114"/>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en-US" sz="3200" i="1" dirty="0">
                <a:solidFill>
                  <a:srgbClr val="FF0000"/>
                </a:solidFill>
                <a:latin typeface="Calibri"/>
              </a:rPr>
              <a:t>Capital Gain &amp; Qualified Dividend Rates</a:t>
            </a:r>
          </a:p>
        </p:txBody>
      </p:sp>
      <p:graphicFrame>
        <p:nvGraphicFramePr>
          <p:cNvPr id="14" name="Chart 13">
            <a:extLst>
              <a:ext uri="{FF2B5EF4-FFF2-40B4-BE49-F238E27FC236}">
                <a16:creationId xmlns:a16="http://schemas.microsoft.com/office/drawing/2014/main" id="{FC68C754-9915-4F39-8235-FD842C873B0D}"/>
              </a:ext>
            </a:extLst>
          </p:cNvPr>
          <p:cNvGraphicFramePr>
            <a:graphicFrameLocks/>
          </p:cNvGraphicFramePr>
          <p:nvPr>
            <p:extLst>
              <p:ext uri="{D42A27DB-BD31-4B8C-83A1-F6EECF244321}">
                <p14:modId xmlns:p14="http://schemas.microsoft.com/office/powerpoint/2010/main" val="775809977"/>
              </p:ext>
            </p:extLst>
          </p:nvPr>
        </p:nvGraphicFramePr>
        <p:xfrm>
          <a:off x="1828800" y="1750671"/>
          <a:ext cx="8991600" cy="47128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457861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C5D390-3FCF-4BCB-9AC1-E521B0BE89FF}"/>
              </a:ext>
            </a:extLst>
          </p:cNvPr>
          <p:cNvPicPr>
            <a:picLocks noChangeAspect="1"/>
          </p:cNvPicPr>
          <p:nvPr/>
        </p:nvPicPr>
        <p:blipFill rotWithShape="1">
          <a:blip r:embed="rId3"/>
          <a:srcRect t="20666" r="9167" b="5999"/>
          <a:stretch/>
        </p:blipFill>
        <p:spPr>
          <a:xfrm>
            <a:off x="653242" y="682654"/>
            <a:ext cx="10885516" cy="5492691"/>
          </a:xfrm>
          <a:prstGeom prst="rect">
            <a:avLst/>
          </a:prstGeom>
        </p:spPr>
      </p:pic>
    </p:spTree>
    <p:extLst>
      <p:ext uri="{BB962C8B-B14F-4D97-AF65-F5344CB8AC3E}">
        <p14:creationId xmlns:p14="http://schemas.microsoft.com/office/powerpoint/2010/main" val="40276695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D6247D-8231-4C3D-84CB-AC249DE7D8C9}"/>
              </a:ext>
            </a:extLst>
          </p:cNvPr>
          <p:cNvPicPr>
            <a:picLocks noChangeAspect="1"/>
          </p:cNvPicPr>
          <p:nvPr/>
        </p:nvPicPr>
        <p:blipFill rotWithShape="1">
          <a:blip r:embed="rId3"/>
          <a:srcRect t="20666" r="8333" b="5999"/>
          <a:stretch/>
        </p:blipFill>
        <p:spPr>
          <a:xfrm>
            <a:off x="533400" y="647700"/>
            <a:ext cx="11125200" cy="5562600"/>
          </a:xfrm>
          <a:prstGeom prst="rect">
            <a:avLst/>
          </a:prstGeom>
        </p:spPr>
      </p:pic>
    </p:spTree>
    <p:extLst>
      <p:ext uri="{BB962C8B-B14F-4D97-AF65-F5344CB8AC3E}">
        <p14:creationId xmlns:p14="http://schemas.microsoft.com/office/powerpoint/2010/main" val="14857719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F94CB5-7514-433C-8CDF-480A24F22416}"/>
              </a:ext>
            </a:extLst>
          </p:cNvPr>
          <p:cNvPicPr>
            <a:picLocks noChangeAspect="1"/>
          </p:cNvPicPr>
          <p:nvPr/>
        </p:nvPicPr>
        <p:blipFill rotWithShape="1">
          <a:blip r:embed="rId3"/>
          <a:srcRect t="20666" r="45000" b="7333"/>
          <a:stretch/>
        </p:blipFill>
        <p:spPr>
          <a:xfrm>
            <a:off x="2379397" y="388143"/>
            <a:ext cx="7433205" cy="6081714"/>
          </a:xfrm>
          <a:prstGeom prst="rect">
            <a:avLst/>
          </a:prstGeom>
        </p:spPr>
      </p:pic>
    </p:spTree>
    <p:extLst>
      <p:ext uri="{BB962C8B-B14F-4D97-AF65-F5344CB8AC3E}">
        <p14:creationId xmlns:p14="http://schemas.microsoft.com/office/powerpoint/2010/main" val="40932279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Charitable Remainder Trusts</a:t>
            </a:r>
            <a:br>
              <a:rPr lang="en-US" dirty="0"/>
            </a:br>
            <a:r>
              <a:rPr lang="en-US" sz="3200" i="1" dirty="0">
                <a:solidFill>
                  <a:srgbClr val="FF0000"/>
                </a:solidFill>
              </a:rPr>
              <a:t>Definition</a:t>
            </a:r>
            <a:endParaRPr lang="en-US" dirty="0">
              <a:solidFill>
                <a:srgbClr val="FF0000"/>
              </a:solidFill>
            </a:endParaRPr>
          </a:p>
        </p:txBody>
      </p:sp>
      <p:sp>
        <p:nvSpPr>
          <p:cNvPr id="3" name="Content Placeholder 2"/>
          <p:cNvSpPr>
            <a:spLocks noGrp="1"/>
          </p:cNvSpPr>
          <p:nvPr>
            <p:ph idx="1"/>
          </p:nvPr>
        </p:nvSpPr>
        <p:spPr/>
        <p:txBody>
          <a:bodyPr/>
          <a:lstStyle/>
          <a:p>
            <a:pPr marL="347663" indent="-347663"/>
            <a:r>
              <a:rPr lang="en-US" sz="2800" dirty="0"/>
              <a:t>A Charitable Remainder Trust (CRT) is a split interest trust consisting of an income interest and a remainder interest.</a:t>
            </a:r>
          </a:p>
          <a:p>
            <a:pPr marL="347663" indent="-347663"/>
            <a:r>
              <a:rPr lang="en-US" sz="2800" dirty="0"/>
              <a:t>During the term of the trust, the income interest is usually paid out to the donor (or some other named beneficiary). </a:t>
            </a:r>
          </a:p>
          <a:p>
            <a:pPr marL="347663" indent="-347663"/>
            <a:r>
              <a:rPr lang="en-US" sz="2800" dirty="0"/>
              <a:t>At the end of the trust term, the remainder (whatever is left in the trust) is paid to the charity or charities that have been designated in the trust document.</a:t>
            </a:r>
            <a:endParaRPr lang="en-US" sz="2400" dirty="0">
              <a:cs typeface="Arial" panose="020B0604020202020204" pitchFamily="34" charset="0"/>
            </a:endParaRPr>
          </a:p>
        </p:txBody>
      </p:sp>
    </p:spTree>
    <p:extLst>
      <p:ext uri="{BB962C8B-B14F-4D97-AF65-F5344CB8AC3E}">
        <p14:creationId xmlns:p14="http://schemas.microsoft.com/office/powerpoint/2010/main" val="7215314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Charitable Remainder Trusts</a:t>
            </a:r>
            <a:br>
              <a:rPr lang="en-US" dirty="0"/>
            </a:br>
            <a:r>
              <a:rPr lang="en-US" sz="3200" i="1" dirty="0">
                <a:solidFill>
                  <a:srgbClr val="FF0000"/>
                </a:solidFill>
              </a:rPr>
              <a:t>Two Types of CRTs</a:t>
            </a:r>
            <a:endParaRPr lang="en-US" dirty="0">
              <a:solidFill>
                <a:srgbClr val="FF0000"/>
              </a:solidFill>
            </a:endParaRPr>
          </a:p>
        </p:txBody>
      </p:sp>
      <p:sp>
        <p:nvSpPr>
          <p:cNvPr id="3" name="Content Placeholder 2"/>
          <p:cNvSpPr>
            <a:spLocks noGrp="1"/>
          </p:cNvSpPr>
          <p:nvPr>
            <p:ph idx="1"/>
          </p:nvPr>
        </p:nvSpPr>
        <p:spPr/>
        <p:txBody>
          <a:bodyPr>
            <a:normAutofit/>
          </a:bodyPr>
          <a:lstStyle/>
          <a:p>
            <a:pPr marL="347663" indent="-347663" algn="just" eaLnBrk="1" hangingPunct="1">
              <a:lnSpc>
                <a:spcPct val="90000"/>
              </a:lnSpc>
            </a:pPr>
            <a:r>
              <a:rPr lang="en-US" sz="2800" dirty="0">
                <a:cs typeface="Arial" charset="0"/>
              </a:rPr>
              <a:t>Charitable Remainder Annuity Trust (CRAT)</a:t>
            </a:r>
          </a:p>
          <a:p>
            <a:pPr marL="682625" lvl="1" indent="-339725" algn="just" eaLnBrk="1" hangingPunct="1">
              <a:lnSpc>
                <a:spcPct val="90000"/>
              </a:lnSpc>
              <a:buFont typeface="Calibri" panose="020F0502020204030204" pitchFamily="34" charset="0"/>
              <a:buChar char="–"/>
            </a:pPr>
            <a:r>
              <a:rPr lang="en-US" sz="2400" dirty="0">
                <a:cs typeface="Arial" charset="0"/>
              </a:rPr>
              <a:t>The beneficiaries receive a stated amount of the initial trust assets each year</a:t>
            </a:r>
            <a:r>
              <a:rPr lang="en-US" dirty="0">
                <a:cs typeface="Arial" charset="0"/>
              </a:rPr>
              <a:t>  </a:t>
            </a:r>
          </a:p>
          <a:p>
            <a:pPr lvl="2" algn="just" eaLnBrk="1" hangingPunct="1">
              <a:lnSpc>
                <a:spcPct val="90000"/>
              </a:lnSpc>
              <a:buFont typeface="Wingdings" panose="05000000000000000000" pitchFamily="2" charset="2"/>
              <a:buChar char="Ø"/>
            </a:pPr>
            <a:r>
              <a:rPr lang="en-US" sz="2000" dirty="0">
                <a:cs typeface="Arial" charset="0"/>
              </a:rPr>
              <a:t>The amount received is established at the beginning of the trust and will not change during the term of the trust regardless of investment performance (unless inadequate investment performance causes the trust to run out of assets)</a:t>
            </a:r>
          </a:p>
          <a:p>
            <a:pPr marL="347663" indent="-347663" algn="just" eaLnBrk="1" hangingPunct="1">
              <a:lnSpc>
                <a:spcPct val="90000"/>
              </a:lnSpc>
            </a:pPr>
            <a:r>
              <a:rPr lang="en-US" sz="2800" dirty="0">
                <a:cs typeface="Arial" charset="0"/>
              </a:rPr>
              <a:t>Charitable Remainder Unitrust (CRUT) </a:t>
            </a:r>
          </a:p>
          <a:p>
            <a:pPr marL="682625" lvl="1" indent="-339725" algn="just" eaLnBrk="1" hangingPunct="1">
              <a:lnSpc>
                <a:spcPct val="90000"/>
              </a:lnSpc>
              <a:buFont typeface="Calibri" panose="020F0502020204030204" pitchFamily="34" charset="0"/>
              <a:buChar char="–"/>
            </a:pPr>
            <a:r>
              <a:rPr lang="en-US" sz="2400" dirty="0">
                <a:cs typeface="Arial" charset="0"/>
              </a:rPr>
              <a:t>Income beneficiaries receive a stated percentage of the trust’s assets each year.</a:t>
            </a:r>
          </a:p>
          <a:p>
            <a:pPr lvl="2" algn="just" eaLnBrk="1" hangingPunct="1">
              <a:lnSpc>
                <a:spcPct val="90000"/>
              </a:lnSpc>
              <a:buFont typeface="Wingdings" panose="05000000000000000000" pitchFamily="2" charset="2"/>
              <a:buChar char="Ø"/>
            </a:pPr>
            <a:r>
              <a:rPr lang="en-US" sz="2000" dirty="0">
                <a:cs typeface="Arial" charset="0"/>
              </a:rPr>
              <a:t>The distribution will vary from year to year depending on the investment performance of the trust assets and the amount withdrawn</a:t>
            </a:r>
            <a:endParaRPr lang="en-US" sz="2800" dirty="0">
              <a:cs typeface="Arial" panose="020B0604020202020204" pitchFamily="34" charset="0"/>
            </a:endParaRPr>
          </a:p>
        </p:txBody>
      </p:sp>
    </p:spTree>
    <p:extLst>
      <p:ext uri="{BB962C8B-B14F-4D97-AF65-F5344CB8AC3E}">
        <p14:creationId xmlns:p14="http://schemas.microsoft.com/office/powerpoint/2010/main" val="658478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Charitable Remainder Trusts</a:t>
            </a:r>
            <a:br>
              <a:rPr lang="en-US" dirty="0"/>
            </a:br>
            <a:r>
              <a:rPr lang="en-US" sz="3200" i="1" dirty="0">
                <a:solidFill>
                  <a:srgbClr val="FF0000"/>
                </a:solidFill>
              </a:rPr>
              <a:t>Purposes</a:t>
            </a:r>
            <a:endParaRPr lang="en-US" dirty="0">
              <a:solidFill>
                <a:srgbClr val="FF0000"/>
              </a:solidFill>
            </a:endParaRPr>
          </a:p>
        </p:txBody>
      </p:sp>
      <p:sp>
        <p:nvSpPr>
          <p:cNvPr id="3" name="Content Placeholder 2"/>
          <p:cNvSpPr>
            <a:spLocks noGrp="1"/>
          </p:cNvSpPr>
          <p:nvPr>
            <p:ph idx="1"/>
          </p:nvPr>
        </p:nvSpPr>
        <p:spPr/>
        <p:txBody>
          <a:bodyPr>
            <a:normAutofit/>
          </a:bodyPr>
          <a:lstStyle/>
          <a:p>
            <a:pPr marL="347663" indent="-347663"/>
            <a:r>
              <a:rPr lang="en-US" sz="2800" dirty="0"/>
              <a:t>Charitable remainder trusts can be used to reduce or avoid surtax and incremental capital gains tax by smoothing out income </a:t>
            </a:r>
          </a:p>
          <a:p>
            <a:pPr marL="347663" indent="-347663"/>
            <a:endParaRPr lang="en-US" sz="2800" dirty="0"/>
          </a:p>
          <a:p>
            <a:pPr marL="347663" indent="-347663"/>
            <a:r>
              <a:rPr lang="en-US" sz="2800" dirty="0"/>
              <a:t>CRTs are particularly useful when a taxpayer has a large capital gain that pushes income above the applicable threshold amount (ATA)</a:t>
            </a:r>
          </a:p>
          <a:p>
            <a:pPr marL="347663" indent="-347663"/>
            <a:endParaRPr lang="en-US" sz="2800" dirty="0"/>
          </a:p>
          <a:p>
            <a:pPr marL="347663" indent="-347663"/>
            <a:r>
              <a:rPr lang="en-US" sz="2800" dirty="0"/>
              <a:t>Before explaining how  the planning works, it will be helpful to look at some background information</a:t>
            </a:r>
            <a:endParaRPr lang="en-US" sz="2800" dirty="0">
              <a:cs typeface="Arial" panose="020B0604020202020204" pitchFamily="34" charset="0"/>
            </a:endParaRPr>
          </a:p>
        </p:txBody>
      </p:sp>
    </p:spTree>
    <p:extLst>
      <p:ext uri="{BB962C8B-B14F-4D97-AF65-F5344CB8AC3E}">
        <p14:creationId xmlns:p14="http://schemas.microsoft.com/office/powerpoint/2010/main" val="2560742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B7984-BF36-406E-A162-A8CF95EC0914}"/>
              </a:ext>
            </a:extLst>
          </p:cNvPr>
          <p:cNvSpPr>
            <a:spLocks noGrp="1"/>
          </p:cNvSpPr>
          <p:nvPr>
            <p:ph type="title"/>
          </p:nvPr>
        </p:nvSpPr>
        <p:spPr/>
        <p:txBody>
          <a:bodyPr/>
          <a:lstStyle/>
          <a:p>
            <a:r>
              <a:rPr lang="en-US" dirty="0"/>
              <a:t>2021 Tax Reform – </a:t>
            </a:r>
            <a:r>
              <a:rPr lang="en-US" i="1" dirty="0">
                <a:solidFill>
                  <a:srgbClr val="FF0000"/>
                </a:solidFill>
              </a:rPr>
              <a:t>Individuals</a:t>
            </a:r>
            <a:endParaRPr lang="en-US" dirty="0"/>
          </a:p>
        </p:txBody>
      </p:sp>
      <p:sp>
        <p:nvSpPr>
          <p:cNvPr id="4" name="Content Placeholder 3">
            <a:extLst>
              <a:ext uri="{FF2B5EF4-FFF2-40B4-BE49-F238E27FC236}">
                <a16:creationId xmlns:a16="http://schemas.microsoft.com/office/drawing/2014/main" id="{1F3B5E00-B298-49AF-B1F1-4CC133ED494B}"/>
              </a:ext>
            </a:extLst>
          </p:cNvPr>
          <p:cNvSpPr>
            <a:spLocks noGrp="1"/>
          </p:cNvSpPr>
          <p:nvPr>
            <p:ph idx="1"/>
          </p:nvPr>
        </p:nvSpPr>
        <p:spPr/>
        <p:txBody>
          <a:bodyPr>
            <a:normAutofit/>
          </a:bodyPr>
          <a:lstStyle/>
          <a:p>
            <a:r>
              <a:rPr lang="en-US" dirty="0"/>
              <a:t>3.8% Net Investment Income Tax (NIIT) expansion</a:t>
            </a:r>
          </a:p>
          <a:p>
            <a:pPr lvl="1">
              <a:buFont typeface="Calibri" panose="020F0502020204030204" pitchFamily="34" charset="0"/>
              <a:buChar char="–"/>
            </a:pPr>
            <a:r>
              <a:rPr lang="en-US" dirty="0"/>
              <a:t>Expands the NIIT to cover income derived in the ordinary course of a trade or business for high income taxpayers</a:t>
            </a:r>
          </a:p>
          <a:p>
            <a:pPr lvl="1">
              <a:buFont typeface="Calibri" panose="020F0502020204030204" pitchFamily="34" charset="0"/>
              <a:buChar char="–"/>
            </a:pPr>
            <a:r>
              <a:rPr lang="en-US" dirty="0"/>
              <a:t>Does not apply to income on which FICA is already imposed</a:t>
            </a:r>
          </a:p>
          <a:p>
            <a:pPr lvl="1">
              <a:buFont typeface="Calibri" panose="020F0502020204030204" pitchFamily="34" charset="0"/>
              <a:buChar char="–"/>
            </a:pPr>
            <a:r>
              <a:rPr lang="en-US" dirty="0"/>
              <a:t>Applies after 12/31/21</a:t>
            </a:r>
          </a:p>
          <a:p>
            <a:pPr lvl="1">
              <a:buFont typeface="Calibri" panose="020F0502020204030204" pitchFamily="34" charset="0"/>
              <a:buChar char="–"/>
            </a:pPr>
            <a:endParaRPr lang="en-US" dirty="0"/>
          </a:p>
          <a:p>
            <a:endParaRPr lang="en-US" dirty="0"/>
          </a:p>
          <a:p>
            <a:pPr marL="0" indent="0">
              <a:buNone/>
            </a:pPr>
            <a:endParaRPr lang="en-US" dirty="0"/>
          </a:p>
          <a:p>
            <a:endParaRPr lang="en-US" dirty="0"/>
          </a:p>
        </p:txBody>
      </p:sp>
      <p:graphicFrame>
        <p:nvGraphicFramePr>
          <p:cNvPr id="3" name="Object 2">
            <a:extLst>
              <a:ext uri="{FF2B5EF4-FFF2-40B4-BE49-F238E27FC236}">
                <a16:creationId xmlns:a16="http://schemas.microsoft.com/office/drawing/2014/main" id="{BD9DFBCA-A246-4073-B24C-A94754460A17}"/>
              </a:ext>
            </a:extLst>
          </p:cNvPr>
          <p:cNvGraphicFramePr>
            <a:graphicFrameLocks noChangeAspect="1"/>
          </p:cNvGraphicFramePr>
          <p:nvPr>
            <p:extLst>
              <p:ext uri="{D42A27DB-BD31-4B8C-83A1-F6EECF244321}">
                <p14:modId xmlns:p14="http://schemas.microsoft.com/office/powerpoint/2010/main" val="4123263150"/>
              </p:ext>
            </p:extLst>
          </p:nvPr>
        </p:nvGraphicFramePr>
        <p:xfrm>
          <a:off x="3467402" y="4001294"/>
          <a:ext cx="5257196" cy="2263775"/>
        </p:xfrm>
        <a:graphic>
          <a:graphicData uri="http://schemas.openxmlformats.org/presentationml/2006/ole">
            <mc:AlternateContent xmlns:mc="http://schemas.openxmlformats.org/markup-compatibility/2006">
              <mc:Choice xmlns:v="urn:schemas-microsoft-com:vml" Requires="v">
                <p:oleObj spid="_x0000_s2051" name="Worksheet" r:id="rId3" imgW="2676349" imgH="1152681" progId="Excel.Sheet.12">
                  <p:embed/>
                </p:oleObj>
              </mc:Choice>
              <mc:Fallback>
                <p:oleObj name="Worksheet" r:id="rId3" imgW="2676349" imgH="1152681" progId="Excel.Sheet.12">
                  <p:embed/>
                  <p:pic>
                    <p:nvPicPr>
                      <p:cNvPr id="3" name="Object 2">
                        <a:extLst>
                          <a:ext uri="{FF2B5EF4-FFF2-40B4-BE49-F238E27FC236}">
                            <a16:creationId xmlns:a16="http://schemas.microsoft.com/office/drawing/2014/main" id="{BD9DFBCA-A246-4073-B24C-A94754460A17}"/>
                          </a:ext>
                        </a:extLst>
                      </p:cNvPr>
                      <p:cNvPicPr/>
                      <p:nvPr/>
                    </p:nvPicPr>
                    <p:blipFill>
                      <a:blip r:embed="rId4"/>
                      <a:stretch>
                        <a:fillRect/>
                      </a:stretch>
                    </p:blipFill>
                    <p:spPr>
                      <a:xfrm>
                        <a:off x="3467402" y="4001294"/>
                        <a:ext cx="5257196" cy="2263775"/>
                      </a:xfrm>
                      <a:prstGeom prst="rect">
                        <a:avLst/>
                      </a:prstGeom>
                    </p:spPr>
                  </p:pic>
                </p:oleObj>
              </mc:Fallback>
            </mc:AlternateContent>
          </a:graphicData>
        </a:graphic>
      </p:graphicFrame>
    </p:spTree>
    <p:extLst>
      <p:ext uri="{BB962C8B-B14F-4D97-AF65-F5344CB8AC3E}">
        <p14:creationId xmlns:p14="http://schemas.microsoft.com/office/powerpoint/2010/main" val="25893036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Charitable Remainder Trusts</a:t>
            </a:r>
            <a:br>
              <a:rPr lang="en-US" dirty="0"/>
            </a:br>
            <a:r>
              <a:rPr lang="en-US" sz="3200" i="1" dirty="0">
                <a:solidFill>
                  <a:srgbClr val="FF0000"/>
                </a:solidFill>
              </a:rPr>
              <a:t>Taxation</a:t>
            </a:r>
            <a:endParaRPr lang="en-US" dirty="0">
              <a:solidFill>
                <a:srgbClr val="FF0000"/>
              </a:solidFill>
            </a:endParaRPr>
          </a:p>
        </p:txBody>
      </p:sp>
      <p:sp>
        <p:nvSpPr>
          <p:cNvPr id="3" name="Content Placeholder 2"/>
          <p:cNvSpPr>
            <a:spLocks noGrp="1"/>
          </p:cNvSpPr>
          <p:nvPr>
            <p:ph idx="1"/>
          </p:nvPr>
        </p:nvSpPr>
        <p:spPr/>
        <p:txBody>
          <a:bodyPr>
            <a:normAutofit/>
          </a:bodyPr>
          <a:lstStyle/>
          <a:p>
            <a:pPr marL="347663" indent="-347663"/>
            <a:r>
              <a:rPr lang="en-US" sz="2800" dirty="0"/>
              <a:t>The donor will NOT realize gain or loss when property is transferred to the trust under current law*</a:t>
            </a:r>
          </a:p>
          <a:p>
            <a:pPr marL="347663" indent="-347663"/>
            <a:r>
              <a:rPr lang="en-US" sz="2800" dirty="0"/>
              <a:t>However, the grantor may be required to recognize gain if:   </a:t>
            </a:r>
          </a:p>
          <a:p>
            <a:pPr marL="682625" lvl="1" indent="-339725">
              <a:buFont typeface="Calibri" panose="020F0502020204030204" pitchFamily="34" charset="0"/>
              <a:buChar char="–"/>
            </a:pPr>
            <a:r>
              <a:rPr lang="en-US" sz="2400" dirty="0"/>
              <a:t>Property transferred is subject to indebtedness that exceeds grantor basis</a:t>
            </a:r>
          </a:p>
          <a:p>
            <a:pPr marL="682625" lvl="1" indent="-339725">
              <a:buFont typeface="Calibri" panose="020F0502020204030204" pitchFamily="34" charset="0"/>
              <a:buChar char="–"/>
            </a:pPr>
            <a:r>
              <a:rPr lang="en-US" sz="2400" dirty="0"/>
              <a:t>Grantor receives property from the trust in exchange for the transfer to the trust.   </a:t>
            </a:r>
          </a:p>
          <a:p>
            <a:pPr marL="347663" indent="-347663"/>
            <a:r>
              <a:rPr lang="en-US" sz="2800" dirty="0"/>
              <a:t>The donor will NOT realize gain or loss if and when the transferred assets are subsequently sold by the trustee of the CRT</a:t>
            </a:r>
            <a:endParaRPr lang="en-US" sz="2400" dirty="0">
              <a:cs typeface="Arial" panose="020B0604020202020204" pitchFamily="34" charset="0"/>
            </a:endParaRPr>
          </a:p>
        </p:txBody>
      </p:sp>
      <p:sp>
        <p:nvSpPr>
          <p:cNvPr id="5" name="TextBox 4">
            <a:extLst>
              <a:ext uri="{FF2B5EF4-FFF2-40B4-BE49-F238E27FC236}">
                <a16:creationId xmlns:a16="http://schemas.microsoft.com/office/drawing/2014/main" id="{EA3F3694-8001-4CD7-8E0C-A9FB7DA190A8}"/>
              </a:ext>
            </a:extLst>
          </p:cNvPr>
          <p:cNvSpPr txBox="1"/>
          <p:nvPr/>
        </p:nvSpPr>
        <p:spPr>
          <a:xfrm>
            <a:off x="2019300" y="5846543"/>
            <a:ext cx="8153400" cy="707886"/>
          </a:xfrm>
          <a:prstGeom prst="rect">
            <a:avLst/>
          </a:prstGeom>
          <a:noFill/>
        </p:spPr>
        <p:txBody>
          <a:bodyPr wrap="square">
            <a:spAutoFit/>
          </a:bodyPr>
          <a:lstStyle/>
          <a:p>
            <a:pPr algn="ctr"/>
            <a:r>
              <a:rPr lang="en-US" sz="2000" dirty="0"/>
              <a:t>*The President’s budget proposes a forced recognition event when appreciated assets are transferred to a split-interest trust.</a:t>
            </a:r>
          </a:p>
        </p:txBody>
      </p:sp>
    </p:spTree>
    <p:extLst>
      <p:ext uri="{BB962C8B-B14F-4D97-AF65-F5344CB8AC3E}">
        <p14:creationId xmlns:p14="http://schemas.microsoft.com/office/powerpoint/2010/main" val="35107706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Charitable Remainder Trusts</a:t>
            </a:r>
            <a:br>
              <a:rPr lang="en-US" dirty="0"/>
            </a:br>
            <a:r>
              <a:rPr lang="en-US" sz="3200" i="1" dirty="0">
                <a:solidFill>
                  <a:srgbClr val="FF0000"/>
                </a:solidFill>
              </a:rPr>
              <a:t>Taxation</a:t>
            </a:r>
            <a:endParaRPr lang="en-US" dirty="0">
              <a:solidFill>
                <a:srgbClr val="FF0000"/>
              </a:solidFill>
            </a:endParaRPr>
          </a:p>
        </p:txBody>
      </p:sp>
      <p:sp>
        <p:nvSpPr>
          <p:cNvPr id="3" name="Content Placeholder 2"/>
          <p:cNvSpPr>
            <a:spLocks noGrp="1"/>
          </p:cNvSpPr>
          <p:nvPr>
            <p:ph idx="1"/>
          </p:nvPr>
        </p:nvSpPr>
        <p:spPr/>
        <p:txBody>
          <a:bodyPr>
            <a:normAutofit/>
          </a:bodyPr>
          <a:lstStyle/>
          <a:p>
            <a:pPr marL="347663" indent="-347663">
              <a:spcBef>
                <a:spcPts val="0"/>
              </a:spcBef>
            </a:pPr>
            <a:r>
              <a:rPr lang="en-US" sz="2800" dirty="0"/>
              <a:t>The character of income received by the recipient is subject to and controlled by the tier rules of IRC §664(b)</a:t>
            </a:r>
          </a:p>
          <a:p>
            <a:pPr marL="682625" lvl="1" indent="-339725">
              <a:spcBef>
                <a:spcPts val="0"/>
              </a:spcBef>
              <a:buFont typeface="Calibri" panose="020F0502020204030204" pitchFamily="34" charset="0"/>
              <a:buChar char="–"/>
            </a:pPr>
            <a:r>
              <a:rPr lang="en-US" sz="2400" dirty="0"/>
              <a:t>First, distributions are taxed as ordinary income</a:t>
            </a:r>
          </a:p>
          <a:p>
            <a:pPr marL="682625" lvl="1" indent="-339725">
              <a:spcBef>
                <a:spcPts val="0"/>
              </a:spcBef>
              <a:buFont typeface="Calibri" panose="020F0502020204030204" pitchFamily="34" charset="0"/>
              <a:buChar char="–"/>
            </a:pPr>
            <a:r>
              <a:rPr lang="en-US" sz="2400" dirty="0"/>
              <a:t>Second, distributions are taxed as capital gains</a:t>
            </a:r>
          </a:p>
          <a:p>
            <a:pPr marL="682625" lvl="1" indent="-339725">
              <a:spcBef>
                <a:spcPts val="0"/>
              </a:spcBef>
              <a:buFont typeface="Calibri" panose="020F0502020204030204" pitchFamily="34" charset="0"/>
              <a:buChar char="–"/>
            </a:pPr>
            <a:r>
              <a:rPr lang="en-US" sz="2400" dirty="0"/>
              <a:t>Third, distributions are taxed as tax-exempt income (e.g. municipal bond income)</a:t>
            </a:r>
          </a:p>
          <a:p>
            <a:pPr marL="682625" lvl="1" indent="-339725">
              <a:spcBef>
                <a:spcPts val="0"/>
              </a:spcBef>
              <a:buFont typeface="Calibri" panose="020F0502020204030204" pitchFamily="34" charset="0"/>
              <a:buChar char="–"/>
            </a:pPr>
            <a:r>
              <a:rPr lang="en-US" sz="2400" dirty="0"/>
              <a:t>Finally, distributions are assumed to be the non-taxable return of principal</a:t>
            </a:r>
          </a:p>
          <a:p>
            <a:pPr marL="682625" lvl="1" indent="-339725">
              <a:spcBef>
                <a:spcPts val="0"/>
              </a:spcBef>
              <a:buFont typeface="Calibri" panose="020F0502020204030204" pitchFamily="34" charset="0"/>
              <a:buChar char="–"/>
            </a:pPr>
            <a:endParaRPr lang="en-US" sz="2400" dirty="0"/>
          </a:p>
          <a:p>
            <a:pPr marL="347663" indent="-347663">
              <a:spcBef>
                <a:spcPts val="0"/>
              </a:spcBef>
            </a:pPr>
            <a:r>
              <a:rPr lang="en-US" sz="2800" dirty="0"/>
              <a:t>CRTs are not subject to the 3.8% surtax</a:t>
            </a:r>
          </a:p>
          <a:p>
            <a:pPr marL="682625" lvl="1" indent="-339725">
              <a:spcBef>
                <a:spcPts val="0"/>
              </a:spcBef>
              <a:buFont typeface="Calibri" panose="020F0502020204030204" pitchFamily="34" charset="0"/>
              <a:buChar char="–"/>
            </a:pPr>
            <a:r>
              <a:rPr lang="en-US" sz="2400" dirty="0"/>
              <a:t>However, see Reg. Section 1.1411-3(d) for special rules on how the distributions of NII are taxed to beneficiaries </a:t>
            </a:r>
          </a:p>
        </p:txBody>
      </p:sp>
    </p:spTree>
    <p:extLst>
      <p:ext uri="{BB962C8B-B14F-4D97-AF65-F5344CB8AC3E}">
        <p14:creationId xmlns:p14="http://schemas.microsoft.com/office/powerpoint/2010/main" val="9582945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Charitable Remainder Trusts</a:t>
            </a:r>
            <a:br>
              <a:rPr lang="en-US" b="1" dirty="0"/>
            </a:br>
            <a:r>
              <a:rPr lang="en-US" sz="3200" b="1" i="1" dirty="0">
                <a:solidFill>
                  <a:srgbClr val="FF0000"/>
                </a:solidFill>
              </a:rPr>
              <a:t>Taxation</a:t>
            </a:r>
            <a:endParaRPr lang="en-US" b="1" dirty="0">
              <a:solidFill>
                <a:srgbClr val="FF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0121" y="1789521"/>
            <a:ext cx="7771758" cy="4467999"/>
          </a:xfrm>
          <a:prstGeom prst="rect">
            <a:avLst/>
          </a:prstGeom>
        </p:spPr>
      </p:pic>
    </p:spTree>
    <p:extLst>
      <p:ext uri="{BB962C8B-B14F-4D97-AF65-F5344CB8AC3E}">
        <p14:creationId xmlns:p14="http://schemas.microsoft.com/office/powerpoint/2010/main" val="12801842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Charitable Remainder Trusts</a:t>
            </a:r>
            <a:br>
              <a:rPr lang="en-US" dirty="0"/>
            </a:br>
            <a:r>
              <a:rPr lang="en-US" sz="3200" i="1" dirty="0">
                <a:solidFill>
                  <a:srgbClr val="FF0000"/>
                </a:solidFill>
              </a:rPr>
              <a:t>Substantial Sale Strategy</a:t>
            </a:r>
            <a:endParaRPr lang="en-US" dirty="0">
              <a:solidFill>
                <a:srgbClr val="FF0000"/>
              </a:solidFill>
            </a:endParaRPr>
          </a:p>
        </p:txBody>
      </p:sp>
      <p:sp>
        <p:nvSpPr>
          <p:cNvPr id="3" name="Content Placeholder 2"/>
          <p:cNvSpPr>
            <a:spLocks noGrp="1"/>
          </p:cNvSpPr>
          <p:nvPr>
            <p:ph idx="1"/>
          </p:nvPr>
        </p:nvSpPr>
        <p:spPr/>
        <p:txBody>
          <a:bodyPr>
            <a:normAutofit/>
          </a:bodyPr>
          <a:lstStyle/>
          <a:p>
            <a:pPr marL="347663" indent="-347663">
              <a:spcBef>
                <a:spcPts val="0"/>
              </a:spcBef>
            </a:pPr>
            <a:r>
              <a:rPr lang="en-US" sz="2800" dirty="0"/>
              <a:t>Substantial Sale CRT</a:t>
            </a:r>
          </a:p>
          <a:p>
            <a:pPr marL="682625" lvl="1" indent="-339725">
              <a:spcBef>
                <a:spcPts val="0"/>
              </a:spcBef>
              <a:buFont typeface="Calibri" panose="020F0502020204030204" pitchFamily="34" charset="0"/>
              <a:buChar char="–"/>
            </a:pPr>
            <a:r>
              <a:rPr lang="en-US" sz="2400" dirty="0"/>
              <a:t>CRT structured to eliminate, reduce or defer capital gain taxation</a:t>
            </a:r>
          </a:p>
          <a:p>
            <a:pPr marL="682625" lvl="1" indent="-339725">
              <a:spcBef>
                <a:spcPts val="0"/>
              </a:spcBef>
              <a:buFont typeface="Calibri" panose="020F0502020204030204" pitchFamily="34" charset="0"/>
              <a:buChar char="–"/>
            </a:pPr>
            <a:r>
              <a:rPr lang="en-US" sz="2400" dirty="0"/>
              <a:t>Strategy:</a:t>
            </a:r>
          </a:p>
          <a:p>
            <a:pPr marL="1030288" lvl="2" indent="-344488">
              <a:spcBef>
                <a:spcPts val="0"/>
              </a:spcBef>
              <a:buFont typeface="Wingdings" panose="05000000000000000000" pitchFamily="2" charset="2"/>
              <a:buChar char="Ø"/>
            </a:pPr>
            <a:r>
              <a:rPr lang="en-US" sz="2400" dirty="0"/>
              <a:t>Taxpayer has a large capital gain </a:t>
            </a:r>
          </a:p>
          <a:p>
            <a:pPr marL="1030288" lvl="2" indent="-344488">
              <a:spcBef>
                <a:spcPts val="0"/>
              </a:spcBef>
              <a:buFont typeface="Wingdings" panose="05000000000000000000" pitchFamily="2" charset="2"/>
              <a:buChar char="Ø"/>
            </a:pPr>
            <a:r>
              <a:rPr lang="en-US" sz="2400" dirty="0"/>
              <a:t>Taxpayer contributes the appreciated asset(s) to a CRT</a:t>
            </a:r>
          </a:p>
          <a:p>
            <a:pPr marL="1030288" lvl="2" indent="-344488">
              <a:spcBef>
                <a:spcPts val="0"/>
              </a:spcBef>
              <a:buFont typeface="Wingdings" panose="05000000000000000000" pitchFamily="2" charset="2"/>
              <a:buChar char="Ø"/>
            </a:pPr>
            <a:r>
              <a:rPr lang="en-US" sz="2400" dirty="0"/>
              <a:t>The CRT sells without recognizing gain</a:t>
            </a:r>
          </a:p>
          <a:p>
            <a:pPr marL="1030288" lvl="2" indent="-344488">
              <a:spcBef>
                <a:spcPts val="0"/>
              </a:spcBef>
              <a:buFont typeface="Wingdings" panose="05000000000000000000" pitchFamily="2" charset="2"/>
              <a:buChar char="Ø"/>
            </a:pPr>
            <a:r>
              <a:rPr lang="en-US" sz="2400" dirty="0"/>
              <a:t>The gain is recognized as annuity (or unitrust) payments are made</a:t>
            </a:r>
          </a:p>
          <a:p>
            <a:pPr marL="1030288" lvl="2" indent="-344488">
              <a:spcBef>
                <a:spcPts val="0"/>
              </a:spcBef>
              <a:buFont typeface="Wingdings" panose="05000000000000000000" pitchFamily="2" charset="2"/>
              <a:buChar char="Ø"/>
            </a:pPr>
            <a:r>
              <a:rPr lang="en-US" sz="2400" dirty="0"/>
              <a:t>This defers the tax liability for years and or reduces the total tax liability by avoiding higher income and a higher rate</a:t>
            </a:r>
          </a:p>
          <a:p>
            <a:pPr marL="682625" lvl="1" indent="-339725">
              <a:spcBef>
                <a:spcPts val="0"/>
              </a:spcBef>
              <a:buFont typeface="Calibri" panose="020F0502020204030204" pitchFamily="34" charset="0"/>
              <a:buChar char="–"/>
            </a:pPr>
            <a:r>
              <a:rPr lang="en-US" sz="2400" dirty="0"/>
              <a:t>The worst case scenario is tax deferral, while the best case scenario is tax rate arbitrage</a:t>
            </a:r>
          </a:p>
          <a:p>
            <a:pPr>
              <a:spcBef>
                <a:spcPts val="0"/>
              </a:spcBef>
            </a:pPr>
            <a:endParaRPr lang="en-US" sz="2000" dirty="0"/>
          </a:p>
        </p:txBody>
      </p:sp>
    </p:spTree>
    <p:extLst>
      <p:ext uri="{BB962C8B-B14F-4D97-AF65-F5344CB8AC3E}">
        <p14:creationId xmlns:p14="http://schemas.microsoft.com/office/powerpoint/2010/main" val="5073833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rrowheads="1"/>
          </p:cNvSpPr>
          <p:nvPr/>
        </p:nvSpPr>
        <p:spPr bwMode="auto">
          <a:xfrm>
            <a:off x="2499158" y="2167825"/>
            <a:ext cx="2601310" cy="857447"/>
          </a:xfrm>
          <a:prstGeom prst="roundRect">
            <a:avLst>
              <a:gd name="adj" fmla="val 16667"/>
            </a:avLst>
          </a:prstGeom>
          <a:solidFill>
            <a:schemeClr val="bg1">
              <a:lumMod val="75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101882" tIns="50941" rIns="101882" bIns="50941" anchor="ctr">
            <a:noAutofit/>
          </a:bodyPr>
          <a:lstStyle/>
          <a:p>
            <a:pPr algn="ctr" fontAlgn="base"/>
            <a:r>
              <a:rPr lang="en-US" sz="2000" b="1" dirty="0">
                <a:solidFill>
                  <a:srgbClr val="000000"/>
                </a:solidFill>
                <a:latin typeface="Times New Roman"/>
                <a:ea typeface="Calibri"/>
              </a:rPr>
              <a:t>Donor</a:t>
            </a:r>
            <a:endParaRPr lang="en-US" sz="2000" dirty="0">
              <a:latin typeface="Times New Roman"/>
              <a:ea typeface="Calibri"/>
            </a:endParaRPr>
          </a:p>
          <a:p>
            <a:pPr algn="ctr" fontAlgn="base"/>
            <a:r>
              <a:rPr lang="en-US" sz="2000" dirty="0">
                <a:solidFill>
                  <a:srgbClr val="000000"/>
                </a:solidFill>
                <a:latin typeface="Times New Roman"/>
                <a:ea typeface="Calibri"/>
              </a:rPr>
              <a:t>(Income Beneficiary)</a:t>
            </a:r>
            <a:endParaRPr lang="en-US" sz="2000" dirty="0">
              <a:latin typeface="Times New Roman"/>
              <a:ea typeface="Calibri"/>
            </a:endParaRPr>
          </a:p>
        </p:txBody>
      </p:sp>
      <p:sp>
        <p:nvSpPr>
          <p:cNvPr id="6" name="AutoShape 5"/>
          <p:cNvSpPr>
            <a:spLocks noChangeArrowheads="1"/>
          </p:cNvSpPr>
          <p:nvPr/>
        </p:nvSpPr>
        <p:spPr bwMode="auto">
          <a:xfrm>
            <a:off x="7086600" y="5037746"/>
            <a:ext cx="2663726" cy="888710"/>
          </a:xfrm>
          <a:prstGeom prst="roundRect">
            <a:avLst>
              <a:gd name="adj" fmla="val 16667"/>
            </a:avLst>
          </a:prstGeom>
          <a:solidFill>
            <a:schemeClr val="bg1">
              <a:lumMod val="75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101882" tIns="50941" rIns="101882" bIns="50941" anchor="ctr">
            <a:noAutofit/>
          </a:bodyPr>
          <a:lstStyle/>
          <a:p>
            <a:pPr algn="ctr" fontAlgn="base"/>
            <a:r>
              <a:rPr lang="en-US" sz="2000" b="1" dirty="0">
                <a:solidFill>
                  <a:srgbClr val="000000"/>
                </a:solidFill>
                <a:latin typeface="Times New Roman"/>
                <a:ea typeface="Calibri"/>
              </a:rPr>
              <a:t>Public Charity</a:t>
            </a:r>
            <a:endParaRPr lang="en-US" sz="2000" dirty="0">
              <a:latin typeface="Times New Roman"/>
              <a:ea typeface="Calibri"/>
            </a:endParaRPr>
          </a:p>
          <a:p>
            <a:pPr algn="ctr" fontAlgn="base"/>
            <a:r>
              <a:rPr lang="en-US" sz="2000" dirty="0">
                <a:solidFill>
                  <a:srgbClr val="000000"/>
                </a:solidFill>
                <a:latin typeface="Times New Roman"/>
                <a:ea typeface="Calibri"/>
              </a:rPr>
              <a:t>(Remainder Beneficiary)</a:t>
            </a:r>
            <a:endParaRPr lang="en-US" sz="2000" dirty="0">
              <a:latin typeface="Times New Roman"/>
              <a:ea typeface="Calibri"/>
            </a:endParaRPr>
          </a:p>
        </p:txBody>
      </p:sp>
      <p:sp>
        <p:nvSpPr>
          <p:cNvPr id="7" name="Text Box 6"/>
          <p:cNvSpPr txBox="1">
            <a:spLocks noChangeArrowheads="1"/>
          </p:cNvSpPr>
          <p:nvPr/>
        </p:nvSpPr>
        <p:spPr bwMode="auto">
          <a:xfrm>
            <a:off x="5163533" y="1779946"/>
            <a:ext cx="2577465" cy="488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82" tIns="50941" rIns="101882" bIns="50941">
            <a:noAutofit/>
          </a:bodyPr>
          <a:lstStyle/>
          <a:p>
            <a:pPr algn="ctr" fontAlgn="base"/>
            <a:r>
              <a:rPr lang="en-US" dirty="0">
                <a:solidFill>
                  <a:srgbClr val="000000"/>
                </a:solidFill>
                <a:latin typeface="Times New Roman"/>
                <a:ea typeface="Calibri"/>
              </a:rPr>
              <a:t>Transfer of highly</a:t>
            </a:r>
            <a:r>
              <a:rPr lang="en-US" sz="1600" dirty="0">
                <a:solidFill>
                  <a:srgbClr val="000000"/>
                </a:solidFill>
                <a:latin typeface="Times New Roman"/>
                <a:ea typeface="Calibri"/>
              </a:rPr>
              <a:t> </a:t>
            </a:r>
            <a:endParaRPr lang="en-US" sz="1600" dirty="0">
              <a:latin typeface="Times New Roman"/>
              <a:ea typeface="Calibri"/>
            </a:endParaRPr>
          </a:p>
          <a:p>
            <a:pPr algn="ctr" fontAlgn="base"/>
            <a:r>
              <a:rPr lang="en-US" dirty="0">
                <a:solidFill>
                  <a:srgbClr val="000000"/>
                </a:solidFill>
                <a:latin typeface="Times New Roman"/>
                <a:ea typeface="Calibri"/>
              </a:rPr>
              <a:t>appreciated assets</a:t>
            </a:r>
            <a:endParaRPr lang="en-US" dirty="0">
              <a:latin typeface="Times New Roman"/>
              <a:ea typeface="Calibri"/>
            </a:endParaRPr>
          </a:p>
        </p:txBody>
      </p:sp>
      <p:sp>
        <p:nvSpPr>
          <p:cNvPr id="8" name="Text Box 7"/>
          <p:cNvSpPr txBox="1">
            <a:spLocks noChangeArrowheads="1"/>
          </p:cNvSpPr>
          <p:nvPr/>
        </p:nvSpPr>
        <p:spPr bwMode="auto">
          <a:xfrm>
            <a:off x="2395697" y="3892704"/>
            <a:ext cx="2808233" cy="2033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82" tIns="50941" rIns="101882" bIns="50941">
            <a:noAutofit/>
          </a:bodyPr>
          <a:lstStyle/>
          <a:p>
            <a:pPr algn="ctr" fontAlgn="base"/>
            <a:r>
              <a:rPr lang="en-US" dirty="0">
                <a:solidFill>
                  <a:srgbClr val="000000"/>
                </a:solidFill>
                <a:latin typeface="Times New Roman"/>
                <a:ea typeface="Calibri"/>
              </a:rPr>
              <a:t>Donor receives an immediate income tax deduction for present value of the remainder interest (must be at least 10% of the value of the assets originally contributed)</a:t>
            </a:r>
            <a:endParaRPr lang="en-US" dirty="0">
              <a:latin typeface="Times New Roman"/>
              <a:ea typeface="Calibri"/>
            </a:endParaRPr>
          </a:p>
        </p:txBody>
      </p:sp>
      <p:cxnSp>
        <p:nvCxnSpPr>
          <p:cNvPr id="9" name="Line 8"/>
          <p:cNvCxnSpPr/>
          <p:nvPr/>
        </p:nvCxnSpPr>
        <p:spPr bwMode="auto">
          <a:xfrm>
            <a:off x="3799813" y="3075772"/>
            <a:ext cx="0" cy="816933"/>
          </a:xfrm>
          <a:prstGeom prst="line">
            <a:avLst/>
          </a:prstGeom>
          <a:noFill/>
          <a:ln w="25400">
            <a:solidFill>
              <a:schemeClr val="tx1"/>
            </a:solidFill>
            <a:prstDash val="dash"/>
            <a:round/>
            <a:headEnd/>
            <a:tailEnd type="triangle" w="med" len="med"/>
          </a:ln>
          <a:extLst>
            <a:ext uri="{909E8E84-426E-40DD-AFC4-6F175D3DCCD1}">
              <a14:hiddenFill xmlns:a14="http://schemas.microsoft.com/office/drawing/2010/main">
                <a:noFill/>
              </a14:hiddenFill>
            </a:ext>
          </a:extLst>
        </p:spPr>
      </p:cxnSp>
      <p:cxnSp>
        <p:nvCxnSpPr>
          <p:cNvPr id="10" name="Line 9"/>
          <p:cNvCxnSpPr/>
          <p:nvPr/>
        </p:nvCxnSpPr>
        <p:spPr bwMode="auto">
          <a:xfrm>
            <a:off x="5100469" y="2410154"/>
            <a:ext cx="2708713"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 name="Line 10"/>
          <p:cNvCxnSpPr/>
          <p:nvPr/>
        </p:nvCxnSpPr>
        <p:spPr bwMode="auto">
          <a:xfrm flipH="1">
            <a:off x="5100469" y="2795249"/>
            <a:ext cx="2708713"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2" name="Line 11"/>
          <p:cNvCxnSpPr/>
          <p:nvPr/>
        </p:nvCxnSpPr>
        <p:spPr bwMode="auto">
          <a:xfrm>
            <a:off x="8416219" y="2935722"/>
            <a:ext cx="2244" cy="210202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3" name="Text Box 12"/>
          <p:cNvSpPr txBox="1">
            <a:spLocks noChangeArrowheads="1"/>
          </p:cNvSpPr>
          <p:nvPr/>
        </p:nvSpPr>
        <p:spPr bwMode="auto">
          <a:xfrm>
            <a:off x="8399204" y="2954472"/>
            <a:ext cx="1497965" cy="1264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82" tIns="50941" rIns="101882" bIns="50941">
            <a:noAutofit/>
          </a:bodyPr>
          <a:lstStyle/>
          <a:p>
            <a:pPr fontAlgn="base"/>
            <a:r>
              <a:rPr lang="en-US" dirty="0">
                <a:solidFill>
                  <a:srgbClr val="000000"/>
                </a:solidFill>
                <a:latin typeface="Times New Roman"/>
                <a:ea typeface="Calibri"/>
              </a:rPr>
              <a:t>At the end of the trust term, the charity receives the residual assets held in the trust</a:t>
            </a:r>
            <a:endParaRPr lang="en-US" dirty="0">
              <a:latin typeface="Times New Roman"/>
              <a:ea typeface="Calibri"/>
            </a:endParaRPr>
          </a:p>
        </p:txBody>
      </p:sp>
      <p:sp>
        <p:nvSpPr>
          <p:cNvPr id="14" name="Text Box 13"/>
          <p:cNvSpPr txBox="1">
            <a:spLocks noChangeArrowheads="1"/>
          </p:cNvSpPr>
          <p:nvPr/>
        </p:nvSpPr>
        <p:spPr bwMode="auto">
          <a:xfrm>
            <a:off x="5226597" y="2749047"/>
            <a:ext cx="2460625" cy="461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82" tIns="50941" rIns="101882" bIns="50941">
            <a:noAutofit/>
          </a:bodyPr>
          <a:lstStyle/>
          <a:p>
            <a:pPr algn="ctr" fontAlgn="base"/>
            <a:r>
              <a:rPr lang="en-US" dirty="0">
                <a:solidFill>
                  <a:srgbClr val="000000"/>
                </a:solidFill>
                <a:latin typeface="Times New Roman"/>
                <a:ea typeface="Calibri"/>
              </a:rPr>
              <a:t>Annual (or more frequent)  payments for life (or a term of years)</a:t>
            </a:r>
            <a:endParaRPr lang="en-US" dirty="0">
              <a:latin typeface="Times New Roman"/>
              <a:ea typeface="Calibri"/>
            </a:endParaRPr>
          </a:p>
        </p:txBody>
      </p:sp>
      <p:sp>
        <p:nvSpPr>
          <p:cNvPr id="15" name="AutoShape 14"/>
          <p:cNvSpPr>
            <a:spLocks noChangeArrowheads="1"/>
          </p:cNvSpPr>
          <p:nvPr/>
        </p:nvSpPr>
        <p:spPr bwMode="auto">
          <a:xfrm>
            <a:off x="7809182" y="2183591"/>
            <a:ext cx="1218565" cy="725479"/>
          </a:xfrm>
          <a:prstGeom prst="roundRect">
            <a:avLst>
              <a:gd name="adj" fmla="val 16667"/>
            </a:avLst>
          </a:prstGeom>
          <a:solidFill>
            <a:schemeClr val="bg1">
              <a:lumMod val="75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101882" tIns="50941" rIns="101882" bIns="50941" anchor="ctr">
            <a:noAutofit/>
          </a:bodyPr>
          <a:lstStyle/>
          <a:p>
            <a:pPr algn="ctr" fontAlgn="base"/>
            <a:r>
              <a:rPr lang="en-US" sz="2000" b="1" dirty="0">
                <a:solidFill>
                  <a:srgbClr val="000000"/>
                </a:solidFill>
                <a:latin typeface="Times New Roman"/>
                <a:ea typeface="Calibri"/>
              </a:rPr>
              <a:t>CRT</a:t>
            </a:r>
            <a:endParaRPr lang="en-US" sz="2000" dirty="0">
              <a:latin typeface="Times New Roman"/>
              <a:ea typeface="Calibri"/>
            </a:endParaRPr>
          </a:p>
        </p:txBody>
      </p:sp>
      <p:sp>
        <p:nvSpPr>
          <p:cNvPr id="16" name="Rectangle 12"/>
          <p:cNvSpPr>
            <a:spLocks noChangeArrowheads="1"/>
          </p:cNvSpPr>
          <p:nvPr/>
        </p:nvSpPr>
        <p:spPr bwMode="auto">
          <a:xfrm>
            <a:off x="1676401" y="196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tLang="en-US" dirty="0">
              <a:latin typeface="Arial" pitchFamily="34" charset="0"/>
              <a:cs typeface="Arial" pitchFamily="34" charset="0"/>
            </a:endParaRPr>
          </a:p>
        </p:txBody>
      </p:sp>
      <p:sp>
        <p:nvSpPr>
          <p:cNvPr id="17" name="Rectangle 19"/>
          <p:cNvSpPr>
            <a:spLocks noChangeArrowheads="1"/>
          </p:cNvSpPr>
          <p:nvPr/>
        </p:nvSpPr>
        <p:spPr bwMode="auto">
          <a:xfrm>
            <a:off x="1676401" y="271046"/>
            <a:ext cx="184731"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br>
              <a:rPr lang="en-US" altLang="en-US" sz="800" dirty="0">
                <a:latin typeface="Arial" pitchFamily="34" charset="0"/>
                <a:cs typeface="Arial" pitchFamily="34" charset="0"/>
              </a:rPr>
            </a:br>
            <a:endParaRPr lang="en-US" altLang="en-US" sz="1200" dirty="0">
              <a:latin typeface="Times New Roman" pitchFamily="18" charset="0"/>
              <a:ea typeface="Calibri" pitchFamily="34" charset="0"/>
              <a:cs typeface="Times New Roman" pitchFamily="18" charset="0"/>
            </a:endParaRPr>
          </a:p>
          <a:p>
            <a:pPr eaLnBrk="0" fontAlgn="base" hangingPunct="0">
              <a:spcBef>
                <a:spcPct val="0"/>
              </a:spcBef>
              <a:spcAft>
                <a:spcPct val="0"/>
              </a:spcAft>
            </a:pPr>
            <a:endParaRPr lang="en-US" altLang="en-US" dirty="0">
              <a:latin typeface="Arial" pitchFamily="34" charset="0"/>
              <a:cs typeface="Arial" pitchFamily="34" charset="0"/>
            </a:endParaRPr>
          </a:p>
        </p:txBody>
      </p:sp>
      <p:sp>
        <p:nvSpPr>
          <p:cNvPr id="18" name="Rectangle 21"/>
          <p:cNvSpPr>
            <a:spLocks noChangeArrowheads="1"/>
          </p:cNvSpPr>
          <p:nvPr/>
        </p:nvSpPr>
        <p:spPr bwMode="auto">
          <a:xfrm>
            <a:off x="1676401" y="86380"/>
            <a:ext cx="184731"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tLang="en-US" sz="1200" dirty="0">
              <a:latin typeface="Calibri" pitchFamily="34" charset="0"/>
              <a:ea typeface="Times New Roman" pitchFamily="18" charset="0"/>
              <a:cs typeface="Times New Roman" pitchFamily="18" charset="0"/>
            </a:endParaRPr>
          </a:p>
          <a:p>
            <a:pPr eaLnBrk="0" fontAlgn="base" hangingPunct="0">
              <a:spcBef>
                <a:spcPct val="0"/>
              </a:spcBef>
              <a:spcAft>
                <a:spcPct val="0"/>
              </a:spcAft>
            </a:pPr>
            <a:br>
              <a:rPr lang="en-US" altLang="en-US" sz="1200" dirty="0">
                <a:latin typeface="Calibri" pitchFamily="34" charset="0"/>
                <a:ea typeface="Times New Roman" pitchFamily="18" charset="0"/>
                <a:cs typeface="Times New Roman" pitchFamily="18" charset="0"/>
              </a:rPr>
            </a:br>
            <a:br>
              <a:rPr lang="en-US" altLang="en-US" sz="1200" dirty="0">
                <a:latin typeface="Calibri" pitchFamily="34" charset="0"/>
                <a:ea typeface="Times New Roman" pitchFamily="18" charset="0"/>
                <a:cs typeface="Times New Roman" pitchFamily="18" charset="0"/>
              </a:rPr>
            </a:br>
            <a:endParaRPr lang="en-US" altLang="en-US" sz="800" dirty="0">
              <a:latin typeface="Arial" pitchFamily="34" charset="0"/>
              <a:cs typeface="Arial" pitchFamily="34" charset="0"/>
            </a:endParaRPr>
          </a:p>
          <a:p>
            <a:pPr eaLnBrk="0" fontAlgn="base" hangingPunct="0">
              <a:spcBef>
                <a:spcPct val="0"/>
              </a:spcBef>
              <a:spcAft>
                <a:spcPct val="0"/>
              </a:spcAft>
            </a:pPr>
            <a:endParaRPr lang="en-US" altLang="en-US" dirty="0">
              <a:latin typeface="Arial" pitchFamily="34" charset="0"/>
              <a:cs typeface="Arial" pitchFamily="34" charset="0"/>
            </a:endParaRPr>
          </a:p>
        </p:txBody>
      </p:sp>
      <p:sp>
        <p:nvSpPr>
          <p:cNvPr id="19" name="Title 1">
            <a:extLst>
              <a:ext uri="{FF2B5EF4-FFF2-40B4-BE49-F238E27FC236}">
                <a16:creationId xmlns:a16="http://schemas.microsoft.com/office/drawing/2014/main" id="{397DF3D6-5388-4370-8307-91F9A0436BB7}"/>
              </a:ext>
            </a:extLst>
          </p:cNvPr>
          <p:cNvSpPr>
            <a:spLocks noGrp="1"/>
          </p:cNvSpPr>
          <p:nvPr>
            <p:ph type="title"/>
          </p:nvPr>
        </p:nvSpPr>
        <p:spPr/>
        <p:txBody>
          <a:bodyPr>
            <a:normAutofit/>
          </a:bodyPr>
          <a:lstStyle/>
          <a:p>
            <a:r>
              <a:rPr lang="en-US" dirty="0"/>
              <a:t>Charitable Remainder Trusts</a:t>
            </a:r>
            <a:br>
              <a:rPr lang="en-US" dirty="0"/>
            </a:br>
            <a:r>
              <a:rPr lang="en-US" sz="3200" i="1" dirty="0">
                <a:solidFill>
                  <a:srgbClr val="FF0000"/>
                </a:solidFill>
              </a:rPr>
              <a:t>Substantial Sale Strategy</a:t>
            </a:r>
            <a:endParaRPr lang="en-US" dirty="0">
              <a:solidFill>
                <a:srgbClr val="FF0000"/>
              </a:solidFill>
            </a:endParaRPr>
          </a:p>
        </p:txBody>
      </p:sp>
    </p:spTree>
    <p:extLst>
      <p:ext uri="{BB962C8B-B14F-4D97-AF65-F5344CB8AC3E}">
        <p14:creationId xmlns:p14="http://schemas.microsoft.com/office/powerpoint/2010/main" val="31270882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Installment Sales</a:t>
            </a:r>
            <a:br>
              <a:rPr lang="en-US" dirty="0"/>
            </a:br>
            <a:r>
              <a:rPr lang="en-US" sz="3200" i="1" dirty="0">
                <a:solidFill>
                  <a:srgbClr val="FF0000"/>
                </a:solidFill>
              </a:rPr>
              <a:t>Overview</a:t>
            </a:r>
            <a:endParaRPr lang="en-US" dirty="0">
              <a:solidFill>
                <a:srgbClr val="FF0000"/>
              </a:solidFill>
            </a:endParaRPr>
          </a:p>
        </p:txBody>
      </p:sp>
      <p:sp>
        <p:nvSpPr>
          <p:cNvPr id="3" name="Content Placeholder 2"/>
          <p:cNvSpPr>
            <a:spLocks noGrp="1"/>
          </p:cNvSpPr>
          <p:nvPr>
            <p:ph idx="1"/>
          </p:nvPr>
        </p:nvSpPr>
        <p:spPr/>
        <p:txBody>
          <a:bodyPr>
            <a:normAutofit/>
          </a:bodyPr>
          <a:lstStyle/>
          <a:p>
            <a:pPr marL="347663" indent="-347663"/>
            <a:r>
              <a:rPr lang="en-US" sz="3200" dirty="0">
                <a:cs typeface="Arial" pitchFamily="34" charset="0"/>
              </a:rPr>
              <a:t>An installment sale is a type of sale in which the seller sells an asset to another person in exchange for a promissory note paid over time. </a:t>
            </a:r>
          </a:p>
          <a:p>
            <a:pPr marL="347663" indent="-347663"/>
            <a:endParaRPr lang="en-US" sz="3200" dirty="0">
              <a:cs typeface="Arial" pitchFamily="34" charset="0"/>
            </a:endParaRPr>
          </a:p>
          <a:p>
            <a:pPr marL="347663" indent="-347663"/>
            <a:r>
              <a:rPr lang="en-US" sz="3200" dirty="0">
                <a:cs typeface="Arial" pitchFamily="34" charset="0"/>
              </a:rPr>
              <a:t>If executed correctly, the taxable gain recognized by the seller will be deferred until payments are made on the principal of the note. IRC § 453.</a:t>
            </a:r>
          </a:p>
        </p:txBody>
      </p:sp>
    </p:spTree>
    <p:extLst>
      <p:ext uri="{BB962C8B-B14F-4D97-AF65-F5344CB8AC3E}">
        <p14:creationId xmlns:p14="http://schemas.microsoft.com/office/powerpoint/2010/main" val="34338335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Installment Sale</a:t>
            </a:r>
            <a:br>
              <a:rPr lang="en-US" dirty="0"/>
            </a:br>
            <a:r>
              <a:rPr lang="en-US" sz="3200" i="1" dirty="0">
                <a:solidFill>
                  <a:srgbClr val="FF0000"/>
                </a:solidFill>
              </a:rPr>
              <a:t>Overview</a:t>
            </a:r>
            <a:endParaRPr lang="en-US" dirty="0">
              <a:solidFill>
                <a:srgbClr val="FF0000"/>
              </a:solidFill>
            </a:endParaRPr>
          </a:p>
        </p:txBody>
      </p:sp>
      <p:sp>
        <p:nvSpPr>
          <p:cNvPr id="3" name="Content Placeholder 2"/>
          <p:cNvSpPr>
            <a:spLocks noGrp="1"/>
          </p:cNvSpPr>
          <p:nvPr>
            <p:ph idx="1"/>
          </p:nvPr>
        </p:nvSpPr>
        <p:spPr/>
        <p:txBody>
          <a:bodyPr>
            <a:normAutofit/>
          </a:bodyPr>
          <a:lstStyle/>
          <a:p>
            <a:pPr marL="347663" indent="-347663"/>
            <a:r>
              <a:rPr lang="en-US" sz="3600" dirty="0"/>
              <a:t>IRC § 453 allowed for deferral of taxation on Installment Sales</a:t>
            </a:r>
          </a:p>
          <a:p>
            <a:pPr marL="682625" lvl="1" indent="-339725">
              <a:buFont typeface="Calibri" panose="020F0502020204030204" pitchFamily="34" charset="0"/>
              <a:buChar char="–"/>
            </a:pPr>
            <a:r>
              <a:rPr lang="en-US" sz="3200" dirty="0"/>
              <a:t>$5,000,000 annual limitation</a:t>
            </a:r>
          </a:p>
          <a:p>
            <a:pPr marL="682625" lvl="1" indent="-339725">
              <a:buFont typeface="Calibri" panose="020F0502020204030204" pitchFamily="34" charset="0"/>
              <a:buChar char="–"/>
            </a:pPr>
            <a:r>
              <a:rPr lang="en-US" sz="3200" dirty="0"/>
              <a:t>$10,000,000 annual limitation for married couple</a:t>
            </a:r>
          </a:p>
          <a:p>
            <a:pPr marL="347663" indent="-347663"/>
            <a:r>
              <a:rPr lang="en-US" sz="3600" dirty="0"/>
              <a:t>Gain is generally deferred until payment occurs</a:t>
            </a:r>
          </a:p>
          <a:p>
            <a:pPr marL="682625" lvl="1" indent="-339725">
              <a:buFont typeface="Calibri" panose="020F0502020204030204" pitchFamily="34" charset="0"/>
              <a:buChar char="–"/>
            </a:pPr>
            <a:r>
              <a:rPr lang="en-US" sz="3200" dirty="0"/>
              <a:t>Depreciation recapture provisions – IRC § 453(i)</a:t>
            </a:r>
            <a:endParaRPr lang="en-US" sz="3600" dirty="0"/>
          </a:p>
        </p:txBody>
      </p:sp>
    </p:spTree>
    <p:extLst>
      <p:ext uri="{BB962C8B-B14F-4D97-AF65-F5344CB8AC3E}">
        <p14:creationId xmlns:p14="http://schemas.microsoft.com/office/powerpoint/2010/main" val="12041557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Installment Sale</a:t>
            </a:r>
            <a:br>
              <a:rPr lang="en-US" dirty="0"/>
            </a:br>
            <a:r>
              <a:rPr lang="en-US" sz="3200" i="1" dirty="0">
                <a:solidFill>
                  <a:srgbClr val="FF0000"/>
                </a:solidFill>
              </a:rPr>
              <a:t>Increase in Basis</a:t>
            </a:r>
            <a:endParaRPr lang="en-US" dirty="0">
              <a:solidFill>
                <a:srgbClr val="FF0000"/>
              </a:solidFill>
            </a:endParaRPr>
          </a:p>
        </p:txBody>
      </p:sp>
      <p:sp>
        <p:nvSpPr>
          <p:cNvPr id="3" name="Content Placeholder 2"/>
          <p:cNvSpPr>
            <a:spLocks noGrp="1"/>
          </p:cNvSpPr>
          <p:nvPr>
            <p:ph idx="1"/>
          </p:nvPr>
        </p:nvSpPr>
        <p:spPr/>
        <p:txBody>
          <a:bodyPr>
            <a:normAutofit/>
          </a:bodyPr>
          <a:lstStyle/>
          <a:p>
            <a:pPr marL="347663" indent="-347663"/>
            <a:r>
              <a:rPr lang="en-US" sz="3200" dirty="0"/>
              <a:t>Sale from taxpayer to a non-grantor trust or a child receives a basis increase</a:t>
            </a:r>
          </a:p>
          <a:p>
            <a:pPr marL="347663" indent="-347663"/>
            <a:endParaRPr lang="en-US" sz="3200" dirty="0"/>
          </a:p>
          <a:p>
            <a:pPr marL="347663" indent="-347663"/>
            <a:r>
              <a:rPr lang="en-US" sz="3200" dirty="0"/>
              <a:t>Basis will equal the purchase price</a:t>
            </a:r>
          </a:p>
        </p:txBody>
      </p:sp>
    </p:spTree>
    <p:extLst>
      <p:ext uri="{BB962C8B-B14F-4D97-AF65-F5344CB8AC3E}">
        <p14:creationId xmlns:p14="http://schemas.microsoft.com/office/powerpoint/2010/main" val="15625454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33A43-0A9B-4E09-9BF8-F834BE6EB5DC}"/>
              </a:ext>
            </a:extLst>
          </p:cNvPr>
          <p:cNvSpPr>
            <a:spLocks noGrp="1"/>
          </p:cNvSpPr>
          <p:nvPr>
            <p:ph type="title"/>
          </p:nvPr>
        </p:nvSpPr>
        <p:spPr/>
        <p:txBody>
          <a:bodyPr/>
          <a:lstStyle/>
          <a:p>
            <a:r>
              <a:rPr lang="en-US" dirty="0"/>
              <a:t>Installment Sale</a:t>
            </a:r>
            <a:br>
              <a:rPr lang="en-US" dirty="0"/>
            </a:br>
            <a:r>
              <a:rPr lang="en-US" sz="3200" i="1" dirty="0">
                <a:solidFill>
                  <a:srgbClr val="FF0000"/>
                </a:solidFill>
              </a:rPr>
              <a:t>Two Planning Ideas</a:t>
            </a:r>
            <a:endParaRPr lang="en-US" dirty="0"/>
          </a:p>
        </p:txBody>
      </p:sp>
      <p:sp>
        <p:nvSpPr>
          <p:cNvPr id="3" name="Content Placeholder 2">
            <a:extLst>
              <a:ext uri="{FF2B5EF4-FFF2-40B4-BE49-F238E27FC236}">
                <a16:creationId xmlns:a16="http://schemas.microsoft.com/office/drawing/2014/main" id="{05D26F04-0CD7-4CC8-8A01-451C701CAD8A}"/>
              </a:ext>
            </a:extLst>
          </p:cNvPr>
          <p:cNvSpPr>
            <a:spLocks noGrp="1"/>
          </p:cNvSpPr>
          <p:nvPr>
            <p:ph idx="1"/>
          </p:nvPr>
        </p:nvSpPr>
        <p:spPr/>
        <p:txBody>
          <a:bodyPr>
            <a:normAutofit/>
          </a:bodyPr>
          <a:lstStyle/>
          <a:p>
            <a:pPr marL="347663" indent="-347663"/>
            <a:r>
              <a:rPr lang="en-US" sz="3200" dirty="0"/>
              <a:t>Two-Year Installment Sale</a:t>
            </a:r>
          </a:p>
          <a:p>
            <a:pPr marL="347663" indent="-347663"/>
            <a:endParaRPr lang="en-US" sz="3200" dirty="0"/>
          </a:p>
          <a:p>
            <a:pPr marL="347663" indent="-347663"/>
            <a:r>
              <a:rPr lang="en-US" sz="3200" dirty="0"/>
              <a:t>Long-term Installment Sale</a:t>
            </a:r>
          </a:p>
        </p:txBody>
      </p:sp>
    </p:spTree>
    <p:extLst>
      <p:ext uri="{BB962C8B-B14F-4D97-AF65-F5344CB8AC3E}">
        <p14:creationId xmlns:p14="http://schemas.microsoft.com/office/powerpoint/2010/main" val="41767335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Two-Year Installment Sale</a:t>
            </a:r>
            <a:br>
              <a:rPr lang="en-US" dirty="0"/>
            </a:br>
            <a:r>
              <a:rPr lang="en-US" sz="3200" i="1" dirty="0">
                <a:solidFill>
                  <a:srgbClr val="FF0000"/>
                </a:solidFill>
              </a:rPr>
              <a:t>Two-Year Rule </a:t>
            </a:r>
            <a:endParaRPr lang="en-US" dirty="0">
              <a:solidFill>
                <a:srgbClr val="FF0000"/>
              </a:solidFill>
            </a:endParaRPr>
          </a:p>
        </p:txBody>
      </p:sp>
      <p:sp>
        <p:nvSpPr>
          <p:cNvPr id="3" name="Content Placeholder 2"/>
          <p:cNvSpPr>
            <a:spLocks noGrp="1"/>
          </p:cNvSpPr>
          <p:nvPr>
            <p:ph idx="1"/>
          </p:nvPr>
        </p:nvSpPr>
        <p:spPr/>
        <p:txBody>
          <a:bodyPr>
            <a:normAutofit/>
          </a:bodyPr>
          <a:lstStyle/>
          <a:p>
            <a:pPr marL="347663" indent="-347663"/>
            <a:r>
              <a:rPr lang="en-US" sz="3200" dirty="0"/>
              <a:t>IRC § 453(e)(2) provides a sale by a related party within two years results in realization of the original deferral</a:t>
            </a:r>
          </a:p>
          <a:p>
            <a:pPr marL="347663" indent="-347663"/>
            <a:endParaRPr lang="en-US" sz="3200" dirty="0"/>
          </a:p>
          <a:p>
            <a:pPr marL="347663" indent="-347663"/>
            <a:r>
              <a:rPr lang="en-US" sz="3200" dirty="0"/>
              <a:t>Therefore, the original buyer must wait at least 2 years and one day to sell the asset to a third-party</a:t>
            </a:r>
          </a:p>
          <a:p>
            <a:pPr marL="682625" lvl="1" indent="-339725">
              <a:buFont typeface="Calibri" panose="020F0502020204030204" pitchFamily="34" charset="0"/>
              <a:buChar char="–"/>
            </a:pPr>
            <a:r>
              <a:rPr lang="en-US" sz="2800" dirty="0"/>
              <a:t>No realization of the original gain if the sale is at least two years and one day later</a:t>
            </a:r>
          </a:p>
        </p:txBody>
      </p:sp>
    </p:spTree>
    <p:extLst>
      <p:ext uri="{BB962C8B-B14F-4D97-AF65-F5344CB8AC3E}">
        <p14:creationId xmlns:p14="http://schemas.microsoft.com/office/powerpoint/2010/main" val="325142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B7984-BF36-406E-A162-A8CF95EC0914}"/>
              </a:ext>
            </a:extLst>
          </p:cNvPr>
          <p:cNvSpPr>
            <a:spLocks noGrp="1"/>
          </p:cNvSpPr>
          <p:nvPr>
            <p:ph type="title"/>
          </p:nvPr>
        </p:nvSpPr>
        <p:spPr/>
        <p:txBody>
          <a:bodyPr/>
          <a:lstStyle/>
          <a:p>
            <a:r>
              <a:rPr lang="en-US" dirty="0"/>
              <a:t>2021 Tax Reform – </a:t>
            </a:r>
            <a:r>
              <a:rPr lang="en-US" i="1" dirty="0">
                <a:solidFill>
                  <a:srgbClr val="FF0000"/>
                </a:solidFill>
              </a:rPr>
              <a:t>Individuals</a:t>
            </a:r>
            <a:endParaRPr lang="en-US" dirty="0"/>
          </a:p>
        </p:txBody>
      </p:sp>
      <p:sp>
        <p:nvSpPr>
          <p:cNvPr id="4" name="Content Placeholder 3">
            <a:extLst>
              <a:ext uri="{FF2B5EF4-FFF2-40B4-BE49-F238E27FC236}">
                <a16:creationId xmlns:a16="http://schemas.microsoft.com/office/drawing/2014/main" id="{1F3B5E00-B298-49AF-B1F1-4CC133ED494B}"/>
              </a:ext>
            </a:extLst>
          </p:cNvPr>
          <p:cNvSpPr>
            <a:spLocks noGrp="1"/>
          </p:cNvSpPr>
          <p:nvPr>
            <p:ph idx="1"/>
          </p:nvPr>
        </p:nvSpPr>
        <p:spPr/>
        <p:txBody>
          <a:bodyPr>
            <a:normAutofit/>
          </a:bodyPr>
          <a:lstStyle/>
          <a:p>
            <a:r>
              <a:rPr lang="en-US" dirty="0"/>
              <a:t>New Section 199A Limitation</a:t>
            </a:r>
          </a:p>
          <a:p>
            <a:pPr lvl="1">
              <a:buFont typeface="Calibri" panose="020F0502020204030204" pitchFamily="34" charset="0"/>
              <a:buChar char="–"/>
            </a:pPr>
            <a:r>
              <a:rPr lang="en-US" dirty="0"/>
              <a:t>Imposes a maximum allowable deduction - I.E. A CAP ON THE AMOUNT CLAIMED</a:t>
            </a:r>
          </a:p>
          <a:p>
            <a:pPr lvl="1">
              <a:buFont typeface="Calibri" panose="020F0502020204030204" pitchFamily="34" charset="0"/>
              <a:buChar char="–"/>
            </a:pPr>
            <a:r>
              <a:rPr lang="en-US" dirty="0"/>
              <a:t>Applies after 12/31/21</a:t>
            </a:r>
          </a:p>
          <a:p>
            <a:endParaRPr lang="en-US" dirty="0"/>
          </a:p>
          <a:p>
            <a:pPr marL="0" indent="0">
              <a:buNone/>
            </a:pPr>
            <a:endParaRPr lang="en-US" dirty="0"/>
          </a:p>
          <a:p>
            <a:endParaRPr lang="en-US" dirty="0"/>
          </a:p>
        </p:txBody>
      </p:sp>
      <p:graphicFrame>
        <p:nvGraphicFramePr>
          <p:cNvPr id="3" name="Object 2">
            <a:extLst>
              <a:ext uri="{FF2B5EF4-FFF2-40B4-BE49-F238E27FC236}">
                <a16:creationId xmlns:a16="http://schemas.microsoft.com/office/drawing/2014/main" id="{BD9DFBCA-A246-4073-B24C-A94754460A17}"/>
              </a:ext>
            </a:extLst>
          </p:cNvPr>
          <p:cNvGraphicFramePr>
            <a:graphicFrameLocks noChangeAspect="1"/>
          </p:cNvGraphicFramePr>
          <p:nvPr>
            <p:extLst>
              <p:ext uri="{D42A27DB-BD31-4B8C-83A1-F6EECF244321}">
                <p14:modId xmlns:p14="http://schemas.microsoft.com/office/powerpoint/2010/main" val="2778057313"/>
              </p:ext>
            </p:extLst>
          </p:nvPr>
        </p:nvGraphicFramePr>
        <p:xfrm>
          <a:off x="3467402" y="3531079"/>
          <a:ext cx="5257196" cy="2263775"/>
        </p:xfrm>
        <a:graphic>
          <a:graphicData uri="http://schemas.openxmlformats.org/presentationml/2006/ole">
            <mc:AlternateContent xmlns:mc="http://schemas.openxmlformats.org/markup-compatibility/2006">
              <mc:Choice xmlns:v="urn:schemas-microsoft-com:vml" Requires="v">
                <p:oleObj spid="_x0000_s3075" name="Worksheet" r:id="rId3" imgW="2676349" imgH="1152681" progId="Excel.Sheet.12">
                  <p:embed/>
                </p:oleObj>
              </mc:Choice>
              <mc:Fallback>
                <p:oleObj name="Worksheet" r:id="rId3" imgW="2676349" imgH="1152681" progId="Excel.Sheet.12">
                  <p:embed/>
                  <p:pic>
                    <p:nvPicPr>
                      <p:cNvPr id="3" name="Object 2">
                        <a:extLst>
                          <a:ext uri="{FF2B5EF4-FFF2-40B4-BE49-F238E27FC236}">
                            <a16:creationId xmlns:a16="http://schemas.microsoft.com/office/drawing/2014/main" id="{BD9DFBCA-A246-4073-B24C-A94754460A17}"/>
                          </a:ext>
                        </a:extLst>
                      </p:cNvPr>
                      <p:cNvPicPr/>
                      <p:nvPr/>
                    </p:nvPicPr>
                    <p:blipFill>
                      <a:blip r:embed="rId4"/>
                      <a:stretch>
                        <a:fillRect/>
                      </a:stretch>
                    </p:blipFill>
                    <p:spPr>
                      <a:xfrm>
                        <a:off x="3467402" y="3531079"/>
                        <a:ext cx="5257196" cy="2263775"/>
                      </a:xfrm>
                      <a:prstGeom prst="rect">
                        <a:avLst/>
                      </a:prstGeom>
                    </p:spPr>
                  </p:pic>
                </p:oleObj>
              </mc:Fallback>
            </mc:AlternateContent>
          </a:graphicData>
        </a:graphic>
      </p:graphicFrame>
    </p:spTree>
    <p:extLst>
      <p:ext uri="{BB962C8B-B14F-4D97-AF65-F5344CB8AC3E}">
        <p14:creationId xmlns:p14="http://schemas.microsoft.com/office/powerpoint/2010/main" val="25752604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Two-Year Installment Sale</a:t>
            </a:r>
            <a:br>
              <a:rPr lang="en-US" dirty="0"/>
            </a:br>
            <a:r>
              <a:rPr lang="en-US" sz="3200" i="1" dirty="0">
                <a:solidFill>
                  <a:srgbClr val="FF0000"/>
                </a:solidFill>
              </a:rPr>
              <a:t>Strategy</a:t>
            </a:r>
            <a:endParaRPr lang="en-US" dirty="0">
              <a:solidFill>
                <a:srgbClr val="FF0000"/>
              </a:solidFill>
            </a:endParaRPr>
          </a:p>
        </p:txBody>
      </p:sp>
      <p:sp>
        <p:nvSpPr>
          <p:cNvPr id="3" name="Content Placeholder 2"/>
          <p:cNvSpPr>
            <a:spLocks noGrp="1"/>
          </p:cNvSpPr>
          <p:nvPr>
            <p:ph idx="1"/>
          </p:nvPr>
        </p:nvSpPr>
        <p:spPr/>
        <p:txBody>
          <a:bodyPr>
            <a:normAutofit/>
          </a:bodyPr>
          <a:lstStyle/>
          <a:p>
            <a:pPr marL="347663" indent="-347663">
              <a:spcBef>
                <a:spcPts val="600"/>
              </a:spcBef>
            </a:pPr>
            <a:r>
              <a:rPr lang="en-US" sz="3600" dirty="0"/>
              <a:t>Strategy</a:t>
            </a:r>
            <a:endParaRPr lang="en-US" dirty="0"/>
          </a:p>
          <a:p>
            <a:pPr marL="682625" lvl="1" indent="-344488">
              <a:buFont typeface="Calibri" panose="020F0502020204030204" pitchFamily="34" charset="0"/>
              <a:buChar char="–"/>
            </a:pPr>
            <a:r>
              <a:rPr lang="en-US" sz="2800" dirty="0"/>
              <a:t>Parent has an asset with a large capital gain</a:t>
            </a:r>
          </a:p>
          <a:p>
            <a:pPr marL="682625" lvl="1" indent="-344488">
              <a:buFont typeface="Calibri" panose="020F0502020204030204" pitchFamily="34" charset="0"/>
              <a:buChar char="–"/>
            </a:pPr>
            <a:r>
              <a:rPr lang="en-US" sz="2800" dirty="0"/>
              <a:t>Parent sells it to a nongrantor trust for the benefit of his or her children and takes back an installment note</a:t>
            </a:r>
          </a:p>
          <a:p>
            <a:pPr marL="682625" lvl="1" indent="-344488">
              <a:buFont typeface="Calibri" panose="020F0502020204030204" pitchFamily="34" charset="0"/>
              <a:buChar char="–"/>
            </a:pPr>
            <a:r>
              <a:rPr lang="en-US" sz="2800" dirty="0"/>
              <a:t>The trust receives a stepped-up basis in the asset</a:t>
            </a:r>
          </a:p>
          <a:p>
            <a:pPr marL="682625" lvl="1" indent="-344488">
              <a:buFont typeface="Calibri" panose="020F0502020204030204" pitchFamily="34" charset="0"/>
              <a:buChar char="–"/>
            </a:pPr>
            <a:r>
              <a:rPr lang="en-US" sz="2800" dirty="0"/>
              <a:t>Two years and one day later the trust sells the asset, recognizing little, if any, gain</a:t>
            </a:r>
          </a:p>
          <a:p>
            <a:pPr marL="682625" lvl="1" indent="-344488">
              <a:buFont typeface="Calibri" panose="020F0502020204030204" pitchFamily="34" charset="0"/>
              <a:buChar char="–"/>
            </a:pPr>
            <a:r>
              <a:rPr lang="en-US" sz="2800" dirty="0"/>
              <a:t>Trust makes payments to Parent who spreads the gain out over the period of the installment note</a:t>
            </a:r>
          </a:p>
        </p:txBody>
      </p:sp>
    </p:spTree>
    <p:extLst>
      <p:ext uri="{BB962C8B-B14F-4D97-AF65-F5344CB8AC3E}">
        <p14:creationId xmlns:p14="http://schemas.microsoft.com/office/powerpoint/2010/main" val="5841034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Two-Year Installment Sale</a:t>
            </a:r>
            <a:br>
              <a:rPr lang="en-US" dirty="0"/>
            </a:br>
            <a:r>
              <a:rPr lang="en-US" sz="3200" i="1" dirty="0">
                <a:solidFill>
                  <a:srgbClr val="FF0000"/>
                </a:solidFill>
              </a:rPr>
              <a:t>Benefits</a:t>
            </a:r>
            <a:endParaRPr lang="en-US" dirty="0">
              <a:solidFill>
                <a:srgbClr val="FF0000"/>
              </a:solidFill>
            </a:endParaRPr>
          </a:p>
        </p:txBody>
      </p:sp>
      <p:sp>
        <p:nvSpPr>
          <p:cNvPr id="3" name="Content Placeholder 2"/>
          <p:cNvSpPr>
            <a:spLocks noGrp="1"/>
          </p:cNvSpPr>
          <p:nvPr>
            <p:ph idx="1"/>
          </p:nvPr>
        </p:nvSpPr>
        <p:spPr/>
        <p:txBody>
          <a:bodyPr>
            <a:normAutofit/>
          </a:bodyPr>
          <a:lstStyle/>
          <a:p>
            <a:pPr marL="347663" indent="-347663">
              <a:spcBef>
                <a:spcPts val="600"/>
              </a:spcBef>
            </a:pPr>
            <a:r>
              <a:rPr lang="en-US" sz="3600" dirty="0"/>
              <a:t>Benefits</a:t>
            </a:r>
            <a:endParaRPr lang="en-US" sz="3200" dirty="0"/>
          </a:p>
          <a:p>
            <a:pPr marL="682625" lvl="1" indent="-344488">
              <a:buFont typeface="Calibri" panose="020F0502020204030204" pitchFamily="34" charset="0"/>
              <a:buChar char="–"/>
            </a:pPr>
            <a:r>
              <a:rPr lang="en-US" sz="2800" dirty="0"/>
              <a:t>Income smoothing: Avoids the higher tax brackets &amp; NIIT</a:t>
            </a:r>
          </a:p>
          <a:p>
            <a:pPr marL="682625" lvl="1" indent="-344488">
              <a:buFont typeface="Calibri" panose="020F0502020204030204" pitchFamily="34" charset="0"/>
              <a:buChar char="–"/>
            </a:pPr>
            <a:r>
              <a:rPr lang="en-US" sz="2800" dirty="0"/>
              <a:t>Timing benefit: Children cash in the full appreciated value of the asset before most the gain is recognized by the parents.</a:t>
            </a:r>
          </a:p>
        </p:txBody>
      </p:sp>
    </p:spTree>
    <p:extLst>
      <p:ext uri="{BB962C8B-B14F-4D97-AF65-F5344CB8AC3E}">
        <p14:creationId xmlns:p14="http://schemas.microsoft.com/office/powerpoint/2010/main" val="55125435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C0857-20EE-4E75-B3A9-26990F33E0D1}"/>
              </a:ext>
            </a:extLst>
          </p:cNvPr>
          <p:cNvSpPr>
            <a:spLocks noGrp="1"/>
          </p:cNvSpPr>
          <p:nvPr>
            <p:ph type="title"/>
          </p:nvPr>
        </p:nvSpPr>
        <p:spPr/>
        <p:txBody>
          <a:bodyPr/>
          <a:lstStyle/>
          <a:p>
            <a:r>
              <a:rPr lang="en-US" dirty="0"/>
              <a:t>Installment Sale</a:t>
            </a:r>
            <a:br>
              <a:rPr lang="en-US" dirty="0"/>
            </a:br>
            <a:r>
              <a:rPr lang="en-US" sz="2900" i="1" dirty="0">
                <a:solidFill>
                  <a:srgbClr val="FF0000"/>
                </a:solidFill>
              </a:rPr>
              <a:t>Longer Term Sales</a:t>
            </a:r>
            <a:endParaRPr lang="en-US" sz="2900" dirty="0">
              <a:solidFill>
                <a:srgbClr val="FF0000"/>
              </a:solidFill>
            </a:endParaRPr>
          </a:p>
        </p:txBody>
      </p:sp>
      <p:sp>
        <p:nvSpPr>
          <p:cNvPr id="3" name="Content Placeholder 2">
            <a:extLst>
              <a:ext uri="{FF2B5EF4-FFF2-40B4-BE49-F238E27FC236}">
                <a16:creationId xmlns:a16="http://schemas.microsoft.com/office/drawing/2014/main" id="{53BF4222-3979-4D14-BC48-B03830DF695D}"/>
              </a:ext>
            </a:extLst>
          </p:cNvPr>
          <p:cNvSpPr>
            <a:spLocks noGrp="1"/>
          </p:cNvSpPr>
          <p:nvPr>
            <p:ph idx="1"/>
          </p:nvPr>
        </p:nvSpPr>
        <p:spPr/>
        <p:txBody>
          <a:bodyPr>
            <a:normAutofit/>
          </a:bodyPr>
          <a:lstStyle/>
          <a:p>
            <a:pPr marL="347663" indent="-347663"/>
            <a:r>
              <a:rPr lang="en-US" sz="2800" dirty="0"/>
              <a:t>Two-years is the </a:t>
            </a:r>
            <a:r>
              <a:rPr lang="en-US" sz="2800" b="1" dirty="0"/>
              <a:t>minimum</a:t>
            </a:r>
            <a:r>
              <a:rPr lang="en-US" sz="2800" dirty="0"/>
              <a:t> for an intra-family installment sale &amp; re-sale to be effective</a:t>
            </a:r>
          </a:p>
          <a:p>
            <a:pPr marL="347663" indent="-347663"/>
            <a:r>
              <a:rPr lang="en-US" sz="2800" dirty="0"/>
              <a:t>A taxable sale can also be effective if the family intends to retain the asset</a:t>
            </a:r>
          </a:p>
          <a:p>
            <a:pPr marL="347663" indent="-347663"/>
            <a:r>
              <a:rPr lang="en-US" sz="2800" dirty="0"/>
              <a:t>Longer term intrafamily sales can:</a:t>
            </a:r>
          </a:p>
          <a:p>
            <a:pPr marL="682625" lvl="1" indent="-339725">
              <a:buFont typeface="Calibri" panose="020F0502020204030204" pitchFamily="34" charset="0"/>
              <a:buChar char="–"/>
            </a:pPr>
            <a:r>
              <a:rPr lang="en-US" sz="2400" dirty="0"/>
              <a:t>Spread gain over many years to defer &amp; reduce tax</a:t>
            </a:r>
          </a:p>
          <a:p>
            <a:pPr marL="682625" lvl="1" indent="-339725">
              <a:buFont typeface="Calibri" panose="020F0502020204030204" pitchFamily="34" charset="0"/>
              <a:buChar char="–"/>
            </a:pPr>
            <a:r>
              <a:rPr lang="en-US" sz="2400" dirty="0"/>
              <a:t>Step-up basis to avoid a sudden recognition event and to re-start depreciation</a:t>
            </a:r>
          </a:p>
          <a:p>
            <a:pPr marL="682625" lvl="1" indent="-339725">
              <a:buFont typeface="Calibri" panose="020F0502020204030204" pitchFamily="34" charset="0"/>
              <a:buChar char="–"/>
            </a:pPr>
            <a:r>
              <a:rPr lang="en-US" sz="2400" dirty="0"/>
              <a:t>Provide an income stream to the seller</a:t>
            </a:r>
          </a:p>
          <a:p>
            <a:pPr marL="682625" lvl="1" indent="-339725">
              <a:buFont typeface="Calibri" panose="020F0502020204030204" pitchFamily="34" charset="0"/>
              <a:buChar char="–"/>
            </a:pPr>
            <a:r>
              <a:rPr lang="en-US" sz="2400" dirty="0"/>
              <a:t>Allow the sale to cash-flow</a:t>
            </a:r>
          </a:p>
          <a:p>
            <a:pPr marL="682625" lvl="1" indent="-339725">
              <a:buFont typeface="Calibri" panose="020F0502020204030204" pitchFamily="34" charset="0"/>
              <a:buChar char="–"/>
            </a:pPr>
            <a:r>
              <a:rPr lang="en-US" sz="2400" dirty="0"/>
              <a:t>Shift any above-market appreciation out of a taxable estate</a:t>
            </a:r>
          </a:p>
          <a:p>
            <a:pPr lvl="1"/>
            <a:endParaRPr lang="en-US" sz="2000" dirty="0"/>
          </a:p>
        </p:txBody>
      </p:sp>
    </p:spTree>
    <p:extLst>
      <p:ext uri="{BB962C8B-B14F-4D97-AF65-F5344CB8AC3E}">
        <p14:creationId xmlns:p14="http://schemas.microsoft.com/office/powerpoint/2010/main" val="5937628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Installment Sale</a:t>
            </a:r>
            <a:br>
              <a:rPr lang="en-US" dirty="0"/>
            </a:br>
            <a:r>
              <a:rPr lang="en-US" sz="3200" i="1" dirty="0">
                <a:solidFill>
                  <a:srgbClr val="FF0000"/>
                </a:solidFill>
              </a:rPr>
              <a:t>Intra-family Sale Strategy</a:t>
            </a:r>
            <a:endParaRPr lang="en-US" dirty="0">
              <a:solidFill>
                <a:srgbClr val="FF0000"/>
              </a:solidFill>
            </a:endParaRPr>
          </a:p>
        </p:txBody>
      </p:sp>
      <p:sp>
        <p:nvSpPr>
          <p:cNvPr id="5" name="Text Box 6"/>
          <p:cNvSpPr txBox="1">
            <a:spLocks noChangeArrowheads="1"/>
          </p:cNvSpPr>
          <p:nvPr/>
        </p:nvSpPr>
        <p:spPr bwMode="auto">
          <a:xfrm>
            <a:off x="3691890" y="2204085"/>
            <a:ext cx="4160520" cy="379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p>
            <a:pPr algn="ctr"/>
            <a:r>
              <a:rPr lang="en-US" dirty="0">
                <a:solidFill>
                  <a:srgbClr val="000000"/>
                </a:solidFill>
                <a:latin typeface="Times New Roman"/>
                <a:ea typeface="Calibri"/>
              </a:rPr>
              <a:t>Sale of highly-appreciated asset</a:t>
            </a:r>
            <a:endParaRPr lang="en-US" dirty="0">
              <a:latin typeface="Times New Roman"/>
              <a:ea typeface="Calibri"/>
            </a:endParaRPr>
          </a:p>
        </p:txBody>
      </p:sp>
      <p:sp>
        <p:nvSpPr>
          <p:cNvPr id="6" name="Text Box 6"/>
          <p:cNvSpPr txBox="1">
            <a:spLocks noChangeArrowheads="1"/>
          </p:cNvSpPr>
          <p:nvPr/>
        </p:nvSpPr>
        <p:spPr bwMode="auto">
          <a:xfrm>
            <a:off x="4171950" y="2756536"/>
            <a:ext cx="3200400" cy="65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p>
            <a:pPr algn="ctr"/>
            <a:r>
              <a:rPr lang="en-US" dirty="0">
                <a:solidFill>
                  <a:srgbClr val="000000"/>
                </a:solidFill>
                <a:latin typeface="Times New Roman"/>
                <a:ea typeface="Calibri"/>
              </a:rPr>
              <a:t>Promissory note paid over a period of years</a:t>
            </a:r>
            <a:endParaRPr lang="en-US" dirty="0">
              <a:latin typeface="Times New Roman"/>
              <a:ea typeface="Calibri"/>
            </a:endParaRPr>
          </a:p>
        </p:txBody>
      </p:sp>
      <p:sp>
        <p:nvSpPr>
          <p:cNvPr id="7" name="Text Box 6"/>
          <p:cNvSpPr txBox="1">
            <a:spLocks noChangeArrowheads="1"/>
          </p:cNvSpPr>
          <p:nvPr/>
        </p:nvSpPr>
        <p:spPr bwMode="auto">
          <a:xfrm>
            <a:off x="2004218" y="4109720"/>
            <a:ext cx="2590800" cy="933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p>
            <a:pPr algn="ctr"/>
            <a:r>
              <a:rPr lang="en-US" dirty="0">
                <a:solidFill>
                  <a:srgbClr val="000000"/>
                </a:solidFill>
                <a:latin typeface="Times New Roman"/>
                <a:ea typeface="Calibri"/>
              </a:rPr>
              <a:t>Taxable gain is deferred until payments on principal are made</a:t>
            </a:r>
            <a:endParaRPr lang="en-US" dirty="0">
              <a:latin typeface="Times New Roman"/>
              <a:ea typeface="Calibri"/>
            </a:endParaRPr>
          </a:p>
        </p:txBody>
      </p:sp>
      <p:sp>
        <p:nvSpPr>
          <p:cNvPr id="8" name="AutoShape 4"/>
          <p:cNvSpPr>
            <a:spLocks noChangeArrowheads="1"/>
          </p:cNvSpPr>
          <p:nvPr/>
        </p:nvSpPr>
        <p:spPr bwMode="auto">
          <a:xfrm>
            <a:off x="2598738" y="2329181"/>
            <a:ext cx="1401763" cy="616585"/>
          </a:xfrm>
          <a:prstGeom prst="roundRect">
            <a:avLst>
              <a:gd name="adj" fmla="val 16667"/>
            </a:avLst>
          </a:prstGeom>
          <a:solidFill>
            <a:schemeClr val="bg1">
              <a:lumMod val="75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101882" tIns="50941" rIns="101882" bIns="50941" anchor="ctr">
            <a:noAutofit/>
          </a:bodyPr>
          <a:lstStyle/>
          <a:p>
            <a:pPr algn="ctr"/>
            <a:r>
              <a:rPr lang="en-US" sz="2000" b="1" dirty="0">
                <a:latin typeface="Times New Roman"/>
                <a:ea typeface="Calibri"/>
                <a:cs typeface="Times New Roman"/>
              </a:rPr>
              <a:t>Parent</a:t>
            </a:r>
            <a:endParaRPr lang="en-US" dirty="0">
              <a:latin typeface="Calibri"/>
              <a:ea typeface="Calibri"/>
              <a:cs typeface="Times New Roman"/>
            </a:endParaRPr>
          </a:p>
        </p:txBody>
      </p:sp>
      <p:cxnSp>
        <p:nvCxnSpPr>
          <p:cNvPr id="9" name="Straight Arrow Connector 8"/>
          <p:cNvCxnSpPr/>
          <p:nvPr/>
        </p:nvCxnSpPr>
        <p:spPr>
          <a:xfrm>
            <a:off x="4000501" y="2543810"/>
            <a:ext cx="3455035"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AutoShape 4"/>
          <p:cNvSpPr>
            <a:spLocks noChangeArrowheads="1"/>
          </p:cNvSpPr>
          <p:nvPr/>
        </p:nvSpPr>
        <p:spPr bwMode="auto">
          <a:xfrm>
            <a:off x="7455534" y="2272030"/>
            <a:ext cx="2221866" cy="833121"/>
          </a:xfrm>
          <a:prstGeom prst="roundRect">
            <a:avLst>
              <a:gd name="adj" fmla="val 16667"/>
            </a:avLst>
          </a:prstGeom>
          <a:solidFill>
            <a:schemeClr val="bg1">
              <a:lumMod val="75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101882" tIns="50941" rIns="101882" bIns="50941" anchor="ctr">
            <a:noAutofit/>
          </a:bodyPr>
          <a:lstStyle/>
          <a:p>
            <a:pPr algn="ctr"/>
            <a:r>
              <a:rPr lang="en-US" sz="2000" b="1" dirty="0">
                <a:latin typeface="Times New Roman"/>
                <a:ea typeface="Calibri"/>
                <a:cs typeface="Times New Roman"/>
              </a:rPr>
              <a:t>Non-Grantor</a:t>
            </a:r>
            <a:endParaRPr lang="en-US" sz="2000" dirty="0">
              <a:latin typeface="Calibri"/>
              <a:ea typeface="Calibri"/>
              <a:cs typeface="Times New Roman"/>
            </a:endParaRPr>
          </a:p>
          <a:p>
            <a:pPr algn="ctr"/>
            <a:r>
              <a:rPr lang="en-US" sz="2000" b="1" dirty="0">
                <a:latin typeface="Times New Roman"/>
                <a:ea typeface="Calibri"/>
                <a:cs typeface="Times New Roman"/>
              </a:rPr>
              <a:t>Trust</a:t>
            </a:r>
            <a:endParaRPr lang="en-US" sz="2000" dirty="0">
              <a:latin typeface="Calibri"/>
              <a:ea typeface="Calibri"/>
              <a:cs typeface="Times New Roman"/>
            </a:endParaRPr>
          </a:p>
        </p:txBody>
      </p:sp>
      <p:cxnSp>
        <p:nvCxnSpPr>
          <p:cNvPr id="11" name="Straight Arrow Connector 10"/>
          <p:cNvCxnSpPr/>
          <p:nvPr/>
        </p:nvCxnSpPr>
        <p:spPr>
          <a:xfrm flipH="1" flipV="1">
            <a:off x="3994151" y="2793365"/>
            <a:ext cx="3455035"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271678" y="2945766"/>
            <a:ext cx="0" cy="1130935"/>
          </a:xfrm>
          <a:prstGeom prst="straightConnector1">
            <a:avLst/>
          </a:prstGeom>
          <a:ln w="158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3" name="Rectangle 9"/>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tLang="en-US" dirty="0">
              <a:latin typeface="Arial" pitchFamily="34" charset="0"/>
              <a:cs typeface="Arial" pitchFamily="34" charset="0"/>
            </a:endParaRPr>
          </a:p>
        </p:txBody>
      </p:sp>
      <p:sp>
        <p:nvSpPr>
          <p:cNvPr id="14" name="Rectangle 15"/>
          <p:cNvSpPr>
            <a:spLocks noChangeArrowheads="1"/>
          </p:cNvSpPr>
          <p:nvPr/>
        </p:nvSpPr>
        <p:spPr bwMode="auto">
          <a:xfrm>
            <a:off x="1981201" y="272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15836607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C0857-20EE-4E75-B3A9-26990F33E0D1}"/>
              </a:ext>
            </a:extLst>
          </p:cNvPr>
          <p:cNvSpPr>
            <a:spLocks noGrp="1"/>
          </p:cNvSpPr>
          <p:nvPr>
            <p:ph type="title"/>
          </p:nvPr>
        </p:nvSpPr>
        <p:spPr/>
        <p:txBody>
          <a:bodyPr/>
          <a:lstStyle/>
          <a:p>
            <a:r>
              <a:rPr lang="en-US" dirty="0"/>
              <a:t>Installment Sale</a:t>
            </a:r>
            <a:br>
              <a:rPr lang="en-US" dirty="0"/>
            </a:br>
            <a:r>
              <a:rPr lang="en-US" sz="2900" i="1" dirty="0">
                <a:solidFill>
                  <a:srgbClr val="FF0000"/>
                </a:solidFill>
              </a:rPr>
              <a:t>Election Out</a:t>
            </a:r>
            <a:endParaRPr lang="en-US" sz="2900" dirty="0">
              <a:solidFill>
                <a:srgbClr val="FF0000"/>
              </a:solidFill>
            </a:endParaRPr>
          </a:p>
        </p:txBody>
      </p:sp>
      <p:sp>
        <p:nvSpPr>
          <p:cNvPr id="3" name="Content Placeholder 2">
            <a:extLst>
              <a:ext uri="{FF2B5EF4-FFF2-40B4-BE49-F238E27FC236}">
                <a16:creationId xmlns:a16="http://schemas.microsoft.com/office/drawing/2014/main" id="{53BF4222-3979-4D14-BC48-B03830DF695D}"/>
              </a:ext>
            </a:extLst>
          </p:cNvPr>
          <p:cNvSpPr>
            <a:spLocks noGrp="1"/>
          </p:cNvSpPr>
          <p:nvPr>
            <p:ph idx="1"/>
          </p:nvPr>
        </p:nvSpPr>
        <p:spPr/>
        <p:txBody>
          <a:bodyPr/>
          <a:lstStyle/>
          <a:p>
            <a:pPr marL="347663" indent="-347663"/>
            <a:r>
              <a:rPr lang="en-US" sz="2400" dirty="0"/>
              <a:t>Section 453(d) allows the taxpayer to elect out of installment treatment</a:t>
            </a:r>
          </a:p>
          <a:p>
            <a:pPr marL="347663" indent="-347663"/>
            <a:r>
              <a:rPr lang="en-US" sz="2400" dirty="0"/>
              <a:t>In other words, the client could sell an asset in exchange for an installment note yet could pay the tax in the year of the sale rather than as the proceeds of the sale are received</a:t>
            </a:r>
          </a:p>
          <a:p>
            <a:pPr marL="347663" indent="-347663"/>
            <a:r>
              <a:rPr lang="en-US" sz="2400" dirty="0"/>
              <a:t>The election must be made before the tax return is filed, or in other words, as late as 10/15/22 for a 2021 sale</a:t>
            </a:r>
          </a:p>
          <a:p>
            <a:pPr marL="347663" indent="-347663"/>
            <a:r>
              <a:rPr lang="en-US" sz="2400" b="1" dirty="0"/>
              <a:t>The “election out” could be used to accelerate income into a low tax year</a:t>
            </a:r>
            <a:endParaRPr lang="en-US" sz="2000" b="1" dirty="0"/>
          </a:p>
          <a:p>
            <a:pPr lvl="1"/>
            <a:endParaRPr lang="en-US" sz="2000" dirty="0"/>
          </a:p>
        </p:txBody>
      </p:sp>
    </p:spTree>
    <p:extLst>
      <p:ext uri="{BB962C8B-B14F-4D97-AF65-F5344CB8AC3E}">
        <p14:creationId xmlns:p14="http://schemas.microsoft.com/office/powerpoint/2010/main" val="373041177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Mathematics of Roth IRA Conversions</a:t>
            </a:r>
          </a:p>
        </p:txBody>
      </p:sp>
      <p:sp>
        <p:nvSpPr>
          <p:cNvPr id="3" name="Content Placeholder 2"/>
          <p:cNvSpPr>
            <a:spLocks noGrp="1"/>
          </p:cNvSpPr>
          <p:nvPr>
            <p:ph idx="1"/>
          </p:nvPr>
        </p:nvSpPr>
        <p:spPr/>
        <p:txBody>
          <a:bodyPr>
            <a:normAutofit/>
          </a:bodyPr>
          <a:lstStyle/>
          <a:p>
            <a:pPr marL="347663" indent="-346075"/>
            <a:r>
              <a:rPr lang="en-US" sz="3200" dirty="0">
                <a:latin typeface="Arial" pitchFamily="-64" charset="0"/>
                <a:ea typeface="ＭＳ Ｐゴシック" pitchFamily="-64" charset="-128"/>
              </a:rPr>
              <a:t>In simplest terms, a traditional IRA will produce the same after-tax result as a Roth IRA provided that:</a:t>
            </a:r>
          </a:p>
          <a:p>
            <a:pPr marL="857250" lvl="1" indent="-393700">
              <a:buFont typeface="Arial" panose="020B0604020202020204" pitchFamily="34" charset="0"/>
              <a:buChar char="–"/>
            </a:pPr>
            <a:r>
              <a:rPr lang="en-US" sz="2400" dirty="0">
                <a:latin typeface="Arial" pitchFamily="-64" charset="0"/>
                <a:ea typeface="ＭＳ Ｐゴシック" pitchFamily="-64" charset="-128"/>
              </a:rPr>
              <a:t>The annual growth rates are the same.</a:t>
            </a:r>
          </a:p>
          <a:p>
            <a:pPr marL="857250" lvl="1" indent="-393700">
              <a:buFont typeface="Arial" panose="020B0604020202020204" pitchFamily="34" charset="0"/>
              <a:buChar char="–"/>
            </a:pPr>
            <a:r>
              <a:rPr lang="en-US" sz="2400" dirty="0">
                <a:latin typeface="Arial" pitchFamily="-64" charset="0"/>
                <a:ea typeface="ＭＳ Ｐゴシック" pitchFamily="-64" charset="-128"/>
              </a:rPr>
              <a:t>The tax rate in the conversion year is the same as the tax rate during the withdrawal years (i.e., A x B x C = D; A x C x B = D).</a:t>
            </a:r>
          </a:p>
        </p:txBody>
      </p:sp>
    </p:spTree>
    <p:extLst>
      <p:ext uri="{BB962C8B-B14F-4D97-AF65-F5344CB8AC3E}">
        <p14:creationId xmlns:p14="http://schemas.microsoft.com/office/powerpoint/2010/main" val="47110478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Mathematics of Roth IRA Conversions</a:t>
            </a:r>
          </a:p>
        </p:txBody>
      </p:sp>
      <p:graphicFrame>
        <p:nvGraphicFramePr>
          <p:cNvPr id="6" name="Object 5"/>
          <p:cNvGraphicFramePr>
            <a:graphicFrameLocks noGrp="1" noChangeAspect="1"/>
          </p:cNvGraphicFramePr>
          <p:nvPr>
            <p:extLst>
              <p:ext uri="{D42A27DB-BD31-4B8C-83A1-F6EECF244321}">
                <p14:modId xmlns:p14="http://schemas.microsoft.com/office/powerpoint/2010/main" val="3952903161"/>
              </p:ext>
            </p:extLst>
          </p:nvPr>
        </p:nvGraphicFramePr>
        <p:xfrm>
          <a:off x="2133600" y="2667000"/>
          <a:ext cx="7578725" cy="3249613"/>
        </p:xfrm>
        <a:graphic>
          <a:graphicData uri="http://schemas.openxmlformats.org/presentationml/2006/ole">
            <mc:AlternateContent xmlns:mc="http://schemas.openxmlformats.org/markup-compatibility/2006">
              <mc:Choice xmlns:v="urn:schemas-microsoft-com:vml" Requires="v">
                <p:oleObj spid="_x0000_s8195" name="Worksheet" r:id="rId3" imgW="9515610" imgH="3905340" progId="Excel.Sheet.8">
                  <p:embed/>
                </p:oleObj>
              </mc:Choice>
              <mc:Fallback>
                <p:oleObj name="Worksheet" r:id="rId3" imgW="9515610" imgH="3905340" progId="Excel.Sheet.8">
                  <p:embed/>
                  <p:pic>
                    <p:nvPicPr>
                      <p:cNvPr id="6" name="Object 5"/>
                      <p:cNvPicPr>
                        <a:picLocks noGrp="1" noChangeAspect="1" noChangeArrowheads="1"/>
                      </p:cNvPicPr>
                      <p:nvPr/>
                    </p:nvPicPr>
                    <p:blipFill>
                      <a:blip r:embed="rId4"/>
                      <a:srcRect/>
                      <a:stretch>
                        <a:fillRect/>
                      </a:stretch>
                    </p:blipFill>
                    <p:spPr bwMode="auto">
                      <a:xfrm>
                        <a:off x="2133600" y="2667000"/>
                        <a:ext cx="7578725" cy="324961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36593712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Mathematics of Roth IRA Conversions</a:t>
            </a:r>
          </a:p>
        </p:txBody>
      </p:sp>
      <p:sp>
        <p:nvSpPr>
          <p:cNvPr id="3" name="Content Placeholder 2"/>
          <p:cNvSpPr>
            <a:spLocks noGrp="1"/>
          </p:cNvSpPr>
          <p:nvPr>
            <p:ph idx="1"/>
          </p:nvPr>
        </p:nvSpPr>
        <p:spPr/>
        <p:txBody>
          <a:bodyPr>
            <a:normAutofit/>
          </a:bodyPr>
          <a:lstStyle/>
          <a:p>
            <a:r>
              <a:rPr lang="en-US" sz="3600" dirty="0">
                <a:latin typeface="Arial" pitchFamily="-64" charset="0"/>
                <a:ea typeface="ＭＳ Ｐゴシック" pitchFamily="-64" charset="-128"/>
              </a:rPr>
              <a:t>Critical decision factors:</a:t>
            </a:r>
          </a:p>
          <a:p>
            <a:pPr marL="682625" lvl="1" indent="-339725">
              <a:buFont typeface="Arial" panose="020B0604020202020204" pitchFamily="34" charset="0"/>
              <a:buChar char="–"/>
            </a:pPr>
            <a:r>
              <a:rPr lang="en-US" sz="2800" dirty="0">
                <a:latin typeface="Arial" pitchFamily="-64" charset="0"/>
                <a:ea typeface="ＭＳ Ｐゴシック" pitchFamily="-64" charset="-128"/>
              </a:rPr>
              <a:t>Tax rate differential (year of conversion vs. withdrawal years)</a:t>
            </a:r>
          </a:p>
          <a:p>
            <a:pPr marL="682625" lvl="1" indent="-339725">
              <a:buFont typeface="Arial" panose="020B0604020202020204" pitchFamily="34" charset="0"/>
              <a:buChar char="–"/>
            </a:pPr>
            <a:r>
              <a:rPr lang="en-US" sz="2800" dirty="0">
                <a:latin typeface="Arial" pitchFamily="-64" charset="0"/>
                <a:ea typeface="ＭＳ Ｐゴシック" pitchFamily="-64" charset="-128"/>
              </a:rPr>
              <a:t>Use of “outside funds” to pay the income tax liability</a:t>
            </a:r>
          </a:p>
          <a:p>
            <a:pPr marL="682625" lvl="1" indent="-339725">
              <a:buFont typeface="Arial" panose="020B0604020202020204" pitchFamily="34" charset="0"/>
              <a:buChar char="–"/>
            </a:pPr>
            <a:r>
              <a:rPr lang="en-US" sz="2800" dirty="0">
                <a:latin typeface="Arial" pitchFamily="-64" charset="0"/>
                <a:ea typeface="ＭＳ Ｐゴシック" pitchFamily="-64" charset="-128"/>
              </a:rPr>
              <a:t>Need for IRA funds to meet annual living expenses</a:t>
            </a:r>
          </a:p>
          <a:p>
            <a:pPr marL="682625" lvl="1" indent="-339725">
              <a:buFont typeface="Arial" panose="020B0604020202020204" pitchFamily="34" charset="0"/>
              <a:buChar char="–"/>
            </a:pPr>
            <a:r>
              <a:rPr lang="en-US" sz="2800" dirty="0">
                <a:latin typeface="Arial" pitchFamily="-64" charset="0"/>
                <a:ea typeface="ＭＳ Ｐゴシック" pitchFamily="-64" charset="-128"/>
              </a:rPr>
              <a:t>No RMDs</a:t>
            </a:r>
          </a:p>
          <a:p>
            <a:pPr marL="682625" lvl="1" indent="-339725">
              <a:buFont typeface="Arial" panose="020B0604020202020204" pitchFamily="34" charset="0"/>
              <a:buChar char="–"/>
            </a:pPr>
            <a:r>
              <a:rPr lang="en-US" sz="2800" dirty="0">
                <a:latin typeface="Arial" pitchFamily="-64" charset="0"/>
                <a:ea typeface="ＭＳ Ｐゴシック" pitchFamily="-64" charset="-128"/>
              </a:rPr>
              <a:t>Tax-free post-mortem distributions</a:t>
            </a:r>
          </a:p>
          <a:p>
            <a:pPr marL="682625" lvl="1" indent="-339725">
              <a:buFont typeface="Arial" panose="020B0604020202020204" pitchFamily="34" charset="0"/>
              <a:buChar char="–"/>
            </a:pPr>
            <a:r>
              <a:rPr lang="en-US" sz="2800" dirty="0">
                <a:latin typeface="Arial" pitchFamily="-64" charset="0"/>
                <a:ea typeface="ＭＳ Ｐゴシック" pitchFamily="-64" charset="-128"/>
              </a:rPr>
              <a:t>Time horizon</a:t>
            </a:r>
          </a:p>
          <a:p>
            <a:pPr marL="682625" lvl="1" indent="-339725">
              <a:buFont typeface="Arial" panose="020B0604020202020204" pitchFamily="34" charset="0"/>
              <a:buChar char="–"/>
            </a:pPr>
            <a:r>
              <a:rPr lang="en-US" sz="2800" dirty="0">
                <a:latin typeface="Arial" pitchFamily="-64" charset="0"/>
                <a:ea typeface="ＭＳ Ｐゴシック" pitchFamily="-64" charset="-128"/>
              </a:rPr>
              <a:t>Estate tax considerations</a:t>
            </a:r>
          </a:p>
          <a:p>
            <a:pPr marL="682625" lvl="1" indent="-339725">
              <a:buFont typeface="Arial" panose="020B0604020202020204" pitchFamily="34" charset="0"/>
              <a:buChar char="–"/>
            </a:pPr>
            <a:r>
              <a:rPr lang="en-US" sz="2800" dirty="0">
                <a:latin typeface="Arial" pitchFamily="-64" charset="0"/>
                <a:ea typeface="ＭＳ Ｐゴシック" pitchFamily="-64" charset="-128"/>
              </a:rPr>
              <a:t>Ten Year “Roth Coast” period</a:t>
            </a:r>
          </a:p>
        </p:txBody>
      </p:sp>
    </p:spTree>
    <p:extLst>
      <p:ext uri="{BB962C8B-B14F-4D97-AF65-F5344CB8AC3E}">
        <p14:creationId xmlns:p14="http://schemas.microsoft.com/office/powerpoint/2010/main" val="31443510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Mathematics of Roth IRA Conversions</a:t>
            </a:r>
          </a:p>
        </p:txBody>
      </p:sp>
      <p:cxnSp>
        <p:nvCxnSpPr>
          <p:cNvPr id="13" name="Straight Connector 12">
            <a:extLst>
              <a:ext uri="{FF2B5EF4-FFF2-40B4-BE49-F238E27FC236}">
                <a16:creationId xmlns:a16="http://schemas.microsoft.com/office/drawing/2014/main" id="{037E3956-6D28-4663-86EE-8ECDA1E6F259}"/>
              </a:ext>
            </a:extLst>
          </p:cNvPr>
          <p:cNvCxnSpPr>
            <a:cxnSpLocks/>
          </p:cNvCxnSpPr>
          <p:nvPr/>
        </p:nvCxnSpPr>
        <p:spPr>
          <a:xfrm>
            <a:off x="3276600" y="5075254"/>
            <a:ext cx="60198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grpSp>
        <p:nvGrpSpPr>
          <p:cNvPr id="14" name="Group 13">
            <a:extLst>
              <a:ext uri="{FF2B5EF4-FFF2-40B4-BE49-F238E27FC236}">
                <a16:creationId xmlns:a16="http://schemas.microsoft.com/office/drawing/2014/main" id="{E5147384-7BAB-4065-91FD-23F6321A32A1}"/>
              </a:ext>
            </a:extLst>
          </p:cNvPr>
          <p:cNvGrpSpPr/>
          <p:nvPr/>
        </p:nvGrpSpPr>
        <p:grpSpPr>
          <a:xfrm>
            <a:off x="2209800" y="1716732"/>
            <a:ext cx="7772400" cy="4495800"/>
            <a:chOff x="304800" y="1828800"/>
            <a:chExt cx="5824728" cy="4495800"/>
          </a:xfrm>
        </p:grpSpPr>
        <p:grpSp>
          <p:nvGrpSpPr>
            <p:cNvPr id="15" name="Group 14">
              <a:extLst>
                <a:ext uri="{FF2B5EF4-FFF2-40B4-BE49-F238E27FC236}">
                  <a16:creationId xmlns:a16="http://schemas.microsoft.com/office/drawing/2014/main" id="{FFC5EFD2-D60D-4E6E-A624-7357EBE1DC4C}"/>
                </a:ext>
              </a:extLst>
            </p:cNvPr>
            <p:cNvGrpSpPr/>
            <p:nvPr/>
          </p:nvGrpSpPr>
          <p:grpSpPr>
            <a:xfrm>
              <a:off x="304800" y="1828800"/>
              <a:ext cx="5824728" cy="4495800"/>
              <a:chOff x="304800" y="1828800"/>
              <a:chExt cx="5824728" cy="4495800"/>
            </a:xfrm>
          </p:grpSpPr>
          <p:sp>
            <p:nvSpPr>
              <p:cNvPr id="20" name="Isosceles Triangle 19">
                <a:extLst>
                  <a:ext uri="{FF2B5EF4-FFF2-40B4-BE49-F238E27FC236}">
                    <a16:creationId xmlns:a16="http://schemas.microsoft.com/office/drawing/2014/main" id="{0CCBEE9F-47CC-4D70-87B9-974BFE193B95}"/>
                  </a:ext>
                </a:extLst>
              </p:cNvPr>
              <p:cNvSpPr/>
              <p:nvPr/>
            </p:nvSpPr>
            <p:spPr>
              <a:xfrm>
                <a:off x="304800" y="1828800"/>
                <a:ext cx="5824728" cy="4495800"/>
              </a:xfrm>
              <a:prstGeom prst="triangle">
                <a:avLst/>
              </a:prstGeom>
              <a:solidFill>
                <a:srgbClr val="9BBB59">
                  <a:lumMod val="40000"/>
                  <a:lumOff val="60000"/>
                </a:srgbClr>
              </a:solidFill>
              <a:ln w="25400" cap="flat" cmpd="sng" algn="ctr">
                <a:solidFill>
                  <a:srgbClr val="9BBB59">
                    <a:lumMod val="40000"/>
                    <a:lumOff val="6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1" name="TextBox 20">
                <a:extLst>
                  <a:ext uri="{FF2B5EF4-FFF2-40B4-BE49-F238E27FC236}">
                    <a16:creationId xmlns:a16="http://schemas.microsoft.com/office/drawing/2014/main" id="{AAE70E87-927F-4FB0-ACCB-20786C106C3A}"/>
                  </a:ext>
                </a:extLst>
              </p:cNvPr>
              <p:cNvSpPr txBox="1"/>
              <p:nvPr/>
            </p:nvSpPr>
            <p:spPr>
              <a:xfrm>
                <a:off x="2531362" y="2286119"/>
                <a:ext cx="1371600" cy="99048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Deferral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Beyond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the RBD</a:t>
                </a:r>
              </a:p>
            </p:txBody>
          </p:sp>
          <p:cxnSp>
            <p:nvCxnSpPr>
              <p:cNvPr id="22" name="Straight Connector 21">
                <a:extLst>
                  <a:ext uri="{FF2B5EF4-FFF2-40B4-BE49-F238E27FC236}">
                    <a16:creationId xmlns:a16="http://schemas.microsoft.com/office/drawing/2014/main" id="{6B18EB4B-EDEE-4894-A2AD-6EC5AFD8D98E}"/>
                  </a:ext>
                </a:extLst>
              </p:cNvPr>
              <p:cNvCxnSpPr>
                <a:cxnSpLocks/>
              </p:cNvCxnSpPr>
              <p:nvPr/>
            </p:nvCxnSpPr>
            <p:spPr>
              <a:xfrm flipV="1">
                <a:off x="2246376" y="3270269"/>
                <a:ext cx="1941576" cy="6331"/>
              </a:xfrm>
              <a:prstGeom prst="line">
                <a:avLst/>
              </a:prstGeom>
              <a:noFill/>
              <a:ln w="25400" cap="flat" cmpd="sng" algn="ctr">
                <a:solidFill>
                  <a:sysClr val="window" lastClr="FFFFFF"/>
                </a:solidFill>
                <a:prstDash val="solid"/>
              </a:ln>
              <a:effectLst>
                <a:outerShdw blurRad="40000" dist="20000" dir="5400000" rotWithShape="0">
                  <a:srgbClr val="000000">
                    <a:alpha val="38000"/>
                  </a:srgbClr>
                </a:outerShdw>
              </a:effectLst>
            </p:spPr>
          </p:cxnSp>
        </p:grpSp>
        <p:sp>
          <p:nvSpPr>
            <p:cNvPr id="17" name="TextBox 16">
              <a:extLst>
                <a:ext uri="{FF2B5EF4-FFF2-40B4-BE49-F238E27FC236}">
                  <a16:creationId xmlns:a16="http://schemas.microsoft.com/office/drawing/2014/main" id="{C4944CE7-0B48-48FA-BB30-D154C08B3B3E}"/>
                </a:ext>
              </a:extLst>
            </p:cNvPr>
            <p:cNvSpPr txBox="1"/>
            <p:nvPr/>
          </p:nvSpPr>
          <p:spPr>
            <a:xfrm>
              <a:off x="2139693" y="3485040"/>
              <a:ext cx="2154936" cy="693337"/>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Using Outside Funds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to Pay Conversion Tax</a:t>
              </a:r>
            </a:p>
          </p:txBody>
        </p:sp>
        <p:cxnSp>
          <p:nvCxnSpPr>
            <p:cNvPr id="18" name="Straight Connector 17">
              <a:extLst>
                <a:ext uri="{FF2B5EF4-FFF2-40B4-BE49-F238E27FC236}">
                  <a16:creationId xmlns:a16="http://schemas.microsoft.com/office/drawing/2014/main" id="{D8B40F01-ABC5-4F68-A5D5-5D5D72593C30}"/>
                </a:ext>
              </a:extLst>
            </p:cNvPr>
            <p:cNvCxnSpPr>
              <a:cxnSpLocks/>
            </p:cNvCxnSpPr>
            <p:nvPr/>
          </p:nvCxnSpPr>
          <p:spPr>
            <a:xfrm flipV="1">
              <a:off x="1560841" y="4316861"/>
              <a:ext cx="3312373" cy="33711"/>
            </a:xfrm>
            <a:prstGeom prst="line">
              <a:avLst/>
            </a:prstGeom>
            <a:noFill/>
            <a:ln w="25400" cap="flat" cmpd="sng" algn="ctr">
              <a:solidFill>
                <a:sysClr val="window" lastClr="FFFFFF"/>
              </a:solidFill>
              <a:prstDash val="solid"/>
            </a:ln>
            <a:effectLst>
              <a:outerShdw blurRad="40000" dist="20000" dir="5400000" rotWithShape="0">
                <a:srgbClr val="000000">
                  <a:alpha val="38000"/>
                </a:srgbClr>
              </a:outerShdw>
            </a:effectLst>
          </p:spPr>
        </p:cxnSp>
        <p:sp>
          <p:nvSpPr>
            <p:cNvPr id="19" name="TextBox 18">
              <a:extLst>
                <a:ext uri="{FF2B5EF4-FFF2-40B4-BE49-F238E27FC236}">
                  <a16:creationId xmlns:a16="http://schemas.microsoft.com/office/drawing/2014/main" id="{52DFE8E8-C94C-40D3-B5F7-7B14B49F2B51}"/>
                </a:ext>
              </a:extLst>
            </p:cNvPr>
            <p:cNvSpPr txBox="1"/>
            <p:nvPr/>
          </p:nvSpPr>
          <p:spPr>
            <a:xfrm>
              <a:off x="1693160" y="4642547"/>
              <a:ext cx="30480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Tax Rate Arbitrage</a:t>
              </a:r>
            </a:p>
          </p:txBody>
        </p:sp>
      </p:grpSp>
      <p:cxnSp>
        <p:nvCxnSpPr>
          <p:cNvPr id="23" name="Straight Connector 22">
            <a:extLst>
              <a:ext uri="{FF2B5EF4-FFF2-40B4-BE49-F238E27FC236}">
                <a16:creationId xmlns:a16="http://schemas.microsoft.com/office/drawing/2014/main" id="{804F614D-C0D7-466D-B50D-38F941D1865E}"/>
              </a:ext>
            </a:extLst>
          </p:cNvPr>
          <p:cNvCxnSpPr>
            <a:cxnSpLocks/>
          </p:cNvCxnSpPr>
          <p:nvPr/>
        </p:nvCxnSpPr>
        <p:spPr>
          <a:xfrm>
            <a:off x="3048000" y="5191786"/>
            <a:ext cx="6019800" cy="0"/>
          </a:xfrm>
          <a:prstGeom prst="line">
            <a:avLst/>
          </a:prstGeom>
          <a:noFill/>
          <a:ln w="25400" cap="flat" cmpd="sng" algn="ctr">
            <a:solidFill>
              <a:sysClr val="window" lastClr="FFFFFF"/>
            </a:solidFill>
            <a:prstDash val="solid"/>
          </a:ln>
          <a:effectLst>
            <a:outerShdw blurRad="40000" dist="20000" dir="5400000" rotWithShape="0">
              <a:srgbClr val="000000">
                <a:alpha val="38000"/>
              </a:srgbClr>
            </a:outerShdw>
          </a:effectLst>
        </p:spPr>
      </p:cxnSp>
      <p:sp>
        <p:nvSpPr>
          <p:cNvPr id="24" name="TextBox 23">
            <a:extLst>
              <a:ext uri="{FF2B5EF4-FFF2-40B4-BE49-F238E27FC236}">
                <a16:creationId xmlns:a16="http://schemas.microsoft.com/office/drawing/2014/main" id="{DD9E6922-2D42-47FE-9782-7AE5EF9CCC85}"/>
              </a:ext>
            </a:extLst>
          </p:cNvPr>
          <p:cNvSpPr txBox="1"/>
          <p:nvPr/>
        </p:nvSpPr>
        <p:spPr>
          <a:xfrm>
            <a:off x="4062400" y="5399383"/>
            <a:ext cx="4067190"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10-Year Post-mortem Tax-free Growth</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rPr>
              <a:t>“Roth Coast Period”</a:t>
            </a:r>
          </a:p>
        </p:txBody>
      </p:sp>
    </p:spTree>
    <p:extLst>
      <p:ext uri="{BB962C8B-B14F-4D97-AF65-F5344CB8AC3E}">
        <p14:creationId xmlns:p14="http://schemas.microsoft.com/office/powerpoint/2010/main" val="6343696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Mathematics of Roth IRA Conversions</a:t>
            </a:r>
          </a:p>
        </p:txBody>
      </p:sp>
      <p:sp>
        <p:nvSpPr>
          <p:cNvPr id="3" name="Content Placeholder 2"/>
          <p:cNvSpPr>
            <a:spLocks noGrp="1"/>
          </p:cNvSpPr>
          <p:nvPr>
            <p:ph idx="1"/>
          </p:nvPr>
        </p:nvSpPr>
        <p:spPr/>
        <p:txBody>
          <a:bodyPr/>
          <a:lstStyle/>
          <a:p>
            <a:r>
              <a:rPr lang="en-US" sz="2800" dirty="0">
                <a:latin typeface="Arial" pitchFamily="-64" charset="0"/>
                <a:ea typeface="ＭＳ Ｐゴシック" pitchFamily="-64" charset="-128"/>
              </a:rPr>
              <a:t>The key to successful Roth IRA conversions is usually to avoid large jumps in brackets (e.g., converting at a 32% rate when distributions will likely be subject to a 24% rate will often be ineffective).</a:t>
            </a:r>
          </a:p>
          <a:p>
            <a:endParaRPr lang="en-US" sz="2800" dirty="0">
              <a:latin typeface="Arial" pitchFamily="-64" charset="0"/>
              <a:ea typeface="ＭＳ Ｐゴシック" pitchFamily="-64" charset="-128"/>
            </a:endParaRPr>
          </a:p>
          <a:p>
            <a:r>
              <a:rPr lang="en-US" sz="2800" dirty="0">
                <a:latin typeface="Arial" pitchFamily="-64" charset="0"/>
                <a:ea typeface="ＭＳ Ｐゴシック" pitchFamily="-64" charset="-128"/>
              </a:rPr>
              <a:t>Although brackets are the primary consideration, there are others: capital gains, AMT, NIIT, 199A, etc.</a:t>
            </a:r>
          </a:p>
        </p:txBody>
      </p:sp>
    </p:spTree>
    <p:extLst>
      <p:ext uri="{BB962C8B-B14F-4D97-AF65-F5344CB8AC3E}">
        <p14:creationId xmlns:p14="http://schemas.microsoft.com/office/powerpoint/2010/main" val="1570072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B7984-BF36-406E-A162-A8CF95EC0914}"/>
              </a:ext>
            </a:extLst>
          </p:cNvPr>
          <p:cNvSpPr>
            <a:spLocks noGrp="1"/>
          </p:cNvSpPr>
          <p:nvPr>
            <p:ph type="title"/>
          </p:nvPr>
        </p:nvSpPr>
        <p:spPr/>
        <p:txBody>
          <a:bodyPr/>
          <a:lstStyle/>
          <a:p>
            <a:r>
              <a:rPr lang="en-US" dirty="0"/>
              <a:t>2021 Tax Reform – </a:t>
            </a:r>
            <a:r>
              <a:rPr lang="en-US" i="1" dirty="0">
                <a:solidFill>
                  <a:srgbClr val="FF0000"/>
                </a:solidFill>
              </a:rPr>
              <a:t>Individuals</a:t>
            </a:r>
            <a:endParaRPr lang="en-US" dirty="0"/>
          </a:p>
        </p:txBody>
      </p:sp>
      <p:sp>
        <p:nvSpPr>
          <p:cNvPr id="4" name="Content Placeholder 3">
            <a:extLst>
              <a:ext uri="{FF2B5EF4-FFF2-40B4-BE49-F238E27FC236}">
                <a16:creationId xmlns:a16="http://schemas.microsoft.com/office/drawing/2014/main" id="{1F3B5E00-B298-49AF-B1F1-4CC133ED494B}"/>
              </a:ext>
            </a:extLst>
          </p:cNvPr>
          <p:cNvSpPr>
            <a:spLocks noGrp="1"/>
          </p:cNvSpPr>
          <p:nvPr>
            <p:ph idx="1"/>
          </p:nvPr>
        </p:nvSpPr>
        <p:spPr/>
        <p:txBody>
          <a:bodyPr>
            <a:normAutofit/>
          </a:bodyPr>
          <a:lstStyle/>
          <a:p>
            <a:r>
              <a:rPr lang="en-US" dirty="0"/>
              <a:t>Excess Business Loss Limitation</a:t>
            </a:r>
          </a:p>
          <a:p>
            <a:pPr lvl="1">
              <a:buFont typeface="Calibri" panose="020F0502020204030204" pitchFamily="34" charset="0"/>
              <a:buChar char="–"/>
            </a:pPr>
            <a:r>
              <a:rPr lang="en-US" dirty="0"/>
              <a:t>Section 461(l) limits pass-through business net losses which can offset non-business income to </a:t>
            </a:r>
            <a:r>
              <a:rPr lang="en-US" b="1" dirty="0">
                <a:solidFill>
                  <a:srgbClr val="FF0000"/>
                </a:solidFill>
              </a:rPr>
              <a:t>$250,000 </a:t>
            </a:r>
            <a:r>
              <a:rPr lang="en-US" dirty="0"/>
              <a:t>(or $500,000 MFJ)</a:t>
            </a:r>
          </a:p>
          <a:p>
            <a:pPr lvl="1">
              <a:buFont typeface="Calibri" panose="020F0502020204030204" pitchFamily="34" charset="0"/>
              <a:buChar char="–"/>
            </a:pPr>
            <a:r>
              <a:rPr lang="en-US" dirty="0"/>
              <a:t>This was added by the TCJA and set to sunset in 2025 (note, the CARES Act modified the effective date)</a:t>
            </a:r>
          </a:p>
          <a:p>
            <a:pPr lvl="1">
              <a:buFont typeface="Calibri" panose="020F0502020204030204" pitchFamily="34" charset="0"/>
              <a:buChar char="–"/>
            </a:pPr>
            <a:r>
              <a:rPr lang="en-US" dirty="0"/>
              <a:t>This legislation would permanently apply the limitation beyond 2025</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258898313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Mathematics of Roth IRA Conversions</a:t>
            </a:r>
          </a:p>
        </p:txBody>
      </p:sp>
      <p:grpSp>
        <p:nvGrpSpPr>
          <p:cNvPr id="6" name="Group 3"/>
          <p:cNvGrpSpPr>
            <a:grpSpLocks/>
          </p:cNvGrpSpPr>
          <p:nvPr/>
        </p:nvGrpSpPr>
        <p:grpSpPr bwMode="auto">
          <a:xfrm>
            <a:off x="1998012" y="2173233"/>
            <a:ext cx="7603189" cy="3725918"/>
            <a:chOff x="-55" y="1296"/>
            <a:chExt cx="5345" cy="2667"/>
          </a:xfrm>
        </p:grpSpPr>
        <p:sp>
          <p:nvSpPr>
            <p:cNvPr id="8" name="Line 4"/>
            <p:cNvSpPr>
              <a:spLocks noChangeShapeType="1"/>
            </p:cNvSpPr>
            <p:nvPr/>
          </p:nvSpPr>
          <p:spPr bwMode="auto">
            <a:xfrm>
              <a:off x="720" y="3456"/>
              <a:ext cx="720" cy="0"/>
            </a:xfrm>
            <a:prstGeom prst="line">
              <a:avLst/>
            </a:prstGeom>
            <a:noFill/>
            <a:ln w="38100">
              <a:solidFill>
                <a:schemeClr val="tx1"/>
              </a:solidFill>
              <a:round/>
              <a:headEnd/>
              <a:tailEnd/>
            </a:ln>
          </p:spPr>
          <p:txBody>
            <a:bodyPr/>
            <a:lstStyle/>
            <a:p>
              <a:endParaRPr lang="en-US" dirty="0"/>
            </a:p>
          </p:txBody>
        </p:sp>
        <p:sp>
          <p:nvSpPr>
            <p:cNvPr id="9" name="Line 5"/>
            <p:cNvSpPr>
              <a:spLocks noChangeShapeType="1"/>
            </p:cNvSpPr>
            <p:nvPr/>
          </p:nvSpPr>
          <p:spPr bwMode="auto">
            <a:xfrm>
              <a:off x="720" y="3456"/>
              <a:ext cx="0" cy="432"/>
            </a:xfrm>
            <a:prstGeom prst="line">
              <a:avLst/>
            </a:prstGeom>
            <a:noFill/>
            <a:ln w="38100">
              <a:solidFill>
                <a:schemeClr val="tx1"/>
              </a:solidFill>
              <a:round/>
              <a:headEnd/>
              <a:tailEnd/>
            </a:ln>
          </p:spPr>
          <p:txBody>
            <a:bodyPr/>
            <a:lstStyle/>
            <a:p>
              <a:endParaRPr lang="en-US" dirty="0"/>
            </a:p>
          </p:txBody>
        </p:sp>
        <p:sp>
          <p:nvSpPr>
            <p:cNvPr id="10" name="Line 6"/>
            <p:cNvSpPr>
              <a:spLocks noChangeShapeType="1"/>
            </p:cNvSpPr>
            <p:nvPr/>
          </p:nvSpPr>
          <p:spPr bwMode="auto">
            <a:xfrm>
              <a:off x="1440" y="3024"/>
              <a:ext cx="0" cy="432"/>
            </a:xfrm>
            <a:prstGeom prst="line">
              <a:avLst/>
            </a:prstGeom>
            <a:noFill/>
            <a:ln w="38100">
              <a:solidFill>
                <a:schemeClr val="tx1"/>
              </a:solidFill>
              <a:round/>
              <a:headEnd/>
              <a:tailEnd/>
            </a:ln>
          </p:spPr>
          <p:txBody>
            <a:bodyPr/>
            <a:lstStyle/>
            <a:p>
              <a:endParaRPr lang="en-US" dirty="0"/>
            </a:p>
          </p:txBody>
        </p:sp>
        <p:sp>
          <p:nvSpPr>
            <p:cNvPr id="11" name="Line 7"/>
            <p:cNvSpPr>
              <a:spLocks noChangeShapeType="1"/>
            </p:cNvSpPr>
            <p:nvPr/>
          </p:nvSpPr>
          <p:spPr bwMode="auto">
            <a:xfrm>
              <a:off x="1440" y="3024"/>
              <a:ext cx="720" cy="0"/>
            </a:xfrm>
            <a:prstGeom prst="line">
              <a:avLst/>
            </a:prstGeom>
            <a:noFill/>
            <a:ln w="38100">
              <a:solidFill>
                <a:schemeClr val="tx1"/>
              </a:solidFill>
              <a:round/>
              <a:headEnd/>
              <a:tailEnd/>
            </a:ln>
          </p:spPr>
          <p:txBody>
            <a:bodyPr/>
            <a:lstStyle/>
            <a:p>
              <a:endParaRPr lang="en-US" dirty="0"/>
            </a:p>
          </p:txBody>
        </p:sp>
        <p:sp>
          <p:nvSpPr>
            <p:cNvPr id="12" name="Line 8"/>
            <p:cNvSpPr>
              <a:spLocks noChangeShapeType="1"/>
            </p:cNvSpPr>
            <p:nvPr/>
          </p:nvSpPr>
          <p:spPr bwMode="auto">
            <a:xfrm>
              <a:off x="2160" y="2592"/>
              <a:ext cx="0" cy="432"/>
            </a:xfrm>
            <a:prstGeom prst="line">
              <a:avLst/>
            </a:prstGeom>
            <a:noFill/>
            <a:ln w="38100">
              <a:solidFill>
                <a:schemeClr val="tx1"/>
              </a:solidFill>
              <a:round/>
              <a:headEnd/>
              <a:tailEnd/>
            </a:ln>
          </p:spPr>
          <p:txBody>
            <a:bodyPr/>
            <a:lstStyle/>
            <a:p>
              <a:endParaRPr lang="en-US" dirty="0"/>
            </a:p>
          </p:txBody>
        </p:sp>
        <p:sp>
          <p:nvSpPr>
            <p:cNvPr id="13" name="Line 9"/>
            <p:cNvSpPr>
              <a:spLocks noChangeShapeType="1"/>
            </p:cNvSpPr>
            <p:nvPr/>
          </p:nvSpPr>
          <p:spPr bwMode="auto">
            <a:xfrm>
              <a:off x="2160" y="2592"/>
              <a:ext cx="720" cy="0"/>
            </a:xfrm>
            <a:prstGeom prst="line">
              <a:avLst/>
            </a:prstGeom>
            <a:noFill/>
            <a:ln w="38100">
              <a:solidFill>
                <a:schemeClr val="tx1"/>
              </a:solidFill>
              <a:round/>
              <a:headEnd/>
              <a:tailEnd/>
            </a:ln>
          </p:spPr>
          <p:txBody>
            <a:bodyPr/>
            <a:lstStyle/>
            <a:p>
              <a:endParaRPr lang="en-US" dirty="0"/>
            </a:p>
          </p:txBody>
        </p:sp>
        <p:sp>
          <p:nvSpPr>
            <p:cNvPr id="14" name="Line 10"/>
            <p:cNvSpPr>
              <a:spLocks noChangeShapeType="1"/>
            </p:cNvSpPr>
            <p:nvPr/>
          </p:nvSpPr>
          <p:spPr bwMode="auto">
            <a:xfrm>
              <a:off x="2880" y="2160"/>
              <a:ext cx="0" cy="432"/>
            </a:xfrm>
            <a:prstGeom prst="line">
              <a:avLst/>
            </a:prstGeom>
            <a:noFill/>
            <a:ln w="38100">
              <a:solidFill>
                <a:schemeClr val="tx1"/>
              </a:solidFill>
              <a:round/>
              <a:headEnd/>
              <a:tailEnd/>
            </a:ln>
          </p:spPr>
          <p:txBody>
            <a:bodyPr/>
            <a:lstStyle/>
            <a:p>
              <a:endParaRPr lang="en-US" dirty="0"/>
            </a:p>
          </p:txBody>
        </p:sp>
        <p:sp>
          <p:nvSpPr>
            <p:cNvPr id="15" name="Line 11"/>
            <p:cNvSpPr>
              <a:spLocks noChangeShapeType="1"/>
            </p:cNvSpPr>
            <p:nvPr/>
          </p:nvSpPr>
          <p:spPr bwMode="auto">
            <a:xfrm>
              <a:off x="2880" y="2160"/>
              <a:ext cx="720" cy="0"/>
            </a:xfrm>
            <a:prstGeom prst="line">
              <a:avLst/>
            </a:prstGeom>
            <a:noFill/>
            <a:ln w="38100">
              <a:solidFill>
                <a:schemeClr val="tx1"/>
              </a:solidFill>
              <a:round/>
              <a:headEnd/>
              <a:tailEnd/>
            </a:ln>
          </p:spPr>
          <p:txBody>
            <a:bodyPr/>
            <a:lstStyle/>
            <a:p>
              <a:endParaRPr lang="en-US" dirty="0"/>
            </a:p>
          </p:txBody>
        </p:sp>
        <p:sp>
          <p:nvSpPr>
            <p:cNvPr id="16" name="Line 12"/>
            <p:cNvSpPr>
              <a:spLocks noChangeShapeType="1"/>
            </p:cNvSpPr>
            <p:nvPr/>
          </p:nvSpPr>
          <p:spPr bwMode="auto">
            <a:xfrm>
              <a:off x="3600" y="1728"/>
              <a:ext cx="0" cy="432"/>
            </a:xfrm>
            <a:prstGeom prst="line">
              <a:avLst/>
            </a:prstGeom>
            <a:noFill/>
            <a:ln w="38100">
              <a:solidFill>
                <a:schemeClr val="tx1"/>
              </a:solidFill>
              <a:round/>
              <a:headEnd/>
              <a:tailEnd/>
            </a:ln>
          </p:spPr>
          <p:txBody>
            <a:bodyPr/>
            <a:lstStyle/>
            <a:p>
              <a:endParaRPr lang="en-US" dirty="0"/>
            </a:p>
          </p:txBody>
        </p:sp>
        <p:sp>
          <p:nvSpPr>
            <p:cNvPr id="17" name="Line 13"/>
            <p:cNvSpPr>
              <a:spLocks noChangeShapeType="1"/>
            </p:cNvSpPr>
            <p:nvPr/>
          </p:nvSpPr>
          <p:spPr bwMode="auto">
            <a:xfrm>
              <a:off x="3600" y="1728"/>
              <a:ext cx="720" cy="0"/>
            </a:xfrm>
            <a:prstGeom prst="line">
              <a:avLst/>
            </a:prstGeom>
            <a:noFill/>
            <a:ln w="38100">
              <a:solidFill>
                <a:schemeClr val="tx1"/>
              </a:solidFill>
              <a:round/>
              <a:headEnd/>
              <a:tailEnd/>
            </a:ln>
          </p:spPr>
          <p:txBody>
            <a:bodyPr/>
            <a:lstStyle/>
            <a:p>
              <a:endParaRPr lang="en-US" dirty="0"/>
            </a:p>
          </p:txBody>
        </p:sp>
        <p:sp>
          <p:nvSpPr>
            <p:cNvPr id="18" name="Text Box 14"/>
            <p:cNvSpPr txBox="1">
              <a:spLocks noChangeArrowheads="1"/>
            </p:cNvSpPr>
            <p:nvPr/>
          </p:nvSpPr>
          <p:spPr bwMode="auto">
            <a:xfrm>
              <a:off x="768" y="3504"/>
              <a:ext cx="922" cy="459"/>
            </a:xfrm>
            <a:prstGeom prst="rect">
              <a:avLst/>
            </a:prstGeom>
            <a:noFill/>
            <a:ln w="9525" algn="ctr">
              <a:noFill/>
              <a:miter lim="800000"/>
              <a:headEnd/>
              <a:tailEnd/>
            </a:ln>
            <a:effectLst/>
          </p:spPr>
          <p:txBody>
            <a:bodyPr>
              <a:spAutoFit/>
            </a:bodyPr>
            <a:lstStyle/>
            <a:p>
              <a:pPr>
                <a:lnSpc>
                  <a:spcPct val="90000"/>
                </a:lnSpc>
                <a:spcBef>
                  <a:spcPct val="20000"/>
                </a:spcBef>
                <a:buClr>
                  <a:schemeClr val="tx1"/>
                </a:buClr>
                <a:buFont typeface="Arial" charset="0"/>
                <a:buNone/>
                <a:defRPr/>
              </a:pPr>
              <a:r>
                <a:rPr lang="en-US" sz="2000" dirty="0"/>
                <a:t>10% tax bracket</a:t>
              </a:r>
            </a:p>
          </p:txBody>
        </p:sp>
        <p:sp>
          <p:nvSpPr>
            <p:cNvPr id="19" name="Text Box 15"/>
            <p:cNvSpPr txBox="1">
              <a:spLocks noChangeArrowheads="1"/>
            </p:cNvSpPr>
            <p:nvPr/>
          </p:nvSpPr>
          <p:spPr bwMode="auto">
            <a:xfrm>
              <a:off x="1488" y="3072"/>
              <a:ext cx="922" cy="459"/>
            </a:xfrm>
            <a:prstGeom prst="rect">
              <a:avLst/>
            </a:prstGeom>
            <a:noFill/>
            <a:ln w="9525" algn="ctr">
              <a:noFill/>
              <a:miter lim="800000"/>
              <a:headEnd/>
              <a:tailEnd/>
            </a:ln>
            <a:effectLst/>
          </p:spPr>
          <p:txBody>
            <a:bodyPr>
              <a:spAutoFit/>
            </a:bodyPr>
            <a:lstStyle/>
            <a:p>
              <a:pPr>
                <a:lnSpc>
                  <a:spcPct val="90000"/>
                </a:lnSpc>
                <a:spcBef>
                  <a:spcPct val="20000"/>
                </a:spcBef>
                <a:buClr>
                  <a:schemeClr val="tx1"/>
                </a:buClr>
                <a:buFont typeface="Arial" charset="0"/>
                <a:buNone/>
                <a:defRPr/>
              </a:pPr>
              <a:r>
                <a:rPr lang="en-US" sz="2000" dirty="0"/>
                <a:t>12% tax bracket</a:t>
              </a:r>
            </a:p>
          </p:txBody>
        </p:sp>
        <p:sp>
          <p:nvSpPr>
            <p:cNvPr id="20" name="Text Box 16"/>
            <p:cNvSpPr txBox="1">
              <a:spLocks noChangeArrowheads="1"/>
            </p:cNvSpPr>
            <p:nvPr/>
          </p:nvSpPr>
          <p:spPr bwMode="auto">
            <a:xfrm>
              <a:off x="2208" y="2640"/>
              <a:ext cx="923" cy="459"/>
            </a:xfrm>
            <a:prstGeom prst="rect">
              <a:avLst/>
            </a:prstGeom>
            <a:noFill/>
            <a:ln w="9525" algn="ctr">
              <a:noFill/>
              <a:miter lim="800000"/>
              <a:headEnd/>
              <a:tailEnd/>
            </a:ln>
            <a:effectLst/>
          </p:spPr>
          <p:txBody>
            <a:bodyPr>
              <a:spAutoFit/>
            </a:bodyPr>
            <a:lstStyle/>
            <a:p>
              <a:pPr>
                <a:lnSpc>
                  <a:spcPct val="90000"/>
                </a:lnSpc>
                <a:spcBef>
                  <a:spcPct val="20000"/>
                </a:spcBef>
                <a:buClr>
                  <a:schemeClr val="tx1"/>
                </a:buClr>
                <a:buFont typeface="Arial" charset="0"/>
                <a:buNone/>
                <a:defRPr/>
              </a:pPr>
              <a:r>
                <a:rPr lang="en-US" sz="2000" dirty="0"/>
                <a:t>22% tax bracket</a:t>
              </a:r>
            </a:p>
          </p:txBody>
        </p:sp>
        <p:sp>
          <p:nvSpPr>
            <p:cNvPr id="21" name="Text Box 17"/>
            <p:cNvSpPr txBox="1">
              <a:spLocks noChangeArrowheads="1"/>
            </p:cNvSpPr>
            <p:nvPr/>
          </p:nvSpPr>
          <p:spPr bwMode="auto">
            <a:xfrm>
              <a:off x="2929" y="2209"/>
              <a:ext cx="923" cy="463"/>
            </a:xfrm>
            <a:prstGeom prst="rect">
              <a:avLst/>
            </a:prstGeom>
            <a:noFill/>
            <a:ln w="9525" algn="ctr">
              <a:noFill/>
              <a:miter lim="800000"/>
              <a:headEnd/>
              <a:tailEnd/>
            </a:ln>
            <a:effectLst/>
          </p:spPr>
          <p:txBody>
            <a:bodyPr>
              <a:spAutoFit/>
            </a:bodyPr>
            <a:lstStyle/>
            <a:p>
              <a:pPr>
                <a:lnSpc>
                  <a:spcPct val="90000"/>
                </a:lnSpc>
                <a:spcBef>
                  <a:spcPct val="20000"/>
                </a:spcBef>
                <a:buClr>
                  <a:schemeClr val="tx1"/>
                </a:buClr>
                <a:buFont typeface="Arial" charset="0"/>
                <a:buNone/>
                <a:defRPr/>
              </a:pPr>
              <a:r>
                <a:rPr lang="en-US" sz="2000" dirty="0"/>
                <a:t>24% tax bracket</a:t>
              </a:r>
            </a:p>
          </p:txBody>
        </p:sp>
        <p:sp>
          <p:nvSpPr>
            <p:cNvPr id="22" name="Text Box 18"/>
            <p:cNvSpPr txBox="1">
              <a:spLocks noChangeArrowheads="1"/>
            </p:cNvSpPr>
            <p:nvPr/>
          </p:nvSpPr>
          <p:spPr bwMode="auto">
            <a:xfrm>
              <a:off x="3648" y="1774"/>
              <a:ext cx="922" cy="459"/>
            </a:xfrm>
            <a:prstGeom prst="rect">
              <a:avLst/>
            </a:prstGeom>
            <a:noFill/>
            <a:ln w="9525" algn="ctr">
              <a:noFill/>
              <a:miter lim="800000"/>
              <a:headEnd/>
              <a:tailEnd/>
            </a:ln>
            <a:effectLst/>
          </p:spPr>
          <p:txBody>
            <a:bodyPr>
              <a:spAutoFit/>
            </a:bodyPr>
            <a:lstStyle/>
            <a:p>
              <a:pPr>
                <a:lnSpc>
                  <a:spcPct val="90000"/>
                </a:lnSpc>
                <a:spcBef>
                  <a:spcPct val="20000"/>
                </a:spcBef>
                <a:buClr>
                  <a:schemeClr val="tx1"/>
                </a:buClr>
                <a:buFont typeface="Arial" charset="0"/>
                <a:buNone/>
                <a:defRPr/>
              </a:pPr>
              <a:r>
                <a:rPr lang="en-US" sz="2000" dirty="0"/>
                <a:t>32% tax bracket</a:t>
              </a:r>
            </a:p>
          </p:txBody>
        </p:sp>
        <p:sp>
          <p:nvSpPr>
            <p:cNvPr id="23" name="Line 19"/>
            <p:cNvSpPr>
              <a:spLocks noChangeShapeType="1"/>
            </p:cNvSpPr>
            <p:nvPr/>
          </p:nvSpPr>
          <p:spPr bwMode="auto">
            <a:xfrm>
              <a:off x="4320" y="1296"/>
              <a:ext cx="0" cy="432"/>
            </a:xfrm>
            <a:prstGeom prst="line">
              <a:avLst/>
            </a:prstGeom>
            <a:noFill/>
            <a:ln w="38100">
              <a:solidFill>
                <a:schemeClr val="tx1"/>
              </a:solidFill>
              <a:round/>
              <a:headEnd/>
              <a:tailEnd/>
            </a:ln>
          </p:spPr>
          <p:txBody>
            <a:bodyPr/>
            <a:lstStyle/>
            <a:p>
              <a:endParaRPr lang="en-US" dirty="0"/>
            </a:p>
          </p:txBody>
        </p:sp>
        <p:sp>
          <p:nvSpPr>
            <p:cNvPr id="24" name="Line 20"/>
            <p:cNvSpPr>
              <a:spLocks noChangeShapeType="1"/>
            </p:cNvSpPr>
            <p:nvPr/>
          </p:nvSpPr>
          <p:spPr bwMode="auto">
            <a:xfrm>
              <a:off x="4320" y="1296"/>
              <a:ext cx="720" cy="0"/>
            </a:xfrm>
            <a:prstGeom prst="line">
              <a:avLst/>
            </a:prstGeom>
            <a:noFill/>
            <a:ln w="38100">
              <a:solidFill>
                <a:schemeClr val="tx1"/>
              </a:solidFill>
              <a:round/>
              <a:headEnd/>
              <a:tailEnd/>
            </a:ln>
          </p:spPr>
          <p:txBody>
            <a:bodyPr/>
            <a:lstStyle/>
            <a:p>
              <a:endParaRPr lang="en-US" dirty="0"/>
            </a:p>
          </p:txBody>
        </p:sp>
        <p:sp>
          <p:nvSpPr>
            <p:cNvPr id="25" name="Text Box 21"/>
            <p:cNvSpPr txBox="1">
              <a:spLocks noChangeArrowheads="1"/>
            </p:cNvSpPr>
            <p:nvPr/>
          </p:nvSpPr>
          <p:spPr bwMode="auto">
            <a:xfrm>
              <a:off x="4368" y="1344"/>
              <a:ext cx="922" cy="459"/>
            </a:xfrm>
            <a:prstGeom prst="rect">
              <a:avLst/>
            </a:prstGeom>
            <a:noFill/>
            <a:ln w="9525" algn="ctr">
              <a:noFill/>
              <a:miter lim="800000"/>
              <a:headEnd/>
              <a:tailEnd/>
            </a:ln>
            <a:effectLst/>
          </p:spPr>
          <p:txBody>
            <a:bodyPr>
              <a:spAutoFit/>
            </a:bodyPr>
            <a:lstStyle/>
            <a:p>
              <a:pPr>
                <a:lnSpc>
                  <a:spcPct val="90000"/>
                </a:lnSpc>
                <a:spcBef>
                  <a:spcPct val="20000"/>
                </a:spcBef>
                <a:buClr>
                  <a:schemeClr val="tx1"/>
                </a:buClr>
                <a:buFont typeface="Arial" charset="0"/>
                <a:buNone/>
                <a:defRPr/>
              </a:pPr>
              <a:r>
                <a:rPr lang="en-US" sz="2000" dirty="0"/>
                <a:t>35% tax bracket</a:t>
              </a:r>
            </a:p>
          </p:txBody>
        </p:sp>
        <p:sp>
          <p:nvSpPr>
            <p:cNvPr id="26" name="Line 22"/>
            <p:cNvSpPr>
              <a:spLocks noChangeShapeType="1"/>
            </p:cNvSpPr>
            <p:nvPr/>
          </p:nvSpPr>
          <p:spPr bwMode="auto">
            <a:xfrm>
              <a:off x="2496" y="2160"/>
              <a:ext cx="0" cy="432"/>
            </a:xfrm>
            <a:prstGeom prst="line">
              <a:avLst/>
            </a:prstGeom>
            <a:noFill/>
            <a:ln w="38100">
              <a:solidFill>
                <a:schemeClr val="tx1"/>
              </a:solidFill>
              <a:round/>
              <a:headEnd/>
              <a:tailEnd type="triangle" w="med" len="med"/>
            </a:ln>
          </p:spPr>
          <p:txBody>
            <a:bodyPr/>
            <a:lstStyle/>
            <a:p>
              <a:endParaRPr lang="en-US" dirty="0"/>
            </a:p>
          </p:txBody>
        </p:sp>
        <p:sp>
          <p:nvSpPr>
            <p:cNvPr id="28" name="Line 24"/>
            <p:cNvSpPr>
              <a:spLocks noChangeShapeType="1"/>
            </p:cNvSpPr>
            <p:nvPr/>
          </p:nvSpPr>
          <p:spPr bwMode="auto">
            <a:xfrm>
              <a:off x="3415" y="1708"/>
              <a:ext cx="161" cy="432"/>
            </a:xfrm>
            <a:prstGeom prst="line">
              <a:avLst/>
            </a:prstGeom>
            <a:noFill/>
            <a:ln w="38100">
              <a:solidFill>
                <a:srgbClr val="002060"/>
              </a:solidFill>
              <a:prstDash val="dash"/>
              <a:round/>
              <a:headEnd/>
              <a:tailEnd type="triangle" w="med" len="med"/>
            </a:ln>
          </p:spPr>
          <p:txBody>
            <a:bodyPr/>
            <a:lstStyle/>
            <a:p>
              <a:endParaRPr lang="en-US" dirty="0"/>
            </a:p>
          </p:txBody>
        </p:sp>
        <p:sp>
          <p:nvSpPr>
            <p:cNvPr id="29" name="Text Box 25"/>
            <p:cNvSpPr txBox="1">
              <a:spLocks noChangeArrowheads="1"/>
            </p:cNvSpPr>
            <p:nvPr/>
          </p:nvSpPr>
          <p:spPr bwMode="auto">
            <a:xfrm>
              <a:off x="1008" y="2016"/>
              <a:ext cx="922" cy="344"/>
            </a:xfrm>
            <a:prstGeom prst="rect">
              <a:avLst/>
            </a:prstGeom>
            <a:noFill/>
            <a:ln w="9525" algn="ctr">
              <a:noFill/>
              <a:miter lim="800000"/>
              <a:headEnd/>
              <a:tailEnd/>
            </a:ln>
          </p:spPr>
          <p:txBody>
            <a:bodyPr>
              <a:spAutoFit/>
            </a:bodyPr>
            <a:lstStyle/>
            <a:p>
              <a:pPr algn="r">
                <a:lnSpc>
                  <a:spcPct val="90000"/>
                </a:lnSpc>
                <a:spcBef>
                  <a:spcPct val="20000"/>
                </a:spcBef>
                <a:buClr>
                  <a:schemeClr val="tx1"/>
                </a:buClr>
                <a:buFont typeface="Arial" charset="0"/>
                <a:buNone/>
              </a:pPr>
              <a:r>
                <a:rPr lang="en-US" sz="1400" dirty="0"/>
                <a:t>Current taxable income</a:t>
              </a:r>
            </a:p>
          </p:txBody>
        </p:sp>
        <p:sp>
          <p:nvSpPr>
            <p:cNvPr id="31" name="Line 27"/>
            <p:cNvSpPr>
              <a:spLocks noChangeShapeType="1"/>
            </p:cNvSpPr>
            <p:nvPr/>
          </p:nvSpPr>
          <p:spPr bwMode="auto">
            <a:xfrm flipH="1">
              <a:off x="1690" y="1688"/>
              <a:ext cx="1680" cy="0"/>
            </a:xfrm>
            <a:prstGeom prst="line">
              <a:avLst/>
            </a:prstGeom>
            <a:noFill/>
            <a:ln w="38100">
              <a:solidFill>
                <a:srgbClr val="002060"/>
              </a:solidFill>
              <a:prstDash val="dash"/>
              <a:round/>
              <a:headEnd/>
              <a:tailEnd/>
            </a:ln>
          </p:spPr>
          <p:txBody>
            <a:bodyPr/>
            <a:lstStyle/>
            <a:p>
              <a:endParaRPr lang="en-US" dirty="0"/>
            </a:p>
          </p:txBody>
        </p:sp>
        <p:sp>
          <p:nvSpPr>
            <p:cNvPr id="33" name="Text Box 29"/>
            <p:cNvSpPr txBox="1">
              <a:spLocks noChangeArrowheads="1"/>
            </p:cNvSpPr>
            <p:nvPr/>
          </p:nvSpPr>
          <p:spPr bwMode="auto">
            <a:xfrm>
              <a:off x="-55" y="1510"/>
              <a:ext cx="1757" cy="344"/>
            </a:xfrm>
            <a:prstGeom prst="rect">
              <a:avLst/>
            </a:prstGeom>
            <a:noFill/>
            <a:ln w="9525" algn="ctr">
              <a:noFill/>
              <a:miter lim="800000"/>
              <a:headEnd/>
              <a:tailEnd/>
            </a:ln>
          </p:spPr>
          <p:txBody>
            <a:bodyPr wrap="square">
              <a:spAutoFit/>
            </a:bodyPr>
            <a:lstStyle/>
            <a:p>
              <a:pPr algn="r">
                <a:lnSpc>
                  <a:spcPct val="90000"/>
                </a:lnSpc>
                <a:spcBef>
                  <a:spcPct val="20000"/>
                </a:spcBef>
                <a:buClr>
                  <a:schemeClr val="tx1"/>
                </a:buClr>
                <a:buFont typeface="Arial" charset="0"/>
                <a:buNone/>
              </a:pPr>
              <a:r>
                <a:rPr lang="en-US" sz="1400" dirty="0">
                  <a:solidFill>
                    <a:srgbClr val="002060"/>
                  </a:solidFill>
                </a:rPr>
                <a:t>Example of a possible  “optimum” conversion amount</a:t>
              </a:r>
            </a:p>
          </p:txBody>
        </p:sp>
        <p:sp>
          <p:nvSpPr>
            <p:cNvPr id="34" name="Line 30"/>
            <p:cNvSpPr>
              <a:spLocks noChangeShapeType="1"/>
            </p:cNvSpPr>
            <p:nvPr/>
          </p:nvSpPr>
          <p:spPr bwMode="auto">
            <a:xfrm flipH="1">
              <a:off x="1968" y="2160"/>
              <a:ext cx="528" cy="0"/>
            </a:xfrm>
            <a:prstGeom prst="line">
              <a:avLst/>
            </a:prstGeom>
            <a:noFill/>
            <a:ln w="38100">
              <a:solidFill>
                <a:schemeClr val="tx1"/>
              </a:solidFill>
              <a:round/>
              <a:headEnd/>
              <a:tailEnd/>
            </a:ln>
          </p:spPr>
          <p:txBody>
            <a:bodyPr/>
            <a:lstStyle/>
            <a:p>
              <a:endParaRPr lang="en-US" dirty="0"/>
            </a:p>
          </p:txBody>
        </p:sp>
      </p:grpSp>
      <p:sp>
        <p:nvSpPr>
          <p:cNvPr id="36" name="Line 19"/>
          <p:cNvSpPr>
            <a:spLocks noChangeShapeType="1"/>
          </p:cNvSpPr>
          <p:nvPr/>
        </p:nvSpPr>
        <p:spPr bwMode="auto">
          <a:xfrm>
            <a:off x="9245578" y="1575943"/>
            <a:ext cx="0" cy="603523"/>
          </a:xfrm>
          <a:prstGeom prst="line">
            <a:avLst/>
          </a:prstGeom>
          <a:noFill/>
          <a:ln w="38100">
            <a:solidFill>
              <a:schemeClr val="tx1"/>
            </a:solidFill>
            <a:round/>
            <a:headEnd/>
            <a:tailEnd/>
          </a:ln>
        </p:spPr>
        <p:txBody>
          <a:bodyPr/>
          <a:lstStyle/>
          <a:p>
            <a:endParaRPr lang="en-US" dirty="0"/>
          </a:p>
        </p:txBody>
      </p:sp>
      <p:sp>
        <p:nvSpPr>
          <p:cNvPr id="37" name="Line 20"/>
          <p:cNvSpPr>
            <a:spLocks noChangeShapeType="1"/>
          </p:cNvSpPr>
          <p:nvPr/>
        </p:nvSpPr>
        <p:spPr bwMode="auto">
          <a:xfrm>
            <a:off x="9231930" y="1575942"/>
            <a:ext cx="1024190" cy="0"/>
          </a:xfrm>
          <a:prstGeom prst="line">
            <a:avLst/>
          </a:prstGeom>
          <a:noFill/>
          <a:ln w="38100">
            <a:solidFill>
              <a:schemeClr val="tx1"/>
            </a:solidFill>
            <a:round/>
            <a:headEnd/>
            <a:tailEnd/>
          </a:ln>
        </p:spPr>
        <p:txBody>
          <a:bodyPr/>
          <a:lstStyle/>
          <a:p>
            <a:endParaRPr lang="en-US" dirty="0"/>
          </a:p>
        </p:txBody>
      </p:sp>
      <p:sp>
        <p:nvSpPr>
          <p:cNvPr id="38" name="Text Box 21"/>
          <p:cNvSpPr txBox="1">
            <a:spLocks noChangeArrowheads="1"/>
          </p:cNvSpPr>
          <p:nvPr/>
        </p:nvSpPr>
        <p:spPr bwMode="auto">
          <a:xfrm>
            <a:off x="9231930" y="1633026"/>
            <a:ext cx="1311532" cy="641243"/>
          </a:xfrm>
          <a:prstGeom prst="rect">
            <a:avLst/>
          </a:prstGeom>
          <a:noFill/>
          <a:ln w="9525" algn="ctr">
            <a:noFill/>
            <a:miter lim="800000"/>
            <a:headEnd/>
            <a:tailEnd/>
          </a:ln>
          <a:effectLst/>
        </p:spPr>
        <p:txBody>
          <a:bodyPr>
            <a:spAutoFit/>
          </a:bodyPr>
          <a:lstStyle/>
          <a:p>
            <a:pPr>
              <a:lnSpc>
                <a:spcPct val="90000"/>
              </a:lnSpc>
              <a:spcBef>
                <a:spcPct val="20000"/>
              </a:spcBef>
              <a:buClr>
                <a:schemeClr val="tx1"/>
              </a:buClr>
              <a:buFont typeface="Arial" charset="0"/>
              <a:buNone/>
              <a:defRPr/>
            </a:pPr>
            <a:r>
              <a:rPr lang="en-US" sz="2000" dirty="0"/>
              <a:t>37% tax bracket</a:t>
            </a:r>
          </a:p>
        </p:txBody>
      </p:sp>
    </p:spTree>
    <p:extLst>
      <p:ext uri="{BB962C8B-B14F-4D97-AF65-F5344CB8AC3E}">
        <p14:creationId xmlns:p14="http://schemas.microsoft.com/office/powerpoint/2010/main" val="219510999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35FAD7D-6565-4F95-A547-69ADDCF197AD}"/>
              </a:ext>
            </a:extLst>
          </p:cNvPr>
          <p:cNvGrpSpPr/>
          <p:nvPr/>
        </p:nvGrpSpPr>
        <p:grpSpPr>
          <a:xfrm>
            <a:off x="2417669" y="1075391"/>
            <a:ext cx="7524951" cy="4329441"/>
            <a:chOff x="929668" y="1350123"/>
            <a:chExt cx="7524951" cy="4329441"/>
          </a:xfrm>
        </p:grpSpPr>
        <p:grpSp>
          <p:nvGrpSpPr>
            <p:cNvPr id="6" name="Group 3"/>
            <p:cNvGrpSpPr>
              <a:grpSpLocks/>
            </p:cNvGrpSpPr>
            <p:nvPr/>
          </p:nvGrpSpPr>
          <p:grpSpPr bwMode="auto">
            <a:xfrm>
              <a:off x="929668" y="1953646"/>
              <a:ext cx="6500762" cy="3725918"/>
              <a:chOff x="720" y="1296"/>
              <a:chExt cx="4570" cy="2667"/>
            </a:xfrm>
          </p:grpSpPr>
          <p:sp>
            <p:nvSpPr>
              <p:cNvPr id="8" name="Line 4"/>
              <p:cNvSpPr>
                <a:spLocks noChangeShapeType="1"/>
              </p:cNvSpPr>
              <p:nvPr/>
            </p:nvSpPr>
            <p:spPr bwMode="auto">
              <a:xfrm>
                <a:off x="720" y="3456"/>
                <a:ext cx="720" cy="0"/>
              </a:xfrm>
              <a:prstGeom prst="line">
                <a:avLst/>
              </a:prstGeom>
              <a:noFill/>
              <a:ln w="38100">
                <a:solidFill>
                  <a:srgbClr val="FF0000"/>
                </a:solidFill>
                <a:round/>
                <a:headEnd/>
                <a:tailEnd/>
              </a:ln>
            </p:spPr>
            <p:txBody>
              <a:bodyPr/>
              <a:lstStyle/>
              <a:p>
                <a:endParaRPr lang="en-US" dirty="0"/>
              </a:p>
            </p:txBody>
          </p:sp>
          <p:sp>
            <p:nvSpPr>
              <p:cNvPr id="9" name="Line 5"/>
              <p:cNvSpPr>
                <a:spLocks noChangeShapeType="1"/>
              </p:cNvSpPr>
              <p:nvPr/>
            </p:nvSpPr>
            <p:spPr bwMode="auto">
              <a:xfrm>
                <a:off x="720" y="3456"/>
                <a:ext cx="0" cy="432"/>
              </a:xfrm>
              <a:prstGeom prst="line">
                <a:avLst/>
              </a:prstGeom>
              <a:noFill/>
              <a:ln w="38100">
                <a:solidFill>
                  <a:srgbClr val="FF0000"/>
                </a:solidFill>
                <a:round/>
                <a:headEnd/>
                <a:tailEnd/>
              </a:ln>
            </p:spPr>
            <p:txBody>
              <a:bodyPr/>
              <a:lstStyle/>
              <a:p>
                <a:endParaRPr lang="en-US" dirty="0"/>
              </a:p>
            </p:txBody>
          </p:sp>
          <p:sp>
            <p:nvSpPr>
              <p:cNvPr id="10" name="Line 6"/>
              <p:cNvSpPr>
                <a:spLocks noChangeShapeType="1"/>
              </p:cNvSpPr>
              <p:nvPr/>
            </p:nvSpPr>
            <p:spPr bwMode="auto">
              <a:xfrm>
                <a:off x="1440" y="3024"/>
                <a:ext cx="0" cy="432"/>
              </a:xfrm>
              <a:prstGeom prst="line">
                <a:avLst/>
              </a:prstGeom>
              <a:noFill/>
              <a:ln w="38100">
                <a:solidFill>
                  <a:srgbClr val="FF0000"/>
                </a:solidFill>
                <a:round/>
                <a:headEnd/>
                <a:tailEnd/>
              </a:ln>
            </p:spPr>
            <p:txBody>
              <a:bodyPr/>
              <a:lstStyle/>
              <a:p>
                <a:endParaRPr lang="en-US" dirty="0"/>
              </a:p>
            </p:txBody>
          </p:sp>
          <p:sp>
            <p:nvSpPr>
              <p:cNvPr id="11" name="Line 7"/>
              <p:cNvSpPr>
                <a:spLocks noChangeShapeType="1"/>
              </p:cNvSpPr>
              <p:nvPr/>
            </p:nvSpPr>
            <p:spPr bwMode="auto">
              <a:xfrm>
                <a:off x="1440" y="3024"/>
                <a:ext cx="720" cy="0"/>
              </a:xfrm>
              <a:prstGeom prst="line">
                <a:avLst/>
              </a:prstGeom>
              <a:noFill/>
              <a:ln w="38100">
                <a:solidFill>
                  <a:srgbClr val="FF0000"/>
                </a:solidFill>
                <a:round/>
                <a:headEnd/>
                <a:tailEnd/>
              </a:ln>
            </p:spPr>
            <p:txBody>
              <a:bodyPr/>
              <a:lstStyle/>
              <a:p>
                <a:endParaRPr lang="en-US" dirty="0"/>
              </a:p>
            </p:txBody>
          </p:sp>
          <p:sp>
            <p:nvSpPr>
              <p:cNvPr id="12" name="Line 8"/>
              <p:cNvSpPr>
                <a:spLocks noChangeShapeType="1"/>
              </p:cNvSpPr>
              <p:nvPr/>
            </p:nvSpPr>
            <p:spPr bwMode="auto">
              <a:xfrm>
                <a:off x="2160" y="2592"/>
                <a:ext cx="0" cy="432"/>
              </a:xfrm>
              <a:prstGeom prst="line">
                <a:avLst/>
              </a:prstGeom>
              <a:noFill/>
              <a:ln w="38100">
                <a:solidFill>
                  <a:srgbClr val="FF0000"/>
                </a:solidFill>
                <a:round/>
                <a:headEnd/>
                <a:tailEnd/>
              </a:ln>
            </p:spPr>
            <p:txBody>
              <a:bodyPr/>
              <a:lstStyle/>
              <a:p>
                <a:endParaRPr lang="en-US" dirty="0"/>
              </a:p>
            </p:txBody>
          </p:sp>
          <p:sp>
            <p:nvSpPr>
              <p:cNvPr id="13" name="Line 9"/>
              <p:cNvSpPr>
                <a:spLocks noChangeShapeType="1"/>
              </p:cNvSpPr>
              <p:nvPr/>
            </p:nvSpPr>
            <p:spPr bwMode="auto">
              <a:xfrm>
                <a:off x="2160" y="2592"/>
                <a:ext cx="720" cy="0"/>
              </a:xfrm>
              <a:prstGeom prst="line">
                <a:avLst/>
              </a:prstGeom>
              <a:noFill/>
              <a:ln w="38100">
                <a:solidFill>
                  <a:srgbClr val="FF0000"/>
                </a:solidFill>
                <a:round/>
                <a:headEnd/>
                <a:tailEnd/>
              </a:ln>
            </p:spPr>
            <p:txBody>
              <a:bodyPr/>
              <a:lstStyle/>
              <a:p>
                <a:endParaRPr lang="en-US" dirty="0"/>
              </a:p>
            </p:txBody>
          </p:sp>
          <p:sp>
            <p:nvSpPr>
              <p:cNvPr id="14" name="Line 10"/>
              <p:cNvSpPr>
                <a:spLocks noChangeShapeType="1"/>
              </p:cNvSpPr>
              <p:nvPr/>
            </p:nvSpPr>
            <p:spPr bwMode="auto">
              <a:xfrm>
                <a:off x="2880" y="2160"/>
                <a:ext cx="0" cy="432"/>
              </a:xfrm>
              <a:prstGeom prst="line">
                <a:avLst/>
              </a:prstGeom>
              <a:noFill/>
              <a:ln w="38100">
                <a:solidFill>
                  <a:srgbClr val="FF0000"/>
                </a:solidFill>
                <a:round/>
                <a:headEnd/>
                <a:tailEnd/>
              </a:ln>
            </p:spPr>
            <p:txBody>
              <a:bodyPr/>
              <a:lstStyle/>
              <a:p>
                <a:endParaRPr lang="en-US" dirty="0"/>
              </a:p>
            </p:txBody>
          </p:sp>
          <p:sp>
            <p:nvSpPr>
              <p:cNvPr id="15" name="Line 11"/>
              <p:cNvSpPr>
                <a:spLocks noChangeShapeType="1"/>
              </p:cNvSpPr>
              <p:nvPr/>
            </p:nvSpPr>
            <p:spPr bwMode="auto">
              <a:xfrm>
                <a:off x="2880" y="2160"/>
                <a:ext cx="720" cy="0"/>
              </a:xfrm>
              <a:prstGeom prst="line">
                <a:avLst/>
              </a:prstGeom>
              <a:noFill/>
              <a:ln w="38100">
                <a:solidFill>
                  <a:srgbClr val="FF0000"/>
                </a:solidFill>
                <a:round/>
                <a:headEnd/>
                <a:tailEnd/>
              </a:ln>
            </p:spPr>
            <p:txBody>
              <a:bodyPr/>
              <a:lstStyle/>
              <a:p>
                <a:endParaRPr lang="en-US" dirty="0"/>
              </a:p>
            </p:txBody>
          </p:sp>
          <p:sp>
            <p:nvSpPr>
              <p:cNvPr id="16" name="Line 12"/>
              <p:cNvSpPr>
                <a:spLocks noChangeShapeType="1"/>
              </p:cNvSpPr>
              <p:nvPr/>
            </p:nvSpPr>
            <p:spPr bwMode="auto">
              <a:xfrm>
                <a:off x="3600" y="1728"/>
                <a:ext cx="0" cy="432"/>
              </a:xfrm>
              <a:prstGeom prst="line">
                <a:avLst/>
              </a:prstGeom>
              <a:noFill/>
              <a:ln w="38100">
                <a:solidFill>
                  <a:srgbClr val="FF0000"/>
                </a:solidFill>
                <a:round/>
                <a:headEnd/>
                <a:tailEnd/>
              </a:ln>
            </p:spPr>
            <p:txBody>
              <a:bodyPr/>
              <a:lstStyle/>
              <a:p>
                <a:endParaRPr lang="en-US" dirty="0"/>
              </a:p>
            </p:txBody>
          </p:sp>
          <p:sp>
            <p:nvSpPr>
              <p:cNvPr id="17" name="Line 13"/>
              <p:cNvSpPr>
                <a:spLocks noChangeShapeType="1"/>
              </p:cNvSpPr>
              <p:nvPr/>
            </p:nvSpPr>
            <p:spPr bwMode="auto">
              <a:xfrm>
                <a:off x="3600" y="1728"/>
                <a:ext cx="720" cy="0"/>
              </a:xfrm>
              <a:prstGeom prst="line">
                <a:avLst/>
              </a:prstGeom>
              <a:noFill/>
              <a:ln w="38100">
                <a:solidFill>
                  <a:srgbClr val="FF0000"/>
                </a:solidFill>
                <a:round/>
                <a:headEnd/>
                <a:tailEnd/>
              </a:ln>
            </p:spPr>
            <p:txBody>
              <a:bodyPr/>
              <a:lstStyle/>
              <a:p>
                <a:endParaRPr lang="en-US" dirty="0"/>
              </a:p>
            </p:txBody>
          </p:sp>
          <p:sp>
            <p:nvSpPr>
              <p:cNvPr id="18" name="Text Box 14"/>
              <p:cNvSpPr txBox="1">
                <a:spLocks noChangeArrowheads="1"/>
              </p:cNvSpPr>
              <p:nvPr/>
            </p:nvSpPr>
            <p:spPr bwMode="auto">
              <a:xfrm>
                <a:off x="768" y="3504"/>
                <a:ext cx="922" cy="459"/>
              </a:xfrm>
              <a:prstGeom prst="rect">
                <a:avLst/>
              </a:prstGeom>
              <a:noFill/>
              <a:ln w="9525" algn="ctr">
                <a:noFill/>
                <a:miter lim="800000"/>
                <a:headEnd/>
                <a:tailEnd/>
              </a:ln>
              <a:effectLst/>
            </p:spPr>
            <p:txBody>
              <a:bodyPr>
                <a:spAutoFit/>
              </a:bodyPr>
              <a:lstStyle/>
              <a:p>
                <a:pPr>
                  <a:lnSpc>
                    <a:spcPct val="90000"/>
                  </a:lnSpc>
                  <a:spcBef>
                    <a:spcPct val="20000"/>
                  </a:spcBef>
                  <a:buClr>
                    <a:schemeClr val="tx1"/>
                  </a:buClr>
                  <a:buFont typeface="Arial" charset="0"/>
                  <a:buNone/>
                  <a:defRPr/>
                </a:pPr>
                <a:r>
                  <a:rPr lang="en-US" sz="2000" dirty="0">
                    <a:solidFill>
                      <a:srgbClr val="FF0000"/>
                    </a:solidFill>
                  </a:rPr>
                  <a:t>10% tax bracket</a:t>
                </a:r>
              </a:p>
            </p:txBody>
          </p:sp>
          <p:sp>
            <p:nvSpPr>
              <p:cNvPr id="19" name="Text Box 15"/>
              <p:cNvSpPr txBox="1">
                <a:spLocks noChangeArrowheads="1"/>
              </p:cNvSpPr>
              <p:nvPr/>
            </p:nvSpPr>
            <p:spPr bwMode="auto">
              <a:xfrm>
                <a:off x="1488" y="3072"/>
                <a:ext cx="922" cy="459"/>
              </a:xfrm>
              <a:prstGeom prst="rect">
                <a:avLst/>
              </a:prstGeom>
              <a:noFill/>
              <a:ln w="9525" algn="ctr">
                <a:noFill/>
                <a:miter lim="800000"/>
                <a:headEnd/>
                <a:tailEnd/>
              </a:ln>
              <a:effectLst/>
            </p:spPr>
            <p:txBody>
              <a:bodyPr>
                <a:spAutoFit/>
              </a:bodyPr>
              <a:lstStyle/>
              <a:p>
                <a:pPr>
                  <a:lnSpc>
                    <a:spcPct val="90000"/>
                  </a:lnSpc>
                  <a:spcBef>
                    <a:spcPct val="20000"/>
                  </a:spcBef>
                  <a:buClr>
                    <a:schemeClr val="tx1"/>
                  </a:buClr>
                  <a:buFont typeface="Arial" charset="0"/>
                  <a:buNone/>
                  <a:defRPr/>
                </a:pPr>
                <a:r>
                  <a:rPr lang="en-US" sz="2000" dirty="0">
                    <a:solidFill>
                      <a:srgbClr val="FF0000"/>
                    </a:solidFill>
                  </a:rPr>
                  <a:t>15% tax bracket</a:t>
                </a:r>
              </a:p>
            </p:txBody>
          </p:sp>
          <p:sp>
            <p:nvSpPr>
              <p:cNvPr id="20" name="Text Box 16"/>
              <p:cNvSpPr txBox="1">
                <a:spLocks noChangeArrowheads="1"/>
              </p:cNvSpPr>
              <p:nvPr/>
            </p:nvSpPr>
            <p:spPr bwMode="auto">
              <a:xfrm>
                <a:off x="2208" y="2640"/>
                <a:ext cx="923" cy="459"/>
              </a:xfrm>
              <a:prstGeom prst="rect">
                <a:avLst/>
              </a:prstGeom>
              <a:noFill/>
              <a:ln w="9525" algn="ctr">
                <a:noFill/>
                <a:miter lim="800000"/>
                <a:headEnd/>
                <a:tailEnd/>
              </a:ln>
              <a:effectLst/>
            </p:spPr>
            <p:txBody>
              <a:bodyPr>
                <a:spAutoFit/>
              </a:bodyPr>
              <a:lstStyle/>
              <a:p>
                <a:pPr>
                  <a:lnSpc>
                    <a:spcPct val="90000"/>
                  </a:lnSpc>
                  <a:spcBef>
                    <a:spcPct val="20000"/>
                  </a:spcBef>
                  <a:buClr>
                    <a:schemeClr val="tx1"/>
                  </a:buClr>
                  <a:buFont typeface="Arial" charset="0"/>
                  <a:buNone/>
                  <a:defRPr/>
                </a:pPr>
                <a:r>
                  <a:rPr lang="en-US" sz="2000" dirty="0">
                    <a:solidFill>
                      <a:srgbClr val="FF0000"/>
                    </a:solidFill>
                  </a:rPr>
                  <a:t>25% tax bracket</a:t>
                </a:r>
              </a:p>
            </p:txBody>
          </p:sp>
          <p:sp>
            <p:nvSpPr>
              <p:cNvPr id="21" name="Text Box 17"/>
              <p:cNvSpPr txBox="1">
                <a:spLocks noChangeArrowheads="1"/>
              </p:cNvSpPr>
              <p:nvPr/>
            </p:nvSpPr>
            <p:spPr bwMode="auto">
              <a:xfrm>
                <a:off x="2929" y="2209"/>
                <a:ext cx="923" cy="463"/>
              </a:xfrm>
              <a:prstGeom prst="rect">
                <a:avLst/>
              </a:prstGeom>
              <a:noFill/>
              <a:ln w="9525" algn="ctr">
                <a:noFill/>
                <a:miter lim="800000"/>
                <a:headEnd/>
                <a:tailEnd/>
              </a:ln>
              <a:effectLst/>
            </p:spPr>
            <p:txBody>
              <a:bodyPr>
                <a:spAutoFit/>
              </a:bodyPr>
              <a:lstStyle/>
              <a:p>
                <a:pPr>
                  <a:lnSpc>
                    <a:spcPct val="90000"/>
                  </a:lnSpc>
                  <a:spcBef>
                    <a:spcPct val="20000"/>
                  </a:spcBef>
                  <a:buClr>
                    <a:schemeClr val="tx1"/>
                  </a:buClr>
                  <a:buFont typeface="Arial" charset="0"/>
                  <a:buNone/>
                  <a:defRPr/>
                </a:pPr>
                <a:r>
                  <a:rPr lang="en-US" sz="2000" dirty="0">
                    <a:solidFill>
                      <a:srgbClr val="FF0000"/>
                    </a:solidFill>
                  </a:rPr>
                  <a:t>28% tax bracket</a:t>
                </a:r>
              </a:p>
            </p:txBody>
          </p:sp>
          <p:sp>
            <p:nvSpPr>
              <p:cNvPr id="22" name="Text Box 18"/>
              <p:cNvSpPr txBox="1">
                <a:spLocks noChangeArrowheads="1"/>
              </p:cNvSpPr>
              <p:nvPr/>
            </p:nvSpPr>
            <p:spPr bwMode="auto">
              <a:xfrm>
                <a:off x="3648" y="1774"/>
                <a:ext cx="922" cy="459"/>
              </a:xfrm>
              <a:prstGeom prst="rect">
                <a:avLst/>
              </a:prstGeom>
              <a:noFill/>
              <a:ln w="9525" algn="ctr">
                <a:noFill/>
                <a:miter lim="800000"/>
                <a:headEnd/>
                <a:tailEnd/>
              </a:ln>
              <a:effectLst/>
            </p:spPr>
            <p:txBody>
              <a:bodyPr>
                <a:spAutoFit/>
              </a:bodyPr>
              <a:lstStyle/>
              <a:p>
                <a:pPr>
                  <a:lnSpc>
                    <a:spcPct val="90000"/>
                  </a:lnSpc>
                  <a:spcBef>
                    <a:spcPct val="20000"/>
                  </a:spcBef>
                  <a:buClr>
                    <a:schemeClr val="tx1"/>
                  </a:buClr>
                  <a:buFont typeface="Arial" charset="0"/>
                  <a:buNone/>
                  <a:defRPr/>
                </a:pPr>
                <a:r>
                  <a:rPr lang="en-US" sz="2000" dirty="0">
                    <a:solidFill>
                      <a:srgbClr val="FF0000"/>
                    </a:solidFill>
                  </a:rPr>
                  <a:t>33% tax bracket</a:t>
                </a:r>
              </a:p>
            </p:txBody>
          </p:sp>
          <p:sp>
            <p:nvSpPr>
              <p:cNvPr id="23" name="Line 19"/>
              <p:cNvSpPr>
                <a:spLocks noChangeShapeType="1"/>
              </p:cNvSpPr>
              <p:nvPr/>
            </p:nvSpPr>
            <p:spPr bwMode="auto">
              <a:xfrm>
                <a:off x="4320" y="1296"/>
                <a:ext cx="0" cy="432"/>
              </a:xfrm>
              <a:prstGeom prst="line">
                <a:avLst/>
              </a:prstGeom>
              <a:noFill/>
              <a:ln w="38100">
                <a:solidFill>
                  <a:srgbClr val="FF0000"/>
                </a:solidFill>
                <a:round/>
                <a:headEnd/>
                <a:tailEnd/>
              </a:ln>
            </p:spPr>
            <p:txBody>
              <a:bodyPr/>
              <a:lstStyle/>
              <a:p>
                <a:endParaRPr lang="en-US" dirty="0"/>
              </a:p>
            </p:txBody>
          </p:sp>
          <p:sp>
            <p:nvSpPr>
              <p:cNvPr id="24" name="Line 20"/>
              <p:cNvSpPr>
                <a:spLocks noChangeShapeType="1"/>
              </p:cNvSpPr>
              <p:nvPr/>
            </p:nvSpPr>
            <p:spPr bwMode="auto">
              <a:xfrm>
                <a:off x="4320" y="1296"/>
                <a:ext cx="720" cy="0"/>
              </a:xfrm>
              <a:prstGeom prst="line">
                <a:avLst/>
              </a:prstGeom>
              <a:noFill/>
              <a:ln w="38100">
                <a:solidFill>
                  <a:srgbClr val="FF0000"/>
                </a:solidFill>
                <a:round/>
                <a:headEnd/>
                <a:tailEnd/>
              </a:ln>
            </p:spPr>
            <p:txBody>
              <a:bodyPr/>
              <a:lstStyle/>
              <a:p>
                <a:endParaRPr lang="en-US" dirty="0"/>
              </a:p>
            </p:txBody>
          </p:sp>
          <p:sp>
            <p:nvSpPr>
              <p:cNvPr id="25" name="Text Box 21"/>
              <p:cNvSpPr txBox="1">
                <a:spLocks noChangeArrowheads="1"/>
              </p:cNvSpPr>
              <p:nvPr/>
            </p:nvSpPr>
            <p:spPr bwMode="auto">
              <a:xfrm>
                <a:off x="4368" y="1344"/>
                <a:ext cx="922" cy="459"/>
              </a:xfrm>
              <a:prstGeom prst="rect">
                <a:avLst/>
              </a:prstGeom>
              <a:noFill/>
              <a:ln w="9525" algn="ctr">
                <a:noFill/>
                <a:miter lim="800000"/>
                <a:headEnd/>
                <a:tailEnd/>
              </a:ln>
              <a:effectLst/>
            </p:spPr>
            <p:txBody>
              <a:bodyPr>
                <a:spAutoFit/>
              </a:bodyPr>
              <a:lstStyle/>
              <a:p>
                <a:pPr>
                  <a:lnSpc>
                    <a:spcPct val="90000"/>
                  </a:lnSpc>
                  <a:spcBef>
                    <a:spcPct val="20000"/>
                  </a:spcBef>
                  <a:buClr>
                    <a:schemeClr val="tx1"/>
                  </a:buClr>
                  <a:buFont typeface="Arial" charset="0"/>
                  <a:buNone/>
                  <a:defRPr/>
                </a:pPr>
                <a:r>
                  <a:rPr lang="en-US" sz="2000" dirty="0">
                    <a:solidFill>
                      <a:srgbClr val="FF0000"/>
                    </a:solidFill>
                  </a:rPr>
                  <a:t>35% tax bracket</a:t>
                </a:r>
              </a:p>
            </p:txBody>
          </p:sp>
        </p:grpSp>
        <p:sp>
          <p:nvSpPr>
            <p:cNvPr id="36" name="Line 19"/>
            <p:cNvSpPr>
              <a:spLocks noChangeShapeType="1"/>
            </p:cNvSpPr>
            <p:nvPr/>
          </p:nvSpPr>
          <p:spPr bwMode="auto">
            <a:xfrm>
              <a:off x="7074808" y="1350123"/>
              <a:ext cx="0" cy="603523"/>
            </a:xfrm>
            <a:prstGeom prst="line">
              <a:avLst/>
            </a:prstGeom>
            <a:noFill/>
            <a:ln w="38100">
              <a:solidFill>
                <a:srgbClr val="FF0000"/>
              </a:solidFill>
              <a:round/>
              <a:headEnd/>
              <a:tailEnd/>
            </a:ln>
          </p:spPr>
          <p:txBody>
            <a:bodyPr/>
            <a:lstStyle/>
            <a:p>
              <a:endParaRPr lang="en-US" dirty="0"/>
            </a:p>
          </p:txBody>
        </p:sp>
        <p:sp>
          <p:nvSpPr>
            <p:cNvPr id="37" name="Line 20"/>
            <p:cNvSpPr>
              <a:spLocks noChangeShapeType="1"/>
            </p:cNvSpPr>
            <p:nvPr/>
          </p:nvSpPr>
          <p:spPr bwMode="auto">
            <a:xfrm>
              <a:off x="7074808" y="1350123"/>
              <a:ext cx="1024190" cy="0"/>
            </a:xfrm>
            <a:prstGeom prst="line">
              <a:avLst/>
            </a:prstGeom>
            <a:noFill/>
            <a:ln w="38100">
              <a:solidFill>
                <a:srgbClr val="FF0000"/>
              </a:solidFill>
              <a:round/>
              <a:headEnd/>
              <a:tailEnd/>
            </a:ln>
          </p:spPr>
          <p:txBody>
            <a:bodyPr/>
            <a:lstStyle/>
            <a:p>
              <a:endParaRPr lang="en-US" dirty="0"/>
            </a:p>
          </p:txBody>
        </p:sp>
        <p:sp>
          <p:nvSpPr>
            <p:cNvPr id="38" name="Text Box 21"/>
            <p:cNvSpPr txBox="1">
              <a:spLocks noChangeArrowheads="1"/>
            </p:cNvSpPr>
            <p:nvPr/>
          </p:nvSpPr>
          <p:spPr bwMode="auto">
            <a:xfrm>
              <a:off x="7143087" y="1379461"/>
              <a:ext cx="1311532" cy="641243"/>
            </a:xfrm>
            <a:prstGeom prst="rect">
              <a:avLst/>
            </a:prstGeom>
            <a:noFill/>
            <a:ln w="9525" algn="ctr">
              <a:noFill/>
              <a:miter lim="800000"/>
              <a:headEnd/>
              <a:tailEnd/>
            </a:ln>
            <a:effectLst/>
          </p:spPr>
          <p:txBody>
            <a:bodyPr>
              <a:spAutoFit/>
            </a:bodyPr>
            <a:lstStyle/>
            <a:p>
              <a:pPr>
                <a:lnSpc>
                  <a:spcPct val="90000"/>
                </a:lnSpc>
                <a:spcBef>
                  <a:spcPct val="20000"/>
                </a:spcBef>
                <a:buClr>
                  <a:schemeClr val="tx1"/>
                </a:buClr>
                <a:buFont typeface="Arial" charset="0"/>
                <a:buNone/>
                <a:defRPr/>
              </a:pPr>
              <a:r>
                <a:rPr lang="en-US" sz="2000" dirty="0">
                  <a:solidFill>
                    <a:srgbClr val="FF0000"/>
                  </a:solidFill>
                </a:rPr>
                <a:t>39.6% tax bracket</a:t>
              </a:r>
            </a:p>
          </p:txBody>
        </p:sp>
      </p:grpSp>
      <p:grpSp>
        <p:nvGrpSpPr>
          <p:cNvPr id="39" name="Group 38">
            <a:extLst>
              <a:ext uri="{FF2B5EF4-FFF2-40B4-BE49-F238E27FC236}">
                <a16:creationId xmlns:a16="http://schemas.microsoft.com/office/drawing/2014/main" id="{1EA2D05B-CBE8-4D2F-802E-A23A0177233A}"/>
              </a:ext>
            </a:extLst>
          </p:cNvPr>
          <p:cNvGrpSpPr/>
          <p:nvPr/>
        </p:nvGrpSpPr>
        <p:grpSpPr>
          <a:xfrm>
            <a:off x="2430193" y="2228340"/>
            <a:ext cx="7524951" cy="4329441"/>
            <a:chOff x="929668" y="1350123"/>
            <a:chExt cx="7524951" cy="4329441"/>
          </a:xfrm>
        </p:grpSpPr>
        <p:grpSp>
          <p:nvGrpSpPr>
            <p:cNvPr id="40" name="Group 3">
              <a:extLst>
                <a:ext uri="{FF2B5EF4-FFF2-40B4-BE49-F238E27FC236}">
                  <a16:creationId xmlns:a16="http://schemas.microsoft.com/office/drawing/2014/main" id="{BD0027D8-DBE5-4421-8F04-F72F54DA58C2}"/>
                </a:ext>
              </a:extLst>
            </p:cNvPr>
            <p:cNvGrpSpPr>
              <a:grpSpLocks/>
            </p:cNvGrpSpPr>
            <p:nvPr/>
          </p:nvGrpSpPr>
          <p:grpSpPr bwMode="auto">
            <a:xfrm>
              <a:off x="929668" y="1953646"/>
              <a:ext cx="6500762" cy="3725918"/>
              <a:chOff x="720" y="1296"/>
              <a:chExt cx="4570" cy="2667"/>
            </a:xfrm>
          </p:grpSpPr>
          <p:sp>
            <p:nvSpPr>
              <p:cNvPr id="44" name="Line 4">
                <a:extLst>
                  <a:ext uri="{FF2B5EF4-FFF2-40B4-BE49-F238E27FC236}">
                    <a16:creationId xmlns:a16="http://schemas.microsoft.com/office/drawing/2014/main" id="{D2DCAF8E-CE06-495C-8F14-5F7472ACD033}"/>
                  </a:ext>
                </a:extLst>
              </p:cNvPr>
              <p:cNvSpPr>
                <a:spLocks noChangeShapeType="1"/>
              </p:cNvSpPr>
              <p:nvPr/>
            </p:nvSpPr>
            <p:spPr bwMode="auto">
              <a:xfrm>
                <a:off x="720" y="3456"/>
                <a:ext cx="720" cy="0"/>
              </a:xfrm>
              <a:prstGeom prst="line">
                <a:avLst/>
              </a:prstGeom>
              <a:noFill/>
              <a:ln w="38100">
                <a:solidFill>
                  <a:schemeClr val="tx1"/>
                </a:solidFill>
                <a:round/>
                <a:headEnd/>
                <a:tailEnd/>
              </a:ln>
            </p:spPr>
            <p:txBody>
              <a:bodyPr/>
              <a:lstStyle/>
              <a:p>
                <a:endParaRPr lang="en-US" dirty="0"/>
              </a:p>
            </p:txBody>
          </p:sp>
          <p:sp>
            <p:nvSpPr>
              <p:cNvPr id="45" name="Line 5">
                <a:extLst>
                  <a:ext uri="{FF2B5EF4-FFF2-40B4-BE49-F238E27FC236}">
                    <a16:creationId xmlns:a16="http://schemas.microsoft.com/office/drawing/2014/main" id="{DE872EA4-6F2D-48E3-A915-507DBC73096B}"/>
                  </a:ext>
                </a:extLst>
              </p:cNvPr>
              <p:cNvSpPr>
                <a:spLocks noChangeShapeType="1"/>
              </p:cNvSpPr>
              <p:nvPr/>
            </p:nvSpPr>
            <p:spPr bwMode="auto">
              <a:xfrm>
                <a:off x="720" y="3456"/>
                <a:ext cx="0" cy="432"/>
              </a:xfrm>
              <a:prstGeom prst="line">
                <a:avLst/>
              </a:prstGeom>
              <a:noFill/>
              <a:ln w="38100">
                <a:solidFill>
                  <a:schemeClr val="tx1"/>
                </a:solidFill>
                <a:round/>
                <a:headEnd/>
                <a:tailEnd/>
              </a:ln>
            </p:spPr>
            <p:txBody>
              <a:bodyPr/>
              <a:lstStyle/>
              <a:p>
                <a:endParaRPr lang="en-US" dirty="0"/>
              </a:p>
            </p:txBody>
          </p:sp>
          <p:sp>
            <p:nvSpPr>
              <p:cNvPr id="46" name="Line 6">
                <a:extLst>
                  <a:ext uri="{FF2B5EF4-FFF2-40B4-BE49-F238E27FC236}">
                    <a16:creationId xmlns:a16="http://schemas.microsoft.com/office/drawing/2014/main" id="{DBC5149A-8575-4475-85CA-407EF91A7211}"/>
                  </a:ext>
                </a:extLst>
              </p:cNvPr>
              <p:cNvSpPr>
                <a:spLocks noChangeShapeType="1"/>
              </p:cNvSpPr>
              <p:nvPr/>
            </p:nvSpPr>
            <p:spPr bwMode="auto">
              <a:xfrm>
                <a:off x="1440" y="3024"/>
                <a:ext cx="0" cy="432"/>
              </a:xfrm>
              <a:prstGeom prst="line">
                <a:avLst/>
              </a:prstGeom>
              <a:noFill/>
              <a:ln w="38100">
                <a:solidFill>
                  <a:schemeClr val="tx1"/>
                </a:solidFill>
                <a:round/>
                <a:headEnd/>
                <a:tailEnd/>
              </a:ln>
            </p:spPr>
            <p:txBody>
              <a:bodyPr/>
              <a:lstStyle/>
              <a:p>
                <a:endParaRPr lang="en-US" dirty="0"/>
              </a:p>
            </p:txBody>
          </p:sp>
          <p:sp>
            <p:nvSpPr>
              <p:cNvPr id="47" name="Line 7">
                <a:extLst>
                  <a:ext uri="{FF2B5EF4-FFF2-40B4-BE49-F238E27FC236}">
                    <a16:creationId xmlns:a16="http://schemas.microsoft.com/office/drawing/2014/main" id="{A328E22F-8356-44EE-8317-3E0DB08A39E9}"/>
                  </a:ext>
                </a:extLst>
              </p:cNvPr>
              <p:cNvSpPr>
                <a:spLocks noChangeShapeType="1"/>
              </p:cNvSpPr>
              <p:nvPr/>
            </p:nvSpPr>
            <p:spPr bwMode="auto">
              <a:xfrm>
                <a:off x="1440" y="3024"/>
                <a:ext cx="720" cy="0"/>
              </a:xfrm>
              <a:prstGeom prst="line">
                <a:avLst/>
              </a:prstGeom>
              <a:noFill/>
              <a:ln w="38100">
                <a:solidFill>
                  <a:schemeClr val="tx1"/>
                </a:solidFill>
                <a:round/>
                <a:headEnd/>
                <a:tailEnd/>
              </a:ln>
            </p:spPr>
            <p:txBody>
              <a:bodyPr/>
              <a:lstStyle/>
              <a:p>
                <a:endParaRPr lang="en-US" dirty="0"/>
              </a:p>
            </p:txBody>
          </p:sp>
          <p:sp>
            <p:nvSpPr>
              <p:cNvPr id="48" name="Line 8">
                <a:extLst>
                  <a:ext uri="{FF2B5EF4-FFF2-40B4-BE49-F238E27FC236}">
                    <a16:creationId xmlns:a16="http://schemas.microsoft.com/office/drawing/2014/main" id="{CC2CA718-C16F-4669-BA35-1CEEE6EA0420}"/>
                  </a:ext>
                </a:extLst>
              </p:cNvPr>
              <p:cNvSpPr>
                <a:spLocks noChangeShapeType="1"/>
              </p:cNvSpPr>
              <p:nvPr/>
            </p:nvSpPr>
            <p:spPr bwMode="auto">
              <a:xfrm>
                <a:off x="2160" y="2592"/>
                <a:ext cx="0" cy="432"/>
              </a:xfrm>
              <a:prstGeom prst="line">
                <a:avLst/>
              </a:prstGeom>
              <a:noFill/>
              <a:ln w="38100">
                <a:solidFill>
                  <a:schemeClr val="tx1"/>
                </a:solidFill>
                <a:round/>
                <a:headEnd/>
                <a:tailEnd/>
              </a:ln>
            </p:spPr>
            <p:txBody>
              <a:bodyPr/>
              <a:lstStyle/>
              <a:p>
                <a:endParaRPr lang="en-US" dirty="0"/>
              </a:p>
            </p:txBody>
          </p:sp>
          <p:sp>
            <p:nvSpPr>
              <p:cNvPr id="49" name="Line 9">
                <a:extLst>
                  <a:ext uri="{FF2B5EF4-FFF2-40B4-BE49-F238E27FC236}">
                    <a16:creationId xmlns:a16="http://schemas.microsoft.com/office/drawing/2014/main" id="{DF1013FC-AD21-4668-99FE-12870329A9D7}"/>
                  </a:ext>
                </a:extLst>
              </p:cNvPr>
              <p:cNvSpPr>
                <a:spLocks noChangeShapeType="1"/>
              </p:cNvSpPr>
              <p:nvPr/>
            </p:nvSpPr>
            <p:spPr bwMode="auto">
              <a:xfrm>
                <a:off x="2160" y="2592"/>
                <a:ext cx="720" cy="0"/>
              </a:xfrm>
              <a:prstGeom prst="line">
                <a:avLst/>
              </a:prstGeom>
              <a:noFill/>
              <a:ln w="38100">
                <a:solidFill>
                  <a:schemeClr val="tx1"/>
                </a:solidFill>
                <a:round/>
                <a:headEnd/>
                <a:tailEnd/>
              </a:ln>
            </p:spPr>
            <p:txBody>
              <a:bodyPr/>
              <a:lstStyle/>
              <a:p>
                <a:endParaRPr lang="en-US" dirty="0"/>
              </a:p>
            </p:txBody>
          </p:sp>
          <p:sp>
            <p:nvSpPr>
              <p:cNvPr id="50" name="Line 10">
                <a:extLst>
                  <a:ext uri="{FF2B5EF4-FFF2-40B4-BE49-F238E27FC236}">
                    <a16:creationId xmlns:a16="http://schemas.microsoft.com/office/drawing/2014/main" id="{74B4D3AB-3239-4C80-896B-C0F85150A48C}"/>
                  </a:ext>
                </a:extLst>
              </p:cNvPr>
              <p:cNvSpPr>
                <a:spLocks noChangeShapeType="1"/>
              </p:cNvSpPr>
              <p:nvPr/>
            </p:nvSpPr>
            <p:spPr bwMode="auto">
              <a:xfrm>
                <a:off x="2880" y="2160"/>
                <a:ext cx="0" cy="432"/>
              </a:xfrm>
              <a:prstGeom prst="line">
                <a:avLst/>
              </a:prstGeom>
              <a:noFill/>
              <a:ln w="38100">
                <a:solidFill>
                  <a:schemeClr val="tx1"/>
                </a:solidFill>
                <a:round/>
                <a:headEnd/>
                <a:tailEnd/>
              </a:ln>
            </p:spPr>
            <p:txBody>
              <a:bodyPr/>
              <a:lstStyle/>
              <a:p>
                <a:endParaRPr lang="en-US" dirty="0"/>
              </a:p>
            </p:txBody>
          </p:sp>
          <p:sp>
            <p:nvSpPr>
              <p:cNvPr id="51" name="Line 11">
                <a:extLst>
                  <a:ext uri="{FF2B5EF4-FFF2-40B4-BE49-F238E27FC236}">
                    <a16:creationId xmlns:a16="http://schemas.microsoft.com/office/drawing/2014/main" id="{0CF741FD-FBDC-4012-99E7-90B17841CC8B}"/>
                  </a:ext>
                </a:extLst>
              </p:cNvPr>
              <p:cNvSpPr>
                <a:spLocks noChangeShapeType="1"/>
              </p:cNvSpPr>
              <p:nvPr/>
            </p:nvSpPr>
            <p:spPr bwMode="auto">
              <a:xfrm>
                <a:off x="2880" y="2160"/>
                <a:ext cx="720" cy="0"/>
              </a:xfrm>
              <a:prstGeom prst="line">
                <a:avLst/>
              </a:prstGeom>
              <a:noFill/>
              <a:ln w="38100">
                <a:solidFill>
                  <a:schemeClr val="tx1"/>
                </a:solidFill>
                <a:round/>
                <a:headEnd/>
                <a:tailEnd/>
              </a:ln>
            </p:spPr>
            <p:txBody>
              <a:bodyPr/>
              <a:lstStyle/>
              <a:p>
                <a:endParaRPr lang="en-US" dirty="0"/>
              </a:p>
            </p:txBody>
          </p:sp>
          <p:sp>
            <p:nvSpPr>
              <p:cNvPr id="52" name="Line 12">
                <a:extLst>
                  <a:ext uri="{FF2B5EF4-FFF2-40B4-BE49-F238E27FC236}">
                    <a16:creationId xmlns:a16="http://schemas.microsoft.com/office/drawing/2014/main" id="{B8AAC690-C203-40CD-95C3-F06C173A65CA}"/>
                  </a:ext>
                </a:extLst>
              </p:cNvPr>
              <p:cNvSpPr>
                <a:spLocks noChangeShapeType="1"/>
              </p:cNvSpPr>
              <p:nvPr/>
            </p:nvSpPr>
            <p:spPr bwMode="auto">
              <a:xfrm>
                <a:off x="3600" y="1728"/>
                <a:ext cx="0" cy="432"/>
              </a:xfrm>
              <a:prstGeom prst="line">
                <a:avLst/>
              </a:prstGeom>
              <a:noFill/>
              <a:ln w="38100">
                <a:solidFill>
                  <a:schemeClr val="tx1"/>
                </a:solidFill>
                <a:round/>
                <a:headEnd/>
                <a:tailEnd/>
              </a:ln>
            </p:spPr>
            <p:txBody>
              <a:bodyPr/>
              <a:lstStyle/>
              <a:p>
                <a:endParaRPr lang="en-US" dirty="0"/>
              </a:p>
            </p:txBody>
          </p:sp>
          <p:sp>
            <p:nvSpPr>
              <p:cNvPr id="53" name="Line 13">
                <a:extLst>
                  <a:ext uri="{FF2B5EF4-FFF2-40B4-BE49-F238E27FC236}">
                    <a16:creationId xmlns:a16="http://schemas.microsoft.com/office/drawing/2014/main" id="{F20784A6-977F-4263-AFF6-2DA849FBE9B2}"/>
                  </a:ext>
                </a:extLst>
              </p:cNvPr>
              <p:cNvSpPr>
                <a:spLocks noChangeShapeType="1"/>
              </p:cNvSpPr>
              <p:nvPr/>
            </p:nvSpPr>
            <p:spPr bwMode="auto">
              <a:xfrm>
                <a:off x="3600" y="1728"/>
                <a:ext cx="720" cy="0"/>
              </a:xfrm>
              <a:prstGeom prst="line">
                <a:avLst/>
              </a:prstGeom>
              <a:noFill/>
              <a:ln w="38100">
                <a:solidFill>
                  <a:schemeClr val="tx1"/>
                </a:solidFill>
                <a:round/>
                <a:headEnd/>
                <a:tailEnd/>
              </a:ln>
            </p:spPr>
            <p:txBody>
              <a:bodyPr/>
              <a:lstStyle/>
              <a:p>
                <a:endParaRPr lang="en-US" dirty="0"/>
              </a:p>
            </p:txBody>
          </p:sp>
          <p:sp>
            <p:nvSpPr>
              <p:cNvPr id="54" name="Text Box 14">
                <a:extLst>
                  <a:ext uri="{FF2B5EF4-FFF2-40B4-BE49-F238E27FC236}">
                    <a16:creationId xmlns:a16="http://schemas.microsoft.com/office/drawing/2014/main" id="{A16B03F2-0332-46C5-BB72-D688379C3234}"/>
                  </a:ext>
                </a:extLst>
              </p:cNvPr>
              <p:cNvSpPr txBox="1">
                <a:spLocks noChangeArrowheads="1"/>
              </p:cNvSpPr>
              <p:nvPr/>
            </p:nvSpPr>
            <p:spPr bwMode="auto">
              <a:xfrm>
                <a:off x="768" y="3504"/>
                <a:ext cx="922" cy="459"/>
              </a:xfrm>
              <a:prstGeom prst="rect">
                <a:avLst/>
              </a:prstGeom>
              <a:noFill/>
              <a:ln w="9525" algn="ctr">
                <a:noFill/>
                <a:miter lim="800000"/>
                <a:headEnd/>
                <a:tailEnd/>
              </a:ln>
              <a:effectLst/>
            </p:spPr>
            <p:txBody>
              <a:bodyPr>
                <a:spAutoFit/>
              </a:bodyPr>
              <a:lstStyle/>
              <a:p>
                <a:pPr>
                  <a:lnSpc>
                    <a:spcPct val="90000"/>
                  </a:lnSpc>
                  <a:spcBef>
                    <a:spcPct val="20000"/>
                  </a:spcBef>
                  <a:buClr>
                    <a:schemeClr val="tx1"/>
                  </a:buClr>
                  <a:buFont typeface="Arial" charset="0"/>
                  <a:buNone/>
                  <a:defRPr/>
                </a:pPr>
                <a:r>
                  <a:rPr lang="en-US" sz="2000" dirty="0"/>
                  <a:t>10% tax bracket</a:t>
                </a:r>
              </a:p>
            </p:txBody>
          </p:sp>
          <p:sp>
            <p:nvSpPr>
              <p:cNvPr id="55" name="Text Box 15">
                <a:extLst>
                  <a:ext uri="{FF2B5EF4-FFF2-40B4-BE49-F238E27FC236}">
                    <a16:creationId xmlns:a16="http://schemas.microsoft.com/office/drawing/2014/main" id="{3088E7F4-3F42-488F-8513-DFCB4AE270C0}"/>
                  </a:ext>
                </a:extLst>
              </p:cNvPr>
              <p:cNvSpPr txBox="1">
                <a:spLocks noChangeArrowheads="1"/>
              </p:cNvSpPr>
              <p:nvPr/>
            </p:nvSpPr>
            <p:spPr bwMode="auto">
              <a:xfrm>
                <a:off x="1488" y="3072"/>
                <a:ext cx="922" cy="459"/>
              </a:xfrm>
              <a:prstGeom prst="rect">
                <a:avLst/>
              </a:prstGeom>
              <a:noFill/>
              <a:ln w="9525" algn="ctr">
                <a:noFill/>
                <a:miter lim="800000"/>
                <a:headEnd/>
                <a:tailEnd/>
              </a:ln>
              <a:effectLst/>
            </p:spPr>
            <p:txBody>
              <a:bodyPr>
                <a:spAutoFit/>
              </a:bodyPr>
              <a:lstStyle/>
              <a:p>
                <a:pPr>
                  <a:lnSpc>
                    <a:spcPct val="90000"/>
                  </a:lnSpc>
                  <a:spcBef>
                    <a:spcPct val="20000"/>
                  </a:spcBef>
                  <a:buClr>
                    <a:schemeClr val="tx1"/>
                  </a:buClr>
                  <a:buFont typeface="Arial" charset="0"/>
                  <a:buNone/>
                  <a:defRPr/>
                </a:pPr>
                <a:r>
                  <a:rPr lang="en-US" sz="2000" dirty="0"/>
                  <a:t>12% tax bracket</a:t>
                </a:r>
              </a:p>
            </p:txBody>
          </p:sp>
          <p:sp>
            <p:nvSpPr>
              <p:cNvPr id="56" name="Text Box 16">
                <a:extLst>
                  <a:ext uri="{FF2B5EF4-FFF2-40B4-BE49-F238E27FC236}">
                    <a16:creationId xmlns:a16="http://schemas.microsoft.com/office/drawing/2014/main" id="{9623C981-074F-47A5-96A2-ED14469FA9F3}"/>
                  </a:ext>
                </a:extLst>
              </p:cNvPr>
              <p:cNvSpPr txBox="1">
                <a:spLocks noChangeArrowheads="1"/>
              </p:cNvSpPr>
              <p:nvPr/>
            </p:nvSpPr>
            <p:spPr bwMode="auto">
              <a:xfrm>
                <a:off x="2208" y="2640"/>
                <a:ext cx="923" cy="459"/>
              </a:xfrm>
              <a:prstGeom prst="rect">
                <a:avLst/>
              </a:prstGeom>
              <a:noFill/>
              <a:ln w="9525" algn="ctr">
                <a:noFill/>
                <a:miter lim="800000"/>
                <a:headEnd/>
                <a:tailEnd/>
              </a:ln>
              <a:effectLst/>
            </p:spPr>
            <p:txBody>
              <a:bodyPr>
                <a:spAutoFit/>
              </a:bodyPr>
              <a:lstStyle/>
              <a:p>
                <a:pPr>
                  <a:lnSpc>
                    <a:spcPct val="90000"/>
                  </a:lnSpc>
                  <a:spcBef>
                    <a:spcPct val="20000"/>
                  </a:spcBef>
                  <a:buClr>
                    <a:schemeClr val="tx1"/>
                  </a:buClr>
                  <a:buFont typeface="Arial" charset="0"/>
                  <a:buNone/>
                  <a:defRPr/>
                </a:pPr>
                <a:r>
                  <a:rPr lang="en-US" sz="2000" dirty="0"/>
                  <a:t>22% tax bracket</a:t>
                </a:r>
              </a:p>
            </p:txBody>
          </p:sp>
          <p:sp>
            <p:nvSpPr>
              <p:cNvPr id="57" name="Text Box 17">
                <a:extLst>
                  <a:ext uri="{FF2B5EF4-FFF2-40B4-BE49-F238E27FC236}">
                    <a16:creationId xmlns:a16="http://schemas.microsoft.com/office/drawing/2014/main" id="{44B71779-57BD-4CF9-B4E4-6BBFB4511170}"/>
                  </a:ext>
                </a:extLst>
              </p:cNvPr>
              <p:cNvSpPr txBox="1">
                <a:spLocks noChangeArrowheads="1"/>
              </p:cNvSpPr>
              <p:nvPr/>
            </p:nvSpPr>
            <p:spPr bwMode="auto">
              <a:xfrm>
                <a:off x="2929" y="2209"/>
                <a:ext cx="923" cy="463"/>
              </a:xfrm>
              <a:prstGeom prst="rect">
                <a:avLst/>
              </a:prstGeom>
              <a:noFill/>
              <a:ln w="9525" algn="ctr">
                <a:noFill/>
                <a:miter lim="800000"/>
                <a:headEnd/>
                <a:tailEnd/>
              </a:ln>
              <a:effectLst/>
            </p:spPr>
            <p:txBody>
              <a:bodyPr>
                <a:spAutoFit/>
              </a:bodyPr>
              <a:lstStyle/>
              <a:p>
                <a:pPr>
                  <a:lnSpc>
                    <a:spcPct val="90000"/>
                  </a:lnSpc>
                  <a:spcBef>
                    <a:spcPct val="20000"/>
                  </a:spcBef>
                  <a:buClr>
                    <a:schemeClr val="tx1"/>
                  </a:buClr>
                  <a:buFont typeface="Arial" charset="0"/>
                  <a:buNone/>
                  <a:defRPr/>
                </a:pPr>
                <a:r>
                  <a:rPr lang="en-US" sz="2000" dirty="0"/>
                  <a:t>24% tax bracket</a:t>
                </a:r>
              </a:p>
            </p:txBody>
          </p:sp>
          <p:sp>
            <p:nvSpPr>
              <p:cNvPr id="58" name="Text Box 18">
                <a:extLst>
                  <a:ext uri="{FF2B5EF4-FFF2-40B4-BE49-F238E27FC236}">
                    <a16:creationId xmlns:a16="http://schemas.microsoft.com/office/drawing/2014/main" id="{40BBECA6-584F-4503-BEEB-0311D6AC6037}"/>
                  </a:ext>
                </a:extLst>
              </p:cNvPr>
              <p:cNvSpPr txBox="1">
                <a:spLocks noChangeArrowheads="1"/>
              </p:cNvSpPr>
              <p:nvPr/>
            </p:nvSpPr>
            <p:spPr bwMode="auto">
              <a:xfrm>
                <a:off x="3648" y="1774"/>
                <a:ext cx="922" cy="459"/>
              </a:xfrm>
              <a:prstGeom prst="rect">
                <a:avLst/>
              </a:prstGeom>
              <a:noFill/>
              <a:ln w="9525" algn="ctr">
                <a:noFill/>
                <a:miter lim="800000"/>
                <a:headEnd/>
                <a:tailEnd/>
              </a:ln>
              <a:effectLst/>
            </p:spPr>
            <p:txBody>
              <a:bodyPr>
                <a:spAutoFit/>
              </a:bodyPr>
              <a:lstStyle/>
              <a:p>
                <a:pPr>
                  <a:lnSpc>
                    <a:spcPct val="90000"/>
                  </a:lnSpc>
                  <a:spcBef>
                    <a:spcPct val="20000"/>
                  </a:spcBef>
                  <a:buClr>
                    <a:schemeClr val="tx1"/>
                  </a:buClr>
                  <a:buFont typeface="Arial" charset="0"/>
                  <a:buNone/>
                  <a:defRPr/>
                </a:pPr>
                <a:r>
                  <a:rPr lang="en-US" sz="2000" dirty="0"/>
                  <a:t>32% tax bracket</a:t>
                </a:r>
              </a:p>
            </p:txBody>
          </p:sp>
          <p:sp>
            <p:nvSpPr>
              <p:cNvPr id="59" name="Line 19">
                <a:extLst>
                  <a:ext uri="{FF2B5EF4-FFF2-40B4-BE49-F238E27FC236}">
                    <a16:creationId xmlns:a16="http://schemas.microsoft.com/office/drawing/2014/main" id="{C443EC7B-093E-4A64-95B5-40F5E2D15D90}"/>
                  </a:ext>
                </a:extLst>
              </p:cNvPr>
              <p:cNvSpPr>
                <a:spLocks noChangeShapeType="1"/>
              </p:cNvSpPr>
              <p:nvPr/>
            </p:nvSpPr>
            <p:spPr bwMode="auto">
              <a:xfrm>
                <a:off x="4320" y="1296"/>
                <a:ext cx="0" cy="432"/>
              </a:xfrm>
              <a:prstGeom prst="line">
                <a:avLst/>
              </a:prstGeom>
              <a:noFill/>
              <a:ln w="38100">
                <a:solidFill>
                  <a:schemeClr val="tx1"/>
                </a:solidFill>
                <a:round/>
                <a:headEnd/>
                <a:tailEnd/>
              </a:ln>
            </p:spPr>
            <p:txBody>
              <a:bodyPr/>
              <a:lstStyle/>
              <a:p>
                <a:endParaRPr lang="en-US" dirty="0"/>
              </a:p>
            </p:txBody>
          </p:sp>
          <p:sp>
            <p:nvSpPr>
              <p:cNvPr id="60" name="Line 20">
                <a:extLst>
                  <a:ext uri="{FF2B5EF4-FFF2-40B4-BE49-F238E27FC236}">
                    <a16:creationId xmlns:a16="http://schemas.microsoft.com/office/drawing/2014/main" id="{02AF7DBC-DF74-450F-9BFF-F4E1EC2B63DD}"/>
                  </a:ext>
                </a:extLst>
              </p:cNvPr>
              <p:cNvSpPr>
                <a:spLocks noChangeShapeType="1"/>
              </p:cNvSpPr>
              <p:nvPr/>
            </p:nvSpPr>
            <p:spPr bwMode="auto">
              <a:xfrm>
                <a:off x="4320" y="1296"/>
                <a:ext cx="720" cy="0"/>
              </a:xfrm>
              <a:prstGeom prst="line">
                <a:avLst/>
              </a:prstGeom>
              <a:noFill/>
              <a:ln w="38100">
                <a:solidFill>
                  <a:schemeClr val="tx1"/>
                </a:solidFill>
                <a:round/>
                <a:headEnd/>
                <a:tailEnd/>
              </a:ln>
            </p:spPr>
            <p:txBody>
              <a:bodyPr/>
              <a:lstStyle/>
              <a:p>
                <a:endParaRPr lang="en-US" dirty="0"/>
              </a:p>
            </p:txBody>
          </p:sp>
          <p:sp>
            <p:nvSpPr>
              <p:cNvPr id="61" name="Text Box 21">
                <a:extLst>
                  <a:ext uri="{FF2B5EF4-FFF2-40B4-BE49-F238E27FC236}">
                    <a16:creationId xmlns:a16="http://schemas.microsoft.com/office/drawing/2014/main" id="{51BE5105-B29B-4A9E-8DFA-EA04F1F65B4C}"/>
                  </a:ext>
                </a:extLst>
              </p:cNvPr>
              <p:cNvSpPr txBox="1">
                <a:spLocks noChangeArrowheads="1"/>
              </p:cNvSpPr>
              <p:nvPr/>
            </p:nvSpPr>
            <p:spPr bwMode="auto">
              <a:xfrm>
                <a:off x="4368" y="1344"/>
                <a:ext cx="922" cy="459"/>
              </a:xfrm>
              <a:prstGeom prst="rect">
                <a:avLst/>
              </a:prstGeom>
              <a:noFill/>
              <a:ln w="9525" algn="ctr">
                <a:noFill/>
                <a:miter lim="800000"/>
                <a:headEnd/>
                <a:tailEnd/>
              </a:ln>
              <a:effectLst/>
            </p:spPr>
            <p:txBody>
              <a:bodyPr>
                <a:spAutoFit/>
              </a:bodyPr>
              <a:lstStyle/>
              <a:p>
                <a:pPr>
                  <a:lnSpc>
                    <a:spcPct val="90000"/>
                  </a:lnSpc>
                  <a:spcBef>
                    <a:spcPct val="20000"/>
                  </a:spcBef>
                  <a:buClr>
                    <a:schemeClr val="tx1"/>
                  </a:buClr>
                  <a:buFont typeface="Arial" charset="0"/>
                  <a:buNone/>
                  <a:defRPr/>
                </a:pPr>
                <a:r>
                  <a:rPr lang="en-US" sz="2000" dirty="0"/>
                  <a:t>35% tax bracket</a:t>
                </a:r>
              </a:p>
            </p:txBody>
          </p:sp>
        </p:grpSp>
        <p:sp>
          <p:nvSpPr>
            <p:cNvPr id="41" name="Line 19">
              <a:extLst>
                <a:ext uri="{FF2B5EF4-FFF2-40B4-BE49-F238E27FC236}">
                  <a16:creationId xmlns:a16="http://schemas.microsoft.com/office/drawing/2014/main" id="{0D237B22-AB21-4533-B945-74A24E1E1C7C}"/>
                </a:ext>
              </a:extLst>
            </p:cNvPr>
            <p:cNvSpPr>
              <a:spLocks noChangeShapeType="1"/>
            </p:cNvSpPr>
            <p:nvPr/>
          </p:nvSpPr>
          <p:spPr bwMode="auto">
            <a:xfrm>
              <a:off x="7074808" y="1350123"/>
              <a:ext cx="0" cy="603523"/>
            </a:xfrm>
            <a:prstGeom prst="line">
              <a:avLst/>
            </a:prstGeom>
            <a:noFill/>
            <a:ln w="38100">
              <a:solidFill>
                <a:schemeClr val="tx1"/>
              </a:solidFill>
              <a:round/>
              <a:headEnd/>
              <a:tailEnd/>
            </a:ln>
          </p:spPr>
          <p:txBody>
            <a:bodyPr/>
            <a:lstStyle/>
            <a:p>
              <a:endParaRPr lang="en-US" dirty="0"/>
            </a:p>
          </p:txBody>
        </p:sp>
        <p:sp>
          <p:nvSpPr>
            <p:cNvPr id="42" name="Line 20">
              <a:extLst>
                <a:ext uri="{FF2B5EF4-FFF2-40B4-BE49-F238E27FC236}">
                  <a16:creationId xmlns:a16="http://schemas.microsoft.com/office/drawing/2014/main" id="{5D4E96F2-1EB9-4A22-88DF-69E999EEAD07}"/>
                </a:ext>
              </a:extLst>
            </p:cNvPr>
            <p:cNvSpPr>
              <a:spLocks noChangeShapeType="1"/>
            </p:cNvSpPr>
            <p:nvPr/>
          </p:nvSpPr>
          <p:spPr bwMode="auto">
            <a:xfrm>
              <a:off x="7074808" y="1350123"/>
              <a:ext cx="1024190" cy="0"/>
            </a:xfrm>
            <a:prstGeom prst="line">
              <a:avLst/>
            </a:prstGeom>
            <a:noFill/>
            <a:ln w="38100">
              <a:solidFill>
                <a:schemeClr val="tx1"/>
              </a:solidFill>
              <a:round/>
              <a:headEnd/>
              <a:tailEnd/>
            </a:ln>
          </p:spPr>
          <p:txBody>
            <a:bodyPr/>
            <a:lstStyle/>
            <a:p>
              <a:endParaRPr lang="en-US" dirty="0"/>
            </a:p>
          </p:txBody>
        </p:sp>
        <p:sp>
          <p:nvSpPr>
            <p:cNvPr id="43" name="Text Box 21">
              <a:extLst>
                <a:ext uri="{FF2B5EF4-FFF2-40B4-BE49-F238E27FC236}">
                  <a16:creationId xmlns:a16="http://schemas.microsoft.com/office/drawing/2014/main" id="{D7A5B61A-49D1-443B-A3D9-E81EB8E4F14E}"/>
                </a:ext>
              </a:extLst>
            </p:cNvPr>
            <p:cNvSpPr txBox="1">
              <a:spLocks noChangeArrowheads="1"/>
            </p:cNvSpPr>
            <p:nvPr/>
          </p:nvSpPr>
          <p:spPr bwMode="auto">
            <a:xfrm>
              <a:off x="7143087" y="1379461"/>
              <a:ext cx="1311532" cy="641243"/>
            </a:xfrm>
            <a:prstGeom prst="rect">
              <a:avLst/>
            </a:prstGeom>
            <a:noFill/>
            <a:ln w="9525" algn="ctr">
              <a:noFill/>
              <a:miter lim="800000"/>
              <a:headEnd/>
              <a:tailEnd/>
            </a:ln>
            <a:effectLst/>
          </p:spPr>
          <p:txBody>
            <a:bodyPr>
              <a:spAutoFit/>
            </a:bodyPr>
            <a:lstStyle/>
            <a:p>
              <a:pPr>
                <a:lnSpc>
                  <a:spcPct val="90000"/>
                </a:lnSpc>
                <a:spcBef>
                  <a:spcPct val="20000"/>
                </a:spcBef>
                <a:buClr>
                  <a:schemeClr val="tx1"/>
                </a:buClr>
                <a:buFont typeface="Arial" charset="0"/>
                <a:buNone/>
                <a:defRPr/>
              </a:pPr>
              <a:r>
                <a:rPr lang="en-US" sz="2000" dirty="0"/>
                <a:t>37% tax bracket</a:t>
              </a:r>
            </a:p>
          </p:txBody>
        </p:sp>
      </p:grpSp>
      <p:sp>
        <p:nvSpPr>
          <p:cNvPr id="69" name="TextBox 68">
            <a:extLst>
              <a:ext uri="{FF2B5EF4-FFF2-40B4-BE49-F238E27FC236}">
                <a16:creationId xmlns:a16="http://schemas.microsoft.com/office/drawing/2014/main" id="{B601CDD8-2216-4BE3-9A99-A43F45EE3BFB}"/>
              </a:ext>
            </a:extLst>
          </p:cNvPr>
          <p:cNvSpPr txBox="1"/>
          <p:nvPr/>
        </p:nvSpPr>
        <p:spPr>
          <a:xfrm>
            <a:off x="2991714" y="2054447"/>
            <a:ext cx="2721933" cy="923330"/>
          </a:xfrm>
          <a:prstGeom prst="rect">
            <a:avLst/>
          </a:prstGeom>
          <a:noFill/>
        </p:spPr>
        <p:txBody>
          <a:bodyPr wrap="square" rtlCol="0">
            <a:spAutoFit/>
          </a:bodyPr>
          <a:lstStyle/>
          <a:p>
            <a:r>
              <a:rPr lang="en-US" dirty="0"/>
              <a:t>Target Roth IRA conversion range for most “middle income” taxpayers </a:t>
            </a:r>
          </a:p>
        </p:txBody>
      </p:sp>
      <p:sp>
        <p:nvSpPr>
          <p:cNvPr id="71" name="TextBox 70">
            <a:extLst>
              <a:ext uri="{FF2B5EF4-FFF2-40B4-BE49-F238E27FC236}">
                <a16:creationId xmlns:a16="http://schemas.microsoft.com/office/drawing/2014/main" id="{4643D877-065F-45A9-868F-64D6CFC47EAF}"/>
              </a:ext>
            </a:extLst>
          </p:cNvPr>
          <p:cNvSpPr txBox="1"/>
          <p:nvPr/>
        </p:nvSpPr>
        <p:spPr>
          <a:xfrm>
            <a:off x="4773962" y="5718447"/>
            <a:ext cx="5894038" cy="523220"/>
          </a:xfrm>
          <a:prstGeom prst="rect">
            <a:avLst/>
          </a:prstGeom>
          <a:noFill/>
        </p:spPr>
        <p:txBody>
          <a:bodyPr wrap="square" rtlCol="0">
            <a:spAutoFit/>
          </a:bodyPr>
          <a:lstStyle/>
          <a:p>
            <a:r>
              <a:rPr lang="en-US" sz="1400" b="1" dirty="0"/>
              <a:t>Black steps = Current law</a:t>
            </a:r>
          </a:p>
          <a:p>
            <a:r>
              <a:rPr lang="en-US" sz="1400" b="1" dirty="0">
                <a:solidFill>
                  <a:srgbClr val="FF0000"/>
                </a:solidFill>
              </a:rPr>
              <a:t>Red steps = Pre-TCJA (which the tax law reverts to in 2026)</a:t>
            </a:r>
          </a:p>
        </p:txBody>
      </p:sp>
      <p:sp>
        <p:nvSpPr>
          <p:cNvPr id="73" name="Isosceles Triangle 72">
            <a:extLst>
              <a:ext uri="{FF2B5EF4-FFF2-40B4-BE49-F238E27FC236}">
                <a16:creationId xmlns:a16="http://schemas.microsoft.com/office/drawing/2014/main" id="{27DE94FC-09B7-41DC-B9C0-7D8FD9CD257F}"/>
              </a:ext>
            </a:extLst>
          </p:cNvPr>
          <p:cNvSpPr/>
          <p:nvPr/>
        </p:nvSpPr>
        <p:spPr>
          <a:xfrm rot="8969644">
            <a:off x="4346295" y="2872348"/>
            <a:ext cx="3042728" cy="2632688"/>
          </a:xfrm>
          <a:prstGeom prst="triangle">
            <a:avLst>
              <a:gd name="adj" fmla="val 50558"/>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itle 1">
            <a:extLst>
              <a:ext uri="{FF2B5EF4-FFF2-40B4-BE49-F238E27FC236}">
                <a16:creationId xmlns:a16="http://schemas.microsoft.com/office/drawing/2014/main" id="{954D99B3-D68F-425E-A76A-A327B03C8B9A}"/>
              </a:ext>
            </a:extLst>
          </p:cNvPr>
          <p:cNvSpPr>
            <a:spLocks noGrp="1"/>
          </p:cNvSpPr>
          <p:nvPr>
            <p:ph type="title"/>
          </p:nvPr>
        </p:nvSpPr>
        <p:spPr/>
        <p:txBody>
          <a:bodyPr/>
          <a:lstStyle/>
          <a:p>
            <a:r>
              <a:rPr lang="en-US" dirty="0"/>
              <a:t>Mathematics of Roth IRA Conversions</a:t>
            </a:r>
          </a:p>
        </p:txBody>
      </p:sp>
    </p:spTree>
    <p:extLst>
      <p:ext uri="{BB962C8B-B14F-4D97-AF65-F5344CB8AC3E}">
        <p14:creationId xmlns:p14="http://schemas.microsoft.com/office/powerpoint/2010/main" val="116770827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Mathematics of Roth IRA Conversions</a:t>
            </a:r>
          </a:p>
        </p:txBody>
      </p:sp>
      <p:sp>
        <p:nvSpPr>
          <p:cNvPr id="3" name="Content Placeholder 2"/>
          <p:cNvSpPr>
            <a:spLocks noGrp="1"/>
          </p:cNvSpPr>
          <p:nvPr>
            <p:ph idx="1"/>
          </p:nvPr>
        </p:nvSpPr>
        <p:spPr/>
        <p:txBody>
          <a:bodyPr>
            <a:normAutofit/>
          </a:bodyPr>
          <a:lstStyle/>
          <a:p>
            <a:pPr marL="288925" indent="-288925"/>
            <a:r>
              <a:rPr lang="en-US" sz="3200" dirty="0">
                <a:latin typeface="Arial" pitchFamily="-64" charset="0"/>
                <a:ea typeface="ＭＳ Ｐゴシック" pitchFamily="-64" charset="-128"/>
              </a:rPr>
              <a:t>Tactical considerations:</a:t>
            </a:r>
          </a:p>
          <a:p>
            <a:pPr marL="682625" lvl="1" indent="-339725">
              <a:buFont typeface="Arial" panose="020B0604020202020204" pitchFamily="34" charset="0"/>
              <a:buChar char="–"/>
            </a:pPr>
            <a:r>
              <a:rPr lang="en-US" sz="2800" dirty="0">
                <a:latin typeface="Arial" pitchFamily="-64" charset="0"/>
                <a:ea typeface="ＭＳ Ｐゴシック" pitchFamily="-64" charset="-128"/>
              </a:rPr>
              <a:t>Unused charitable contribution carryovers</a:t>
            </a:r>
          </a:p>
          <a:p>
            <a:pPr marL="682625" lvl="1" indent="-339725">
              <a:buFont typeface="Arial" panose="020B0604020202020204" pitchFamily="34" charset="0"/>
              <a:buChar char="–"/>
            </a:pPr>
            <a:r>
              <a:rPr lang="en-US" sz="2800" dirty="0">
                <a:latin typeface="Arial" pitchFamily="-64" charset="0"/>
                <a:ea typeface="ＭＳ Ｐゴシック" pitchFamily="-64" charset="-128"/>
              </a:rPr>
              <a:t>Current year ordinary losses</a:t>
            </a:r>
          </a:p>
          <a:p>
            <a:pPr marL="682625" lvl="1" indent="-339725">
              <a:buFont typeface="Arial" panose="020B0604020202020204" pitchFamily="34" charset="0"/>
              <a:buChar char="–"/>
            </a:pPr>
            <a:r>
              <a:rPr lang="en-US" sz="2800" dirty="0">
                <a:latin typeface="Arial" pitchFamily="-64" charset="0"/>
                <a:ea typeface="ＭＳ Ｐゴシック" pitchFamily="-64" charset="-128"/>
              </a:rPr>
              <a:t>Net Operating Loss (NOL) carryovers </a:t>
            </a:r>
          </a:p>
          <a:p>
            <a:pPr marL="682625" lvl="1" indent="-339725">
              <a:buFont typeface="Arial" panose="020B0604020202020204" pitchFamily="34" charset="0"/>
              <a:buChar char="–"/>
            </a:pPr>
            <a:r>
              <a:rPr lang="en-US" sz="2800" dirty="0">
                <a:latin typeface="Arial" pitchFamily="-64" charset="0"/>
                <a:ea typeface="ＭＳ Ｐゴシック" pitchFamily="-64" charset="-128"/>
              </a:rPr>
              <a:t>Alternative Minimum Tax (AMT) credits</a:t>
            </a:r>
          </a:p>
          <a:p>
            <a:pPr marL="682625" lvl="1" indent="-339725">
              <a:buFont typeface="Arial" panose="020B0604020202020204" pitchFamily="34" charset="0"/>
              <a:buChar char="–"/>
            </a:pPr>
            <a:r>
              <a:rPr lang="en-US" sz="2800" dirty="0">
                <a:latin typeface="Arial" pitchFamily="-64" charset="0"/>
                <a:ea typeface="ＭＳ Ｐゴシック" pitchFamily="-64" charset="-128"/>
              </a:rPr>
              <a:t>Other credit carryovers</a:t>
            </a:r>
          </a:p>
          <a:p>
            <a:pPr marL="682625" lvl="1" indent="-339725">
              <a:buFont typeface="Arial" panose="020B0604020202020204" pitchFamily="34" charset="0"/>
              <a:buChar char="–"/>
            </a:pPr>
            <a:r>
              <a:rPr lang="en-US" sz="2800" dirty="0">
                <a:latin typeface="Arial" pitchFamily="-64" charset="0"/>
                <a:ea typeface="ＭＳ Ｐゴシック" pitchFamily="-64" charset="-128"/>
              </a:rPr>
              <a:t>Strategic considerations</a:t>
            </a:r>
          </a:p>
          <a:p>
            <a:pPr marL="682625" lvl="1" indent="-339725">
              <a:buFont typeface="Arial" panose="020B0604020202020204" pitchFamily="34" charset="0"/>
              <a:buChar char="–"/>
            </a:pPr>
            <a:r>
              <a:rPr lang="en-US" sz="2800" dirty="0">
                <a:latin typeface="Arial" pitchFamily="-64" charset="0"/>
                <a:ea typeface="ＭＳ Ｐゴシック" pitchFamily="-64" charset="-128"/>
              </a:rPr>
              <a:t>Opportunistic considerations</a:t>
            </a:r>
          </a:p>
        </p:txBody>
      </p:sp>
    </p:spTree>
    <p:extLst>
      <p:ext uri="{BB962C8B-B14F-4D97-AF65-F5344CB8AC3E}">
        <p14:creationId xmlns:p14="http://schemas.microsoft.com/office/powerpoint/2010/main" val="310257924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88D6A9-D072-4A60-B4B9-8A643F7402CF}"/>
              </a:ext>
            </a:extLst>
          </p:cNvPr>
          <p:cNvSpPr>
            <a:spLocks noGrp="1"/>
          </p:cNvSpPr>
          <p:nvPr>
            <p:ph type="title"/>
          </p:nvPr>
        </p:nvSpPr>
        <p:spPr/>
        <p:txBody>
          <a:bodyPr>
            <a:normAutofit/>
          </a:bodyPr>
          <a:lstStyle/>
          <a:p>
            <a:r>
              <a:rPr lang="en-US" dirty="0"/>
              <a:t>Conclusion</a:t>
            </a:r>
          </a:p>
        </p:txBody>
      </p:sp>
    </p:spTree>
    <p:extLst>
      <p:ext uri="{BB962C8B-B14F-4D97-AF65-F5344CB8AC3E}">
        <p14:creationId xmlns:p14="http://schemas.microsoft.com/office/powerpoint/2010/main" val="1976394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B7984-BF36-406E-A162-A8CF95EC0914}"/>
              </a:ext>
            </a:extLst>
          </p:cNvPr>
          <p:cNvSpPr>
            <a:spLocks noGrp="1"/>
          </p:cNvSpPr>
          <p:nvPr>
            <p:ph type="title"/>
          </p:nvPr>
        </p:nvSpPr>
        <p:spPr/>
        <p:txBody>
          <a:bodyPr/>
          <a:lstStyle/>
          <a:p>
            <a:r>
              <a:rPr lang="en-US" dirty="0"/>
              <a:t>2021 Tax Reform – </a:t>
            </a:r>
            <a:r>
              <a:rPr lang="en-US" i="1" dirty="0">
                <a:solidFill>
                  <a:srgbClr val="FF0000"/>
                </a:solidFill>
              </a:rPr>
              <a:t>Individuals</a:t>
            </a:r>
            <a:endParaRPr lang="en-US" dirty="0"/>
          </a:p>
        </p:txBody>
      </p:sp>
      <p:sp>
        <p:nvSpPr>
          <p:cNvPr id="4" name="Content Placeholder 3">
            <a:extLst>
              <a:ext uri="{FF2B5EF4-FFF2-40B4-BE49-F238E27FC236}">
                <a16:creationId xmlns:a16="http://schemas.microsoft.com/office/drawing/2014/main" id="{1F3B5E00-B298-49AF-B1F1-4CC133ED494B}"/>
              </a:ext>
            </a:extLst>
          </p:cNvPr>
          <p:cNvSpPr>
            <a:spLocks noGrp="1"/>
          </p:cNvSpPr>
          <p:nvPr>
            <p:ph idx="1"/>
          </p:nvPr>
        </p:nvSpPr>
        <p:spPr/>
        <p:txBody>
          <a:bodyPr>
            <a:normAutofit/>
          </a:bodyPr>
          <a:lstStyle/>
          <a:p>
            <a:r>
              <a:rPr lang="en-US" i="1" dirty="0"/>
              <a:t>New </a:t>
            </a:r>
            <a:r>
              <a:rPr lang="en-US" dirty="0"/>
              <a:t>High Income Taxpayer Surcharge</a:t>
            </a:r>
            <a:endParaRPr lang="en-US" i="1" dirty="0"/>
          </a:p>
          <a:p>
            <a:pPr lvl="1">
              <a:buFont typeface="Calibri" panose="020F0502020204030204" pitchFamily="34" charset="0"/>
              <a:buChar char="–"/>
            </a:pPr>
            <a:r>
              <a:rPr lang="en-US" dirty="0"/>
              <a:t>A surcharge equal to 3% of excessive Modified AGI </a:t>
            </a:r>
          </a:p>
          <a:p>
            <a:pPr lvl="1">
              <a:buFont typeface="Calibri" panose="020F0502020204030204" pitchFamily="34" charset="0"/>
              <a:buChar char="–"/>
            </a:pPr>
            <a:r>
              <a:rPr lang="en-US" dirty="0"/>
              <a:t>The AGI threshold is $5,000,000 generally ($2,500,000 MFS)</a:t>
            </a:r>
          </a:p>
          <a:p>
            <a:pPr lvl="1">
              <a:buFont typeface="Calibri" panose="020F0502020204030204" pitchFamily="34" charset="0"/>
              <a:buChar char="–"/>
            </a:pPr>
            <a:r>
              <a:rPr lang="en-US" b="1" dirty="0">
                <a:solidFill>
                  <a:srgbClr val="FF0000"/>
                </a:solidFill>
              </a:rPr>
              <a:t>The AGI threshold is $100,000 for trusts &amp; estates</a:t>
            </a:r>
          </a:p>
          <a:p>
            <a:pPr lvl="1">
              <a:buFont typeface="Calibri" panose="020F0502020204030204" pitchFamily="34" charset="0"/>
              <a:buChar char="–"/>
            </a:pPr>
            <a:r>
              <a:rPr lang="en-US" dirty="0"/>
              <a:t>Modifications to AGI include a reduction for investment interest</a:t>
            </a:r>
          </a:p>
          <a:p>
            <a:endParaRPr lang="en-US" dirty="0"/>
          </a:p>
          <a:p>
            <a:pPr marL="0" indent="0">
              <a:buNone/>
            </a:pPr>
            <a:endParaRPr lang="en-US" dirty="0"/>
          </a:p>
          <a:p>
            <a:endParaRPr lang="en-US" dirty="0"/>
          </a:p>
        </p:txBody>
      </p:sp>
      <p:sp>
        <p:nvSpPr>
          <p:cNvPr id="6" name="TextBox 5">
            <a:extLst>
              <a:ext uri="{FF2B5EF4-FFF2-40B4-BE49-F238E27FC236}">
                <a16:creationId xmlns:a16="http://schemas.microsoft.com/office/drawing/2014/main" id="{F87DF44A-D3BB-49AD-8FEF-DC1AFC3ACDEE}"/>
              </a:ext>
            </a:extLst>
          </p:cNvPr>
          <p:cNvSpPr txBox="1"/>
          <p:nvPr/>
        </p:nvSpPr>
        <p:spPr>
          <a:xfrm>
            <a:off x="2055448" y="4617597"/>
            <a:ext cx="2212467" cy="769441"/>
          </a:xfrm>
          <a:prstGeom prst="rect">
            <a:avLst/>
          </a:prstGeom>
          <a:noFill/>
        </p:spPr>
        <p:txBody>
          <a:bodyPr wrap="square" rtlCol="0">
            <a:spAutoFit/>
          </a:bodyPr>
          <a:lstStyle/>
          <a:p>
            <a:pPr algn="ctr"/>
            <a:r>
              <a:rPr lang="en-US" sz="4400" dirty="0">
                <a:ln w="0"/>
                <a:solidFill>
                  <a:schemeClr val="accent1"/>
                </a:solidFill>
                <a:effectLst>
                  <a:outerShdw blurRad="38100" dist="25400" dir="5400000" algn="ctr" rotWithShape="0">
                    <a:srgbClr val="6E747A">
                      <a:alpha val="43000"/>
                    </a:srgbClr>
                  </a:outerShdw>
                </a:effectLst>
              </a:rPr>
              <a:t>39.6%</a:t>
            </a:r>
          </a:p>
        </p:txBody>
      </p:sp>
      <p:sp>
        <p:nvSpPr>
          <p:cNvPr id="7" name="TextBox 6">
            <a:extLst>
              <a:ext uri="{FF2B5EF4-FFF2-40B4-BE49-F238E27FC236}">
                <a16:creationId xmlns:a16="http://schemas.microsoft.com/office/drawing/2014/main" id="{75541E5E-7D4E-4AC3-B892-8757646C0196}"/>
              </a:ext>
            </a:extLst>
          </p:cNvPr>
          <p:cNvSpPr txBox="1"/>
          <p:nvPr/>
        </p:nvSpPr>
        <p:spPr>
          <a:xfrm>
            <a:off x="4366757" y="4594783"/>
            <a:ext cx="1616702" cy="769441"/>
          </a:xfrm>
          <a:prstGeom prst="rect">
            <a:avLst/>
          </a:prstGeom>
          <a:noFill/>
        </p:spPr>
        <p:txBody>
          <a:bodyPr wrap="square" rtlCol="0">
            <a:spAutoFit/>
          </a:bodyPr>
          <a:lstStyle/>
          <a:p>
            <a:pPr algn="ctr"/>
            <a:r>
              <a:rPr lang="en-US" sz="4400" dirty="0">
                <a:ln w="0"/>
                <a:solidFill>
                  <a:schemeClr val="accent1"/>
                </a:solidFill>
                <a:effectLst>
                  <a:outerShdw blurRad="38100" dist="25400" dir="5400000" algn="ctr" rotWithShape="0">
                    <a:srgbClr val="6E747A">
                      <a:alpha val="43000"/>
                    </a:srgbClr>
                  </a:outerShdw>
                </a:effectLst>
              </a:rPr>
              <a:t>3.8%</a:t>
            </a:r>
          </a:p>
        </p:txBody>
      </p:sp>
      <p:sp>
        <p:nvSpPr>
          <p:cNvPr id="8" name="TextBox 7">
            <a:extLst>
              <a:ext uri="{FF2B5EF4-FFF2-40B4-BE49-F238E27FC236}">
                <a16:creationId xmlns:a16="http://schemas.microsoft.com/office/drawing/2014/main" id="{49667BD9-A890-4B33-B156-26C4D4B8A3E4}"/>
              </a:ext>
            </a:extLst>
          </p:cNvPr>
          <p:cNvSpPr txBox="1"/>
          <p:nvPr/>
        </p:nvSpPr>
        <p:spPr>
          <a:xfrm>
            <a:off x="6394637" y="4594782"/>
            <a:ext cx="876157" cy="769441"/>
          </a:xfrm>
          <a:prstGeom prst="rect">
            <a:avLst/>
          </a:prstGeom>
          <a:noFill/>
        </p:spPr>
        <p:txBody>
          <a:bodyPr wrap="square" rtlCol="0">
            <a:spAutoFit/>
          </a:bodyPr>
          <a:lstStyle/>
          <a:p>
            <a:pPr algn="ctr"/>
            <a:r>
              <a:rPr lang="en-US" sz="4400" dirty="0">
                <a:ln w="0"/>
                <a:solidFill>
                  <a:schemeClr val="accent1"/>
                </a:solidFill>
                <a:effectLst>
                  <a:outerShdw blurRad="38100" dist="25400" dir="5400000" algn="ctr" rotWithShape="0">
                    <a:srgbClr val="6E747A">
                      <a:alpha val="43000"/>
                    </a:srgbClr>
                  </a:outerShdw>
                </a:effectLst>
              </a:rPr>
              <a:t>3%</a:t>
            </a:r>
          </a:p>
        </p:txBody>
      </p:sp>
      <p:sp>
        <p:nvSpPr>
          <p:cNvPr id="12" name="TextBox 11">
            <a:extLst>
              <a:ext uri="{FF2B5EF4-FFF2-40B4-BE49-F238E27FC236}">
                <a16:creationId xmlns:a16="http://schemas.microsoft.com/office/drawing/2014/main" id="{40D07471-9763-4A55-A6BE-1F9D6014E98F}"/>
              </a:ext>
            </a:extLst>
          </p:cNvPr>
          <p:cNvSpPr txBox="1"/>
          <p:nvPr/>
        </p:nvSpPr>
        <p:spPr>
          <a:xfrm>
            <a:off x="7270794" y="4353461"/>
            <a:ext cx="644728" cy="1200329"/>
          </a:xfrm>
          <a:prstGeom prst="rect">
            <a:avLst/>
          </a:prstGeom>
          <a:noFill/>
        </p:spPr>
        <p:txBody>
          <a:bodyPr wrap="none" rtlCol="0">
            <a:spAutoFit/>
          </a:bodyPr>
          <a:lstStyle/>
          <a:p>
            <a:r>
              <a:rPr lang="en-US" sz="7200" b="1" dirty="0"/>
              <a:t>=</a:t>
            </a:r>
          </a:p>
        </p:txBody>
      </p:sp>
      <p:sp>
        <p:nvSpPr>
          <p:cNvPr id="13" name="TextBox 12">
            <a:extLst>
              <a:ext uri="{FF2B5EF4-FFF2-40B4-BE49-F238E27FC236}">
                <a16:creationId xmlns:a16="http://schemas.microsoft.com/office/drawing/2014/main" id="{C9714B65-D21C-4B36-8FD3-6D01EA614F31}"/>
              </a:ext>
            </a:extLst>
          </p:cNvPr>
          <p:cNvSpPr txBox="1"/>
          <p:nvPr/>
        </p:nvSpPr>
        <p:spPr>
          <a:xfrm>
            <a:off x="5816615" y="4353461"/>
            <a:ext cx="644728" cy="1200329"/>
          </a:xfrm>
          <a:prstGeom prst="rect">
            <a:avLst/>
          </a:prstGeom>
          <a:noFill/>
        </p:spPr>
        <p:txBody>
          <a:bodyPr wrap="none" rtlCol="0">
            <a:spAutoFit/>
          </a:bodyPr>
          <a:lstStyle/>
          <a:p>
            <a:r>
              <a:rPr lang="en-US" sz="7200" b="1" dirty="0"/>
              <a:t>+</a:t>
            </a:r>
          </a:p>
        </p:txBody>
      </p:sp>
      <p:sp>
        <p:nvSpPr>
          <p:cNvPr id="11" name="TextBox 10">
            <a:extLst>
              <a:ext uri="{FF2B5EF4-FFF2-40B4-BE49-F238E27FC236}">
                <a16:creationId xmlns:a16="http://schemas.microsoft.com/office/drawing/2014/main" id="{0C200D52-B504-41B3-AF2F-FE5F75AC4144}"/>
              </a:ext>
            </a:extLst>
          </p:cNvPr>
          <p:cNvSpPr txBox="1"/>
          <p:nvPr/>
        </p:nvSpPr>
        <p:spPr>
          <a:xfrm>
            <a:off x="7677651" y="4568904"/>
            <a:ext cx="2212467" cy="769441"/>
          </a:xfrm>
          <a:prstGeom prst="rect">
            <a:avLst/>
          </a:prstGeom>
          <a:noFill/>
        </p:spPr>
        <p:txBody>
          <a:bodyPr wrap="square" rtlCol="0">
            <a:spAutoFit/>
          </a:bodyPr>
          <a:lstStyle/>
          <a:p>
            <a:pPr algn="ctr"/>
            <a:r>
              <a:rPr lang="en-US" sz="4400" dirty="0">
                <a:ln w="0"/>
                <a:solidFill>
                  <a:srgbClr val="C00000"/>
                </a:solidFill>
                <a:effectLst>
                  <a:outerShdw blurRad="38100" dist="25400" dir="5400000" algn="ctr" rotWithShape="0">
                    <a:srgbClr val="6E747A">
                      <a:alpha val="43000"/>
                    </a:srgbClr>
                  </a:outerShdw>
                </a:effectLst>
              </a:rPr>
              <a:t>46.4%</a:t>
            </a:r>
          </a:p>
        </p:txBody>
      </p:sp>
      <p:sp>
        <p:nvSpPr>
          <p:cNvPr id="14" name="TextBox 13">
            <a:extLst>
              <a:ext uri="{FF2B5EF4-FFF2-40B4-BE49-F238E27FC236}">
                <a16:creationId xmlns:a16="http://schemas.microsoft.com/office/drawing/2014/main" id="{3488B856-AE67-43C2-96EE-A97A83710AF8}"/>
              </a:ext>
            </a:extLst>
          </p:cNvPr>
          <p:cNvSpPr txBox="1"/>
          <p:nvPr/>
        </p:nvSpPr>
        <p:spPr>
          <a:xfrm>
            <a:off x="3955579" y="4353462"/>
            <a:ext cx="644728" cy="1200329"/>
          </a:xfrm>
          <a:prstGeom prst="rect">
            <a:avLst/>
          </a:prstGeom>
          <a:noFill/>
        </p:spPr>
        <p:txBody>
          <a:bodyPr wrap="none" rtlCol="0">
            <a:spAutoFit/>
          </a:bodyPr>
          <a:lstStyle/>
          <a:p>
            <a:r>
              <a:rPr lang="en-US" sz="7200" b="1" dirty="0"/>
              <a:t>+</a:t>
            </a:r>
          </a:p>
        </p:txBody>
      </p:sp>
    </p:spTree>
    <p:extLst>
      <p:ext uri="{BB962C8B-B14F-4D97-AF65-F5344CB8AC3E}">
        <p14:creationId xmlns:p14="http://schemas.microsoft.com/office/powerpoint/2010/main" val="266916329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7454</TotalTime>
  <Words>4764</Words>
  <Application>Microsoft Office PowerPoint</Application>
  <PresentationFormat>Widescreen</PresentationFormat>
  <Paragraphs>634</Paragraphs>
  <Slides>83</Slides>
  <Notes>15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83</vt:i4>
      </vt:variant>
    </vt:vector>
  </HeadingPairs>
  <TitlesOfParts>
    <vt:vector size="91" baseType="lpstr">
      <vt:lpstr>Arial</vt:lpstr>
      <vt:lpstr>Baskerville Old Face</vt:lpstr>
      <vt:lpstr>Calibri</vt:lpstr>
      <vt:lpstr>Calibri Light</vt:lpstr>
      <vt:lpstr>Times New Roman</vt:lpstr>
      <vt:lpstr>Wingdings</vt:lpstr>
      <vt:lpstr>1_Office Theme</vt:lpstr>
      <vt:lpstr>Worksheet</vt:lpstr>
      <vt:lpstr>Getting Ahead of the Biden Administration's Tax Proposals</vt:lpstr>
      <vt:lpstr>PowerPoint Presentation</vt:lpstr>
      <vt:lpstr>2021 Tax Reform – IRS Funding &amp; Compliance</vt:lpstr>
      <vt:lpstr>2021 Tax Reform – IRS Funding &amp; Compliance</vt:lpstr>
      <vt:lpstr>2021 Tax Reform – Individuals</vt:lpstr>
      <vt:lpstr>2021 Tax Reform – Individuals</vt:lpstr>
      <vt:lpstr>2021 Tax Reform – Individuals</vt:lpstr>
      <vt:lpstr>2021 Tax Reform – Individuals</vt:lpstr>
      <vt:lpstr>2021 Tax Reform – Individuals</vt:lpstr>
      <vt:lpstr>2021 Tax Reform – Individuals, Trusts &amp; Estates</vt:lpstr>
      <vt:lpstr>PowerPoint Presentation</vt:lpstr>
      <vt:lpstr>PowerPoint Presentation</vt:lpstr>
      <vt:lpstr>2021 Tax Reform – Individuals, Trusts &amp; Estates</vt:lpstr>
      <vt:lpstr>2021 Tax Reform – Individuals, Trusts &amp; Estates</vt:lpstr>
      <vt:lpstr>Grantor Trusts – Sec. 2901</vt:lpstr>
      <vt:lpstr>IDGT Sales – Sec. 1062</vt:lpstr>
      <vt:lpstr>2021 Tax Reform – Individuals, Trusts &amp; Estates</vt:lpstr>
      <vt:lpstr>Valuation Rules – In General</vt:lpstr>
      <vt:lpstr>Valuation Rules – New Section 2031(d)</vt:lpstr>
      <vt:lpstr>Valuation Rules – New Section 2031(d)</vt:lpstr>
      <vt:lpstr>Valuation Rules – New Section 2031(d)</vt:lpstr>
      <vt:lpstr>Valuation Rules</vt:lpstr>
      <vt:lpstr>Valuation Rules</vt:lpstr>
      <vt:lpstr>2021 Tax Reform – Retirement Plan Limits</vt:lpstr>
      <vt:lpstr>2021 Tax Reform – Retirement Plan Limits</vt:lpstr>
      <vt:lpstr>2021 Tax Reform – Retirement Plan Limits</vt:lpstr>
      <vt:lpstr>2021 Tax Reform – Retirement Plan Limits</vt:lpstr>
      <vt:lpstr>2021 Tax Reform – Retirement Plan Limits</vt:lpstr>
      <vt:lpstr>2021 Tax Reform – Retirement Plan Limits</vt:lpstr>
      <vt:lpstr>2021 Tax Reform – Retirement Plan Limits</vt:lpstr>
      <vt:lpstr>2021 Tax Reform – Retirement Plan Limits</vt:lpstr>
      <vt:lpstr>2021 Tax Reform – Retirement Plan Limits</vt:lpstr>
      <vt:lpstr>2021 Tax Reform – Corporate &amp; International</vt:lpstr>
      <vt:lpstr>Sensible Taxation and Equity Promotion  (STEP) Act of 2021</vt:lpstr>
      <vt:lpstr>Basic Proposal</vt:lpstr>
      <vt:lpstr>Detailed Proposals</vt:lpstr>
      <vt:lpstr>Core Statutory Language</vt:lpstr>
      <vt:lpstr>Core Statutory Language</vt:lpstr>
      <vt:lpstr>Detailed Proposals</vt:lpstr>
      <vt:lpstr>Exceptions to Forced Recognition  Under Proposed New § 1261</vt:lpstr>
      <vt:lpstr>Exceptions to Forced Recognition  Under New § 139I</vt:lpstr>
      <vt:lpstr>Exceptions to Forced Recognition </vt:lpstr>
      <vt:lpstr>Detailed Proposals</vt:lpstr>
      <vt:lpstr>Detailed Proposals</vt:lpstr>
      <vt:lpstr>Forced Recognition @ Gift</vt:lpstr>
      <vt:lpstr>Forced Recognition @ Death</vt:lpstr>
      <vt:lpstr>Income Tax Planning Ideas</vt:lpstr>
      <vt:lpstr>APPENDIX</vt:lpstr>
      <vt:lpstr>Gain Harvesting Overview</vt:lpstr>
      <vt:lpstr>Gain Harvesting Tradeoffs</vt:lpstr>
      <vt:lpstr>Gain Harvesting Basic Example</vt:lpstr>
      <vt:lpstr> President Biden  Tax Policy Proposals</vt:lpstr>
      <vt:lpstr>Married Filing Jointly</vt:lpstr>
      <vt:lpstr>PowerPoint Presentation</vt:lpstr>
      <vt:lpstr>PowerPoint Presentation</vt:lpstr>
      <vt:lpstr>PowerPoint Presentation</vt:lpstr>
      <vt:lpstr>Charitable Remainder Trusts Definition</vt:lpstr>
      <vt:lpstr>Charitable Remainder Trusts Two Types of CRTs</vt:lpstr>
      <vt:lpstr>Charitable Remainder Trusts Purposes</vt:lpstr>
      <vt:lpstr>Charitable Remainder Trusts Taxation</vt:lpstr>
      <vt:lpstr>Charitable Remainder Trusts Taxation</vt:lpstr>
      <vt:lpstr>Charitable Remainder Trusts Taxation</vt:lpstr>
      <vt:lpstr>Charitable Remainder Trusts Substantial Sale Strategy</vt:lpstr>
      <vt:lpstr>Charitable Remainder Trusts Substantial Sale Strategy</vt:lpstr>
      <vt:lpstr>Installment Sales Overview</vt:lpstr>
      <vt:lpstr>Installment Sale Overview</vt:lpstr>
      <vt:lpstr>Installment Sale Increase in Basis</vt:lpstr>
      <vt:lpstr>Installment Sale Two Planning Ideas</vt:lpstr>
      <vt:lpstr>Two-Year Installment Sale Two-Year Rule </vt:lpstr>
      <vt:lpstr>Two-Year Installment Sale Strategy</vt:lpstr>
      <vt:lpstr>Two-Year Installment Sale Benefits</vt:lpstr>
      <vt:lpstr>Installment Sale Longer Term Sales</vt:lpstr>
      <vt:lpstr>Installment Sale Intra-family Sale Strategy</vt:lpstr>
      <vt:lpstr>Installment Sale Election Out</vt:lpstr>
      <vt:lpstr>Mathematics of Roth IRA Conversions</vt:lpstr>
      <vt:lpstr>Mathematics of Roth IRA Conversions</vt:lpstr>
      <vt:lpstr>Mathematics of Roth IRA Conversions</vt:lpstr>
      <vt:lpstr>Mathematics of Roth IRA Conversions</vt:lpstr>
      <vt:lpstr>Mathematics of Roth IRA Conversions</vt:lpstr>
      <vt:lpstr>Mathematics of Roth IRA Conversions</vt:lpstr>
      <vt:lpstr>Mathematics of Roth IRA Conversions</vt:lpstr>
      <vt:lpstr>Mathematics of Roth IRA Conversions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IRAs Payable to Trusts  Part Three</dc:title>
  <dc:creator>Grant Keebler</dc:creator>
  <cp:lastModifiedBy>Markalan Smith</cp:lastModifiedBy>
  <cp:revision>395</cp:revision>
  <cp:lastPrinted>2021-10-07T23:55:39Z</cp:lastPrinted>
  <dcterms:created xsi:type="dcterms:W3CDTF">2006-08-16T00:00:00Z</dcterms:created>
  <dcterms:modified xsi:type="dcterms:W3CDTF">2021-10-18T15:37:30Z</dcterms:modified>
</cp:coreProperties>
</file>