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8" r:id="rId2"/>
    <p:sldId id="296" r:id="rId3"/>
    <p:sldId id="259" r:id="rId4"/>
    <p:sldId id="260" r:id="rId5"/>
    <p:sldId id="286" r:id="rId6"/>
    <p:sldId id="271" r:id="rId7"/>
    <p:sldId id="287" r:id="rId8"/>
    <p:sldId id="288" r:id="rId9"/>
    <p:sldId id="284" r:id="rId10"/>
    <p:sldId id="270" r:id="rId11"/>
    <p:sldId id="290" r:id="rId12"/>
    <p:sldId id="289" r:id="rId13"/>
    <p:sldId id="292" r:id="rId14"/>
    <p:sldId id="293" r:id="rId15"/>
    <p:sldId id="295" r:id="rId16"/>
    <p:sldId id="291" r:id="rId17"/>
    <p:sldId id="294" r:id="rId18"/>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autoAdjust="0"/>
  </p:normalViewPr>
  <p:slideViewPr>
    <p:cSldViewPr snapToGrid="0">
      <p:cViewPr varScale="1">
        <p:scale>
          <a:sx n="72" d="100"/>
          <a:sy n="72" d="100"/>
        </p:scale>
        <p:origin x="762" y="6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92" d="100"/>
          <a:sy n="92" d="100"/>
        </p:scale>
        <p:origin x="366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59ACE41C-B1AA-4252-B732-8F9D0ED84D67}" type="datetimeFigureOut">
              <a:rPr lang="en-US" smtClean="0"/>
              <a:t>2/13/2025</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9613" y="4518025"/>
            <a:ext cx="5683250" cy="36972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2725" y="8918575"/>
            <a:ext cx="3078163" cy="469900"/>
          </a:xfrm>
          <a:prstGeom prst="rect">
            <a:avLst/>
          </a:prstGeom>
        </p:spPr>
        <p:txBody>
          <a:bodyPr vert="horz" lIns="91440" tIns="45720" rIns="91440" bIns="45720" rtlCol="0" anchor="b"/>
          <a:lstStyle>
            <a:lvl1pPr algn="r">
              <a:defRPr sz="1200"/>
            </a:lvl1pPr>
          </a:lstStyle>
          <a:p>
            <a:fld id="{50DD95FD-0AA5-4893-A414-25B21FBF206F}" type="slidenum">
              <a:rPr lang="en-US" smtClean="0"/>
              <a:t>‹#›</a:t>
            </a:fld>
            <a:endParaRPr lang="en-US"/>
          </a:p>
        </p:txBody>
      </p:sp>
    </p:spTree>
    <p:extLst>
      <p:ext uri="{BB962C8B-B14F-4D97-AF65-F5344CB8AC3E}">
        <p14:creationId xmlns:p14="http://schemas.microsoft.com/office/powerpoint/2010/main" val="3223631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0DD95FD-0AA5-4893-A414-25B21FBF206F}" type="slidenum">
              <a:rPr lang="en-US" smtClean="0"/>
              <a:t>1</a:t>
            </a:fld>
            <a:endParaRPr lang="en-US" dirty="0"/>
          </a:p>
        </p:txBody>
      </p:sp>
    </p:spTree>
    <p:extLst>
      <p:ext uri="{BB962C8B-B14F-4D97-AF65-F5344CB8AC3E}">
        <p14:creationId xmlns:p14="http://schemas.microsoft.com/office/powerpoint/2010/main" val="18496363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want to personalize the Case Study with something you experienced yourself, feel free to do so. Just keep the verbiage short, so as not to add too many slides. </a:t>
            </a:r>
          </a:p>
          <a:p>
            <a:endParaRPr lang="en-US" dirty="0"/>
          </a:p>
        </p:txBody>
      </p:sp>
      <p:sp>
        <p:nvSpPr>
          <p:cNvPr id="4" name="Slide Number Placeholder 3"/>
          <p:cNvSpPr>
            <a:spLocks noGrp="1"/>
          </p:cNvSpPr>
          <p:nvPr>
            <p:ph type="sldNum" sz="quarter" idx="5"/>
          </p:nvPr>
        </p:nvSpPr>
        <p:spPr/>
        <p:txBody>
          <a:bodyPr/>
          <a:lstStyle/>
          <a:p>
            <a:fld id="{50DD95FD-0AA5-4893-A414-25B21FBF206F}" type="slidenum">
              <a:rPr lang="en-US" smtClean="0"/>
              <a:t>10</a:t>
            </a:fld>
            <a:endParaRPr lang="en-US"/>
          </a:p>
        </p:txBody>
      </p:sp>
    </p:spTree>
    <p:extLst>
      <p:ext uri="{BB962C8B-B14F-4D97-AF65-F5344CB8AC3E}">
        <p14:creationId xmlns:p14="http://schemas.microsoft.com/office/powerpoint/2010/main" val="9422858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3703DB-F0DE-7CF2-777A-56B9D1BE2E0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0CC13F6-2A57-E182-4D12-C3D096F1155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AFDE927-9255-619C-1D56-E9B0457E9579}"/>
              </a:ext>
            </a:extLst>
          </p:cNvPr>
          <p:cNvSpPr>
            <a:spLocks noGrp="1"/>
          </p:cNvSpPr>
          <p:nvPr>
            <p:ph type="body" idx="1"/>
          </p:nvPr>
        </p:nvSpPr>
        <p:spPr/>
        <p:txBody>
          <a:bodyPr/>
          <a:lstStyle/>
          <a:p>
            <a:r>
              <a:rPr lang="en-US" dirty="0"/>
              <a:t>If you want to personalize the Case Study with something you experienced yourself, feel free to do so. Just keep the verbiage short, so as not to add too many slides. </a:t>
            </a:r>
          </a:p>
          <a:p>
            <a:endParaRPr lang="en-US" dirty="0"/>
          </a:p>
        </p:txBody>
      </p:sp>
      <p:sp>
        <p:nvSpPr>
          <p:cNvPr id="4" name="Slide Number Placeholder 3">
            <a:extLst>
              <a:ext uri="{FF2B5EF4-FFF2-40B4-BE49-F238E27FC236}">
                <a16:creationId xmlns:a16="http://schemas.microsoft.com/office/drawing/2014/main" id="{BFAB75B2-6FC6-4E2B-CBBD-21FC817FAE91}"/>
              </a:ext>
            </a:extLst>
          </p:cNvPr>
          <p:cNvSpPr>
            <a:spLocks noGrp="1"/>
          </p:cNvSpPr>
          <p:nvPr>
            <p:ph type="sldNum" sz="quarter" idx="5"/>
          </p:nvPr>
        </p:nvSpPr>
        <p:spPr/>
        <p:txBody>
          <a:bodyPr/>
          <a:lstStyle/>
          <a:p>
            <a:fld id="{50DD95FD-0AA5-4893-A414-25B21FBF206F}" type="slidenum">
              <a:rPr lang="en-US" smtClean="0"/>
              <a:t>11</a:t>
            </a:fld>
            <a:endParaRPr lang="en-US"/>
          </a:p>
        </p:txBody>
      </p:sp>
    </p:spTree>
    <p:extLst>
      <p:ext uri="{BB962C8B-B14F-4D97-AF65-F5344CB8AC3E}">
        <p14:creationId xmlns:p14="http://schemas.microsoft.com/office/powerpoint/2010/main" val="2262599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D41A72-8C33-28CC-34A3-2B3D3E255D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DCFF181-7F9E-499B-DA26-655274997AA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9CD67D8-9B3B-C6DA-2A6D-CA10A65A0961}"/>
              </a:ext>
            </a:extLst>
          </p:cNvPr>
          <p:cNvSpPr>
            <a:spLocks noGrp="1"/>
          </p:cNvSpPr>
          <p:nvPr>
            <p:ph type="body" idx="1"/>
          </p:nvPr>
        </p:nvSpPr>
        <p:spPr/>
        <p:txBody>
          <a:bodyPr/>
          <a:lstStyle/>
          <a:p>
            <a:r>
              <a:rPr lang="en-US" dirty="0"/>
              <a:t>If you want to personalize the Case Study with something you experienced yourself, feel free to do so. Just keep the verbiage short, so as not to add too many slides. </a:t>
            </a:r>
          </a:p>
          <a:p>
            <a:endParaRPr lang="en-US" dirty="0"/>
          </a:p>
        </p:txBody>
      </p:sp>
      <p:sp>
        <p:nvSpPr>
          <p:cNvPr id="4" name="Slide Number Placeholder 3">
            <a:extLst>
              <a:ext uri="{FF2B5EF4-FFF2-40B4-BE49-F238E27FC236}">
                <a16:creationId xmlns:a16="http://schemas.microsoft.com/office/drawing/2014/main" id="{35D91E37-FC06-7FFE-FADF-44931C5F7E73}"/>
              </a:ext>
            </a:extLst>
          </p:cNvPr>
          <p:cNvSpPr>
            <a:spLocks noGrp="1"/>
          </p:cNvSpPr>
          <p:nvPr>
            <p:ph type="sldNum" sz="quarter" idx="5"/>
          </p:nvPr>
        </p:nvSpPr>
        <p:spPr/>
        <p:txBody>
          <a:bodyPr/>
          <a:lstStyle/>
          <a:p>
            <a:fld id="{50DD95FD-0AA5-4893-A414-25B21FBF206F}" type="slidenum">
              <a:rPr lang="en-US" smtClean="0"/>
              <a:t>12</a:t>
            </a:fld>
            <a:endParaRPr lang="en-US"/>
          </a:p>
        </p:txBody>
      </p:sp>
    </p:spTree>
    <p:extLst>
      <p:ext uri="{BB962C8B-B14F-4D97-AF65-F5344CB8AC3E}">
        <p14:creationId xmlns:p14="http://schemas.microsoft.com/office/powerpoint/2010/main" val="676376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F79819-425B-EAA7-14A1-0CC81E0D8EF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A026FA2-85F6-2BB1-B78C-7ED84E3D6DC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A5E44EC-FBB1-24BA-17BE-4E14CEDC459D}"/>
              </a:ext>
            </a:extLst>
          </p:cNvPr>
          <p:cNvSpPr>
            <a:spLocks noGrp="1"/>
          </p:cNvSpPr>
          <p:nvPr>
            <p:ph type="body" idx="1"/>
          </p:nvPr>
        </p:nvSpPr>
        <p:spPr/>
        <p:txBody>
          <a:bodyPr/>
          <a:lstStyle/>
          <a:p>
            <a:r>
              <a:rPr lang="en-US" dirty="0"/>
              <a:t>If you want to personalize the Case Study with something you experienced yourself, feel free to do so. Just keep the verbiage short, so as not to add too many slides. </a:t>
            </a:r>
          </a:p>
          <a:p>
            <a:endParaRPr lang="en-US" dirty="0"/>
          </a:p>
        </p:txBody>
      </p:sp>
      <p:sp>
        <p:nvSpPr>
          <p:cNvPr id="4" name="Slide Number Placeholder 3">
            <a:extLst>
              <a:ext uri="{FF2B5EF4-FFF2-40B4-BE49-F238E27FC236}">
                <a16:creationId xmlns:a16="http://schemas.microsoft.com/office/drawing/2014/main" id="{9D33503C-E429-3B3A-AFD1-F9953DF91948}"/>
              </a:ext>
            </a:extLst>
          </p:cNvPr>
          <p:cNvSpPr>
            <a:spLocks noGrp="1"/>
          </p:cNvSpPr>
          <p:nvPr>
            <p:ph type="sldNum" sz="quarter" idx="5"/>
          </p:nvPr>
        </p:nvSpPr>
        <p:spPr/>
        <p:txBody>
          <a:bodyPr/>
          <a:lstStyle/>
          <a:p>
            <a:fld id="{50DD95FD-0AA5-4893-A414-25B21FBF206F}" type="slidenum">
              <a:rPr lang="en-US" smtClean="0"/>
              <a:t>13</a:t>
            </a:fld>
            <a:endParaRPr lang="en-US"/>
          </a:p>
        </p:txBody>
      </p:sp>
    </p:spTree>
    <p:extLst>
      <p:ext uri="{BB962C8B-B14F-4D97-AF65-F5344CB8AC3E}">
        <p14:creationId xmlns:p14="http://schemas.microsoft.com/office/powerpoint/2010/main" val="24735334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1F526F-FC40-1AFD-8A03-7B172B8B8E5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C74AC93-6F9C-2C4E-4F8E-29267892420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C9B7108-F10D-C853-5BB4-2F556CEAEEE6}"/>
              </a:ext>
            </a:extLst>
          </p:cNvPr>
          <p:cNvSpPr>
            <a:spLocks noGrp="1"/>
          </p:cNvSpPr>
          <p:nvPr>
            <p:ph type="body" idx="1"/>
          </p:nvPr>
        </p:nvSpPr>
        <p:spPr/>
        <p:txBody>
          <a:bodyPr/>
          <a:lstStyle/>
          <a:p>
            <a:r>
              <a:rPr lang="en-US" dirty="0"/>
              <a:t>If you want to personalize the Case Study with something you experienced yourself, feel free to do so. Just keep the verbiage short, so as not to add too many slides. </a:t>
            </a:r>
          </a:p>
          <a:p>
            <a:endParaRPr lang="en-US" dirty="0"/>
          </a:p>
        </p:txBody>
      </p:sp>
      <p:sp>
        <p:nvSpPr>
          <p:cNvPr id="4" name="Slide Number Placeholder 3">
            <a:extLst>
              <a:ext uri="{FF2B5EF4-FFF2-40B4-BE49-F238E27FC236}">
                <a16:creationId xmlns:a16="http://schemas.microsoft.com/office/drawing/2014/main" id="{25991BE2-7E9E-8253-E829-9559974C22ED}"/>
              </a:ext>
            </a:extLst>
          </p:cNvPr>
          <p:cNvSpPr>
            <a:spLocks noGrp="1"/>
          </p:cNvSpPr>
          <p:nvPr>
            <p:ph type="sldNum" sz="quarter" idx="5"/>
          </p:nvPr>
        </p:nvSpPr>
        <p:spPr/>
        <p:txBody>
          <a:bodyPr/>
          <a:lstStyle/>
          <a:p>
            <a:fld id="{50DD95FD-0AA5-4893-A414-25B21FBF206F}" type="slidenum">
              <a:rPr lang="en-US" smtClean="0"/>
              <a:t>14</a:t>
            </a:fld>
            <a:endParaRPr lang="en-US"/>
          </a:p>
        </p:txBody>
      </p:sp>
    </p:spTree>
    <p:extLst>
      <p:ext uri="{BB962C8B-B14F-4D97-AF65-F5344CB8AC3E}">
        <p14:creationId xmlns:p14="http://schemas.microsoft.com/office/powerpoint/2010/main" val="3764575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EE5CAB-5000-CD24-E8ED-1D3564CEBAE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BE06C9C-8DC7-A01F-36E7-F40F264467B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E562A11-B858-D585-D7F5-236544B7623E}"/>
              </a:ext>
            </a:extLst>
          </p:cNvPr>
          <p:cNvSpPr>
            <a:spLocks noGrp="1"/>
          </p:cNvSpPr>
          <p:nvPr>
            <p:ph type="body" idx="1"/>
          </p:nvPr>
        </p:nvSpPr>
        <p:spPr/>
        <p:txBody>
          <a:bodyPr/>
          <a:lstStyle/>
          <a:p>
            <a:r>
              <a:rPr lang="en-US" dirty="0"/>
              <a:t>If you want to personalize the Case Study with something you experienced yourself, feel free to do so. Just keep the verbiage short, so as not to add too many slides. </a:t>
            </a:r>
          </a:p>
          <a:p>
            <a:endParaRPr lang="en-US" dirty="0"/>
          </a:p>
        </p:txBody>
      </p:sp>
      <p:sp>
        <p:nvSpPr>
          <p:cNvPr id="4" name="Slide Number Placeholder 3">
            <a:extLst>
              <a:ext uri="{FF2B5EF4-FFF2-40B4-BE49-F238E27FC236}">
                <a16:creationId xmlns:a16="http://schemas.microsoft.com/office/drawing/2014/main" id="{0EF56CDA-EFAA-3525-4939-98029BED0ECF}"/>
              </a:ext>
            </a:extLst>
          </p:cNvPr>
          <p:cNvSpPr>
            <a:spLocks noGrp="1"/>
          </p:cNvSpPr>
          <p:nvPr>
            <p:ph type="sldNum" sz="quarter" idx="5"/>
          </p:nvPr>
        </p:nvSpPr>
        <p:spPr/>
        <p:txBody>
          <a:bodyPr/>
          <a:lstStyle/>
          <a:p>
            <a:fld id="{50DD95FD-0AA5-4893-A414-25B21FBF206F}" type="slidenum">
              <a:rPr lang="en-US" smtClean="0"/>
              <a:t>15</a:t>
            </a:fld>
            <a:endParaRPr lang="en-US"/>
          </a:p>
        </p:txBody>
      </p:sp>
    </p:spTree>
    <p:extLst>
      <p:ext uri="{BB962C8B-B14F-4D97-AF65-F5344CB8AC3E}">
        <p14:creationId xmlns:p14="http://schemas.microsoft.com/office/powerpoint/2010/main" val="12194571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BB9382-FAB6-369E-CFAD-1C00AB3AEFF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CFB65BB-58CF-C470-931C-9B2C2466F59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B01E808-EE0A-7068-14CB-9C5114527A5D}"/>
              </a:ext>
            </a:extLst>
          </p:cNvPr>
          <p:cNvSpPr>
            <a:spLocks noGrp="1"/>
          </p:cNvSpPr>
          <p:nvPr>
            <p:ph type="body" idx="1"/>
          </p:nvPr>
        </p:nvSpPr>
        <p:spPr/>
        <p:txBody>
          <a:bodyPr/>
          <a:lstStyle/>
          <a:p>
            <a:r>
              <a:rPr lang="en-US" dirty="0"/>
              <a:t>If you want to personalize the Case Study with something you experienced yourself, feel free to do so. Just keep the verbiage short, so as not to add too many slides. </a:t>
            </a:r>
          </a:p>
          <a:p>
            <a:endParaRPr lang="en-US" dirty="0"/>
          </a:p>
        </p:txBody>
      </p:sp>
      <p:sp>
        <p:nvSpPr>
          <p:cNvPr id="4" name="Slide Number Placeholder 3">
            <a:extLst>
              <a:ext uri="{FF2B5EF4-FFF2-40B4-BE49-F238E27FC236}">
                <a16:creationId xmlns:a16="http://schemas.microsoft.com/office/drawing/2014/main" id="{811AD76D-D1A2-9F02-3FCC-BBD32C98F2C5}"/>
              </a:ext>
            </a:extLst>
          </p:cNvPr>
          <p:cNvSpPr>
            <a:spLocks noGrp="1"/>
          </p:cNvSpPr>
          <p:nvPr>
            <p:ph type="sldNum" sz="quarter" idx="5"/>
          </p:nvPr>
        </p:nvSpPr>
        <p:spPr/>
        <p:txBody>
          <a:bodyPr/>
          <a:lstStyle/>
          <a:p>
            <a:fld id="{50DD95FD-0AA5-4893-A414-25B21FBF206F}" type="slidenum">
              <a:rPr lang="en-US" smtClean="0"/>
              <a:t>16</a:t>
            </a:fld>
            <a:endParaRPr lang="en-US"/>
          </a:p>
        </p:txBody>
      </p:sp>
    </p:spTree>
    <p:extLst>
      <p:ext uri="{BB962C8B-B14F-4D97-AF65-F5344CB8AC3E}">
        <p14:creationId xmlns:p14="http://schemas.microsoft.com/office/powerpoint/2010/main" val="8282470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DF4DD7-D5FD-1F91-1577-D436CF55804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14D5BDC-1012-8A84-3AE8-1131C06B3D6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4A21BFB-FEF7-B062-8868-D0B9063186F8}"/>
              </a:ext>
            </a:extLst>
          </p:cNvPr>
          <p:cNvSpPr>
            <a:spLocks noGrp="1"/>
          </p:cNvSpPr>
          <p:nvPr>
            <p:ph type="body" idx="1"/>
          </p:nvPr>
        </p:nvSpPr>
        <p:spPr/>
        <p:txBody>
          <a:bodyPr/>
          <a:lstStyle/>
          <a:p>
            <a:r>
              <a:rPr lang="en-US" dirty="0"/>
              <a:t>If you want to personalize the Case Study with something you experienced yourself, feel free to do so. Just keep the verbiage short, so as not to add too many slides. </a:t>
            </a:r>
          </a:p>
          <a:p>
            <a:endParaRPr lang="en-US" dirty="0"/>
          </a:p>
        </p:txBody>
      </p:sp>
      <p:sp>
        <p:nvSpPr>
          <p:cNvPr id="4" name="Slide Number Placeholder 3">
            <a:extLst>
              <a:ext uri="{FF2B5EF4-FFF2-40B4-BE49-F238E27FC236}">
                <a16:creationId xmlns:a16="http://schemas.microsoft.com/office/drawing/2014/main" id="{CCE2E758-4B53-5ADF-0D4E-97165A31DBDD}"/>
              </a:ext>
            </a:extLst>
          </p:cNvPr>
          <p:cNvSpPr>
            <a:spLocks noGrp="1"/>
          </p:cNvSpPr>
          <p:nvPr>
            <p:ph type="sldNum" sz="quarter" idx="5"/>
          </p:nvPr>
        </p:nvSpPr>
        <p:spPr/>
        <p:txBody>
          <a:bodyPr/>
          <a:lstStyle/>
          <a:p>
            <a:fld id="{50DD95FD-0AA5-4893-A414-25B21FBF206F}" type="slidenum">
              <a:rPr lang="en-US" smtClean="0"/>
              <a:t>17</a:t>
            </a:fld>
            <a:endParaRPr lang="en-US"/>
          </a:p>
        </p:txBody>
      </p:sp>
    </p:spTree>
    <p:extLst>
      <p:ext uri="{BB962C8B-B14F-4D97-AF65-F5344CB8AC3E}">
        <p14:creationId xmlns:p14="http://schemas.microsoft.com/office/powerpoint/2010/main" val="30022950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78152C-B47E-4723-8E2F-AA7982FC8AE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13D520B-7160-C584-D295-6248AA7D9AB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23C29D8-AA19-A705-8869-631609F08C5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FA8A2CD-09B8-5488-65FF-8DDC89FAA681}"/>
              </a:ext>
            </a:extLst>
          </p:cNvPr>
          <p:cNvSpPr>
            <a:spLocks noGrp="1"/>
          </p:cNvSpPr>
          <p:nvPr>
            <p:ph type="sldNum" sz="quarter" idx="5"/>
          </p:nvPr>
        </p:nvSpPr>
        <p:spPr/>
        <p:txBody>
          <a:bodyPr/>
          <a:lstStyle/>
          <a:p>
            <a:fld id="{50DD95FD-0AA5-4893-A414-25B21FBF206F}" type="slidenum">
              <a:rPr lang="en-US" smtClean="0"/>
              <a:t>2</a:t>
            </a:fld>
            <a:endParaRPr lang="en-US" dirty="0"/>
          </a:p>
        </p:txBody>
      </p:sp>
    </p:spTree>
    <p:extLst>
      <p:ext uri="{BB962C8B-B14F-4D97-AF65-F5344CB8AC3E}">
        <p14:creationId xmlns:p14="http://schemas.microsoft.com/office/powerpoint/2010/main" val="1264491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0DD95FD-0AA5-4893-A414-25B21FBF206F}" type="slidenum">
              <a:rPr lang="en-US" smtClean="0"/>
              <a:t>3</a:t>
            </a:fld>
            <a:endParaRPr lang="en-US" dirty="0"/>
          </a:p>
        </p:txBody>
      </p:sp>
    </p:spTree>
    <p:extLst>
      <p:ext uri="{BB962C8B-B14F-4D97-AF65-F5344CB8AC3E}">
        <p14:creationId xmlns:p14="http://schemas.microsoft.com/office/powerpoint/2010/main" val="17996746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0DD95FD-0AA5-4893-A414-25B21FBF206F}" type="slidenum">
              <a:rPr lang="en-US" smtClean="0"/>
              <a:t>4</a:t>
            </a:fld>
            <a:endParaRPr lang="en-US" dirty="0"/>
          </a:p>
        </p:txBody>
      </p:sp>
    </p:spTree>
    <p:extLst>
      <p:ext uri="{BB962C8B-B14F-4D97-AF65-F5344CB8AC3E}">
        <p14:creationId xmlns:p14="http://schemas.microsoft.com/office/powerpoint/2010/main" val="11826776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think this is mainly Grace’s area with Brenton chiming in. Nick should chime in when income tax issues are discussed or need clarification.</a:t>
            </a:r>
          </a:p>
        </p:txBody>
      </p:sp>
      <p:sp>
        <p:nvSpPr>
          <p:cNvPr id="4" name="Slide Number Placeholder 3"/>
          <p:cNvSpPr>
            <a:spLocks noGrp="1"/>
          </p:cNvSpPr>
          <p:nvPr>
            <p:ph type="sldNum" sz="quarter" idx="5"/>
          </p:nvPr>
        </p:nvSpPr>
        <p:spPr/>
        <p:txBody>
          <a:bodyPr/>
          <a:lstStyle/>
          <a:p>
            <a:fld id="{50DD95FD-0AA5-4893-A414-25B21FBF206F}" type="slidenum">
              <a:rPr lang="en-US" smtClean="0"/>
              <a:t>5</a:t>
            </a:fld>
            <a:endParaRPr lang="en-US"/>
          </a:p>
        </p:txBody>
      </p:sp>
    </p:spTree>
    <p:extLst>
      <p:ext uri="{BB962C8B-B14F-4D97-AF65-F5344CB8AC3E}">
        <p14:creationId xmlns:p14="http://schemas.microsoft.com/office/powerpoint/2010/main" val="7916497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0DD95FD-0AA5-4893-A414-25B21FBF206F}" type="slidenum">
              <a:rPr lang="en-US" smtClean="0"/>
              <a:t>6</a:t>
            </a:fld>
            <a:endParaRPr lang="en-US"/>
          </a:p>
        </p:txBody>
      </p:sp>
    </p:spTree>
    <p:extLst>
      <p:ext uri="{BB962C8B-B14F-4D97-AF65-F5344CB8AC3E}">
        <p14:creationId xmlns:p14="http://schemas.microsoft.com/office/powerpoint/2010/main" val="17405760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want to personalize the Case Study with something you experienced yourself, feel free to do so. Just keep the verbiage short, so as not to add too many slides. </a:t>
            </a:r>
          </a:p>
          <a:p>
            <a:endParaRPr lang="en-US" dirty="0"/>
          </a:p>
        </p:txBody>
      </p:sp>
      <p:sp>
        <p:nvSpPr>
          <p:cNvPr id="4" name="Slide Number Placeholder 3"/>
          <p:cNvSpPr>
            <a:spLocks noGrp="1"/>
          </p:cNvSpPr>
          <p:nvPr>
            <p:ph type="sldNum" sz="quarter" idx="5"/>
          </p:nvPr>
        </p:nvSpPr>
        <p:spPr/>
        <p:txBody>
          <a:bodyPr/>
          <a:lstStyle/>
          <a:p>
            <a:fld id="{50DD95FD-0AA5-4893-A414-25B21FBF206F}" type="slidenum">
              <a:rPr lang="en-US" smtClean="0"/>
              <a:t>7</a:t>
            </a:fld>
            <a:endParaRPr lang="en-US"/>
          </a:p>
        </p:txBody>
      </p:sp>
    </p:spTree>
    <p:extLst>
      <p:ext uri="{BB962C8B-B14F-4D97-AF65-F5344CB8AC3E}">
        <p14:creationId xmlns:p14="http://schemas.microsoft.com/office/powerpoint/2010/main" val="18771128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Brenton to lead</a:t>
            </a:r>
          </a:p>
          <a:p>
            <a:endParaRPr lang="en-US" dirty="0"/>
          </a:p>
          <a:p>
            <a:r>
              <a:rPr lang="en-US" dirty="0"/>
              <a:t>Ryan, Matt’s area with Brenton maybe chiming in – this slide and the next</a:t>
            </a:r>
          </a:p>
        </p:txBody>
      </p:sp>
      <p:sp>
        <p:nvSpPr>
          <p:cNvPr id="4" name="Slide Number Placeholder 3"/>
          <p:cNvSpPr>
            <a:spLocks noGrp="1"/>
          </p:cNvSpPr>
          <p:nvPr>
            <p:ph type="sldNum" sz="quarter" idx="5"/>
          </p:nvPr>
        </p:nvSpPr>
        <p:spPr/>
        <p:txBody>
          <a:bodyPr/>
          <a:lstStyle/>
          <a:p>
            <a:fld id="{50DD95FD-0AA5-4893-A414-25B21FBF206F}" type="slidenum">
              <a:rPr lang="en-US" smtClean="0"/>
              <a:t>8</a:t>
            </a:fld>
            <a:endParaRPr lang="en-US"/>
          </a:p>
        </p:txBody>
      </p:sp>
    </p:spTree>
    <p:extLst>
      <p:ext uri="{BB962C8B-B14F-4D97-AF65-F5344CB8AC3E}">
        <p14:creationId xmlns:p14="http://schemas.microsoft.com/office/powerpoint/2010/main" val="23429444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0DD95FD-0AA5-4893-A414-25B21FBF206F}" type="slidenum">
              <a:rPr lang="en-US" smtClean="0"/>
              <a:t>9</a:t>
            </a:fld>
            <a:endParaRPr lang="en-US"/>
          </a:p>
        </p:txBody>
      </p:sp>
    </p:spTree>
    <p:extLst>
      <p:ext uri="{BB962C8B-B14F-4D97-AF65-F5344CB8AC3E}">
        <p14:creationId xmlns:p14="http://schemas.microsoft.com/office/powerpoint/2010/main" val="25396805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781DF-70F6-A44B-BC6A-2FD9470E070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9D36090-FA40-99B5-88B5-F0FAA4591E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C2F2E9-05A2-F4B4-E135-76DA90D4A433}"/>
              </a:ext>
            </a:extLst>
          </p:cNvPr>
          <p:cNvSpPr>
            <a:spLocks noGrp="1"/>
          </p:cNvSpPr>
          <p:nvPr>
            <p:ph type="dt" sz="half" idx="10"/>
          </p:nvPr>
        </p:nvSpPr>
        <p:spPr/>
        <p:txBody>
          <a:bodyPr/>
          <a:lstStyle/>
          <a:p>
            <a:fld id="{346B4E36-57C3-4783-B543-B4B8F04B45CE}" type="datetimeFigureOut">
              <a:rPr lang="en-US" smtClean="0"/>
              <a:t>2/13/2025</a:t>
            </a:fld>
            <a:endParaRPr lang="en-US"/>
          </a:p>
        </p:txBody>
      </p:sp>
      <p:sp>
        <p:nvSpPr>
          <p:cNvPr id="5" name="Footer Placeholder 4">
            <a:extLst>
              <a:ext uri="{FF2B5EF4-FFF2-40B4-BE49-F238E27FC236}">
                <a16:creationId xmlns:a16="http://schemas.microsoft.com/office/drawing/2014/main" id="{5BBC268C-3115-A860-C16F-886DD02F09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67E2FF-20FC-E45D-28B1-4E07128AE658}"/>
              </a:ext>
            </a:extLst>
          </p:cNvPr>
          <p:cNvSpPr>
            <a:spLocks noGrp="1"/>
          </p:cNvSpPr>
          <p:nvPr>
            <p:ph type="sldNum" sz="quarter" idx="12"/>
          </p:nvPr>
        </p:nvSpPr>
        <p:spPr/>
        <p:txBody>
          <a:bodyPr/>
          <a:lstStyle/>
          <a:p>
            <a:fld id="{09289E9A-B44E-42C7-ABB7-5DC2EBCE2C2F}" type="slidenum">
              <a:rPr lang="en-US" smtClean="0"/>
              <a:t>‹#›</a:t>
            </a:fld>
            <a:endParaRPr lang="en-US"/>
          </a:p>
        </p:txBody>
      </p:sp>
    </p:spTree>
    <p:extLst>
      <p:ext uri="{BB962C8B-B14F-4D97-AF65-F5344CB8AC3E}">
        <p14:creationId xmlns:p14="http://schemas.microsoft.com/office/powerpoint/2010/main" val="2849254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449D7-2D80-34DF-6D70-EFE6C016D4D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EBD1D8A-A379-8FD1-B789-D6A319CC1B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9D7A45-5E53-48D8-CD32-572D763B7E02}"/>
              </a:ext>
            </a:extLst>
          </p:cNvPr>
          <p:cNvSpPr>
            <a:spLocks noGrp="1"/>
          </p:cNvSpPr>
          <p:nvPr>
            <p:ph type="dt" sz="half" idx="10"/>
          </p:nvPr>
        </p:nvSpPr>
        <p:spPr/>
        <p:txBody>
          <a:bodyPr/>
          <a:lstStyle/>
          <a:p>
            <a:fld id="{346B4E36-57C3-4783-B543-B4B8F04B45CE}" type="datetimeFigureOut">
              <a:rPr lang="en-US" smtClean="0"/>
              <a:t>2/13/2025</a:t>
            </a:fld>
            <a:endParaRPr lang="en-US"/>
          </a:p>
        </p:txBody>
      </p:sp>
      <p:sp>
        <p:nvSpPr>
          <p:cNvPr id="5" name="Footer Placeholder 4">
            <a:extLst>
              <a:ext uri="{FF2B5EF4-FFF2-40B4-BE49-F238E27FC236}">
                <a16:creationId xmlns:a16="http://schemas.microsoft.com/office/drawing/2014/main" id="{AD3C6CE2-B7BF-33AC-1180-F7A0222DE7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CCF791-B571-BFF7-E7FF-88C77ACAFA84}"/>
              </a:ext>
            </a:extLst>
          </p:cNvPr>
          <p:cNvSpPr>
            <a:spLocks noGrp="1"/>
          </p:cNvSpPr>
          <p:nvPr>
            <p:ph type="sldNum" sz="quarter" idx="12"/>
          </p:nvPr>
        </p:nvSpPr>
        <p:spPr/>
        <p:txBody>
          <a:bodyPr/>
          <a:lstStyle/>
          <a:p>
            <a:fld id="{09289E9A-B44E-42C7-ABB7-5DC2EBCE2C2F}" type="slidenum">
              <a:rPr lang="en-US" smtClean="0"/>
              <a:t>‹#›</a:t>
            </a:fld>
            <a:endParaRPr lang="en-US"/>
          </a:p>
        </p:txBody>
      </p:sp>
    </p:spTree>
    <p:extLst>
      <p:ext uri="{BB962C8B-B14F-4D97-AF65-F5344CB8AC3E}">
        <p14:creationId xmlns:p14="http://schemas.microsoft.com/office/powerpoint/2010/main" val="3437100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2F42C3-23F4-D2A4-378B-502DB81E159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0609D2A-A3D8-553E-B9E1-F94B689CEB2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D9F371-9942-DE77-6783-768A2C28D640}"/>
              </a:ext>
            </a:extLst>
          </p:cNvPr>
          <p:cNvSpPr>
            <a:spLocks noGrp="1"/>
          </p:cNvSpPr>
          <p:nvPr>
            <p:ph type="dt" sz="half" idx="10"/>
          </p:nvPr>
        </p:nvSpPr>
        <p:spPr/>
        <p:txBody>
          <a:bodyPr/>
          <a:lstStyle/>
          <a:p>
            <a:fld id="{346B4E36-57C3-4783-B543-B4B8F04B45CE}" type="datetimeFigureOut">
              <a:rPr lang="en-US" smtClean="0"/>
              <a:t>2/13/2025</a:t>
            </a:fld>
            <a:endParaRPr lang="en-US"/>
          </a:p>
        </p:txBody>
      </p:sp>
      <p:sp>
        <p:nvSpPr>
          <p:cNvPr id="5" name="Footer Placeholder 4">
            <a:extLst>
              <a:ext uri="{FF2B5EF4-FFF2-40B4-BE49-F238E27FC236}">
                <a16:creationId xmlns:a16="http://schemas.microsoft.com/office/drawing/2014/main" id="{53F3BA2A-4259-FAA4-58F4-3DDCFCBAEC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C1087F-ED57-EE1E-D19A-675326B4D88A}"/>
              </a:ext>
            </a:extLst>
          </p:cNvPr>
          <p:cNvSpPr>
            <a:spLocks noGrp="1"/>
          </p:cNvSpPr>
          <p:nvPr>
            <p:ph type="sldNum" sz="quarter" idx="12"/>
          </p:nvPr>
        </p:nvSpPr>
        <p:spPr/>
        <p:txBody>
          <a:bodyPr/>
          <a:lstStyle/>
          <a:p>
            <a:fld id="{09289E9A-B44E-42C7-ABB7-5DC2EBCE2C2F}" type="slidenum">
              <a:rPr lang="en-US" smtClean="0"/>
              <a:t>‹#›</a:t>
            </a:fld>
            <a:endParaRPr lang="en-US"/>
          </a:p>
        </p:txBody>
      </p:sp>
    </p:spTree>
    <p:extLst>
      <p:ext uri="{BB962C8B-B14F-4D97-AF65-F5344CB8AC3E}">
        <p14:creationId xmlns:p14="http://schemas.microsoft.com/office/powerpoint/2010/main" val="136583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97285-8C9C-D4F8-AEF7-D8905E83C80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7E26D5-518F-7303-560D-5F889D06A7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5FB419-1A11-6AAD-8E6F-90C4C369F0B0}"/>
              </a:ext>
            </a:extLst>
          </p:cNvPr>
          <p:cNvSpPr>
            <a:spLocks noGrp="1"/>
          </p:cNvSpPr>
          <p:nvPr>
            <p:ph type="dt" sz="half" idx="10"/>
          </p:nvPr>
        </p:nvSpPr>
        <p:spPr/>
        <p:txBody>
          <a:bodyPr/>
          <a:lstStyle/>
          <a:p>
            <a:fld id="{346B4E36-57C3-4783-B543-B4B8F04B45CE}" type="datetimeFigureOut">
              <a:rPr lang="en-US" smtClean="0"/>
              <a:t>2/13/2025</a:t>
            </a:fld>
            <a:endParaRPr lang="en-US"/>
          </a:p>
        </p:txBody>
      </p:sp>
      <p:sp>
        <p:nvSpPr>
          <p:cNvPr id="5" name="Footer Placeholder 4">
            <a:extLst>
              <a:ext uri="{FF2B5EF4-FFF2-40B4-BE49-F238E27FC236}">
                <a16:creationId xmlns:a16="http://schemas.microsoft.com/office/drawing/2014/main" id="{B75523E1-F24A-804E-C171-6407076922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3ABC7F-5872-B35A-813C-B7EC28547E51}"/>
              </a:ext>
            </a:extLst>
          </p:cNvPr>
          <p:cNvSpPr>
            <a:spLocks noGrp="1"/>
          </p:cNvSpPr>
          <p:nvPr>
            <p:ph type="sldNum" sz="quarter" idx="12"/>
          </p:nvPr>
        </p:nvSpPr>
        <p:spPr/>
        <p:txBody>
          <a:bodyPr/>
          <a:lstStyle/>
          <a:p>
            <a:fld id="{09289E9A-B44E-42C7-ABB7-5DC2EBCE2C2F}" type="slidenum">
              <a:rPr lang="en-US" smtClean="0"/>
              <a:t>‹#›</a:t>
            </a:fld>
            <a:endParaRPr lang="en-US"/>
          </a:p>
        </p:txBody>
      </p:sp>
    </p:spTree>
    <p:extLst>
      <p:ext uri="{BB962C8B-B14F-4D97-AF65-F5344CB8AC3E}">
        <p14:creationId xmlns:p14="http://schemas.microsoft.com/office/powerpoint/2010/main" val="2958426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A289B-1BA4-88FF-6E15-933D51A4FF8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6436DC1-6491-1012-6DF4-D8DBA4E44F7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D184108-3395-FE89-69FA-A667A9E22AC5}"/>
              </a:ext>
            </a:extLst>
          </p:cNvPr>
          <p:cNvSpPr>
            <a:spLocks noGrp="1"/>
          </p:cNvSpPr>
          <p:nvPr>
            <p:ph type="dt" sz="half" idx="10"/>
          </p:nvPr>
        </p:nvSpPr>
        <p:spPr/>
        <p:txBody>
          <a:bodyPr/>
          <a:lstStyle/>
          <a:p>
            <a:fld id="{346B4E36-57C3-4783-B543-B4B8F04B45CE}" type="datetimeFigureOut">
              <a:rPr lang="en-US" smtClean="0"/>
              <a:t>2/13/2025</a:t>
            </a:fld>
            <a:endParaRPr lang="en-US"/>
          </a:p>
        </p:txBody>
      </p:sp>
      <p:sp>
        <p:nvSpPr>
          <p:cNvPr id="5" name="Footer Placeholder 4">
            <a:extLst>
              <a:ext uri="{FF2B5EF4-FFF2-40B4-BE49-F238E27FC236}">
                <a16:creationId xmlns:a16="http://schemas.microsoft.com/office/drawing/2014/main" id="{BEAA2B4D-72EF-0F50-5C04-CEBFBB00C2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8C6FC6-B3D5-1791-99F4-74D576DCA85D}"/>
              </a:ext>
            </a:extLst>
          </p:cNvPr>
          <p:cNvSpPr>
            <a:spLocks noGrp="1"/>
          </p:cNvSpPr>
          <p:nvPr>
            <p:ph type="sldNum" sz="quarter" idx="12"/>
          </p:nvPr>
        </p:nvSpPr>
        <p:spPr/>
        <p:txBody>
          <a:bodyPr/>
          <a:lstStyle/>
          <a:p>
            <a:fld id="{09289E9A-B44E-42C7-ABB7-5DC2EBCE2C2F}" type="slidenum">
              <a:rPr lang="en-US" smtClean="0"/>
              <a:t>‹#›</a:t>
            </a:fld>
            <a:endParaRPr lang="en-US"/>
          </a:p>
        </p:txBody>
      </p:sp>
    </p:spTree>
    <p:extLst>
      <p:ext uri="{BB962C8B-B14F-4D97-AF65-F5344CB8AC3E}">
        <p14:creationId xmlns:p14="http://schemas.microsoft.com/office/powerpoint/2010/main" val="225657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27924-58B6-FC75-545C-834E5A96F27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DEF107-4413-A226-07A0-BA14DC549E7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16B6BE-A9A1-6505-FF25-502FB6A348D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94DA797-C4BA-52E0-BEF2-FF78C07417C3}"/>
              </a:ext>
            </a:extLst>
          </p:cNvPr>
          <p:cNvSpPr>
            <a:spLocks noGrp="1"/>
          </p:cNvSpPr>
          <p:nvPr>
            <p:ph type="dt" sz="half" idx="10"/>
          </p:nvPr>
        </p:nvSpPr>
        <p:spPr/>
        <p:txBody>
          <a:bodyPr/>
          <a:lstStyle/>
          <a:p>
            <a:fld id="{346B4E36-57C3-4783-B543-B4B8F04B45CE}" type="datetimeFigureOut">
              <a:rPr lang="en-US" smtClean="0"/>
              <a:t>2/13/2025</a:t>
            </a:fld>
            <a:endParaRPr lang="en-US"/>
          </a:p>
        </p:txBody>
      </p:sp>
      <p:sp>
        <p:nvSpPr>
          <p:cNvPr id="6" name="Footer Placeholder 5">
            <a:extLst>
              <a:ext uri="{FF2B5EF4-FFF2-40B4-BE49-F238E27FC236}">
                <a16:creationId xmlns:a16="http://schemas.microsoft.com/office/drawing/2014/main" id="{8A63376F-0E24-459A-FCBB-4C7696F4420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7ABE72-01F0-08FA-C442-E0C8F2CCD867}"/>
              </a:ext>
            </a:extLst>
          </p:cNvPr>
          <p:cNvSpPr>
            <a:spLocks noGrp="1"/>
          </p:cNvSpPr>
          <p:nvPr>
            <p:ph type="sldNum" sz="quarter" idx="12"/>
          </p:nvPr>
        </p:nvSpPr>
        <p:spPr/>
        <p:txBody>
          <a:bodyPr/>
          <a:lstStyle/>
          <a:p>
            <a:fld id="{09289E9A-B44E-42C7-ABB7-5DC2EBCE2C2F}" type="slidenum">
              <a:rPr lang="en-US" smtClean="0"/>
              <a:t>‹#›</a:t>
            </a:fld>
            <a:endParaRPr lang="en-US"/>
          </a:p>
        </p:txBody>
      </p:sp>
    </p:spTree>
    <p:extLst>
      <p:ext uri="{BB962C8B-B14F-4D97-AF65-F5344CB8AC3E}">
        <p14:creationId xmlns:p14="http://schemas.microsoft.com/office/powerpoint/2010/main" val="4226364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8D98F-111D-892A-AB86-103EC959F93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775510E-2D88-4647-D1E4-AFB4449146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A3B3CD-4F10-166D-FA78-5ED4C1F0D7D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A1681CF-940D-4ABC-CC2E-6C94AD930B2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AFD7F8B-7972-59D1-08F7-A508D4F0573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1C75421-4E38-FC30-3BDB-72A818D17F6C}"/>
              </a:ext>
            </a:extLst>
          </p:cNvPr>
          <p:cNvSpPr>
            <a:spLocks noGrp="1"/>
          </p:cNvSpPr>
          <p:nvPr>
            <p:ph type="dt" sz="half" idx="10"/>
          </p:nvPr>
        </p:nvSpPr>
        <p:spPr/>
        <p:txBody>
          <a:bodyPr/>
          <a:lstStyle/>
          <a:p>
            <a:fld id="{346B4E36-57C3-4783-B543-B4B8F04B45CE}" type="datetimeFigureOut">
              <a:rPr lang="en-US" smtClean="0"/>
              <a:t>2/13/2025</a:t>
            </a:fld>
            <a:endParaRPr lang="en-US"/>
          </a:p>
        </p:txBody>
      </p:sp>
      <p:sp>
        <p:nvSpPr>
          <p:cNvPr id="8" name="Footer Placeholder 7">
            <a:extLst>
              <a:ext uri="{FF2B5EF4-FFF2-40B4-BE49-F238E27FC236}">
                <a16:creationId xmlns:a16="http://schemas.microsoft.com/office/drawing/2014/main" id="{5A071C0D-495C-BA0D-34F5-2543BDD46E6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9CF703A-E839-E8C9-3066-C8D8A425498F}"/>
              </a:ext>
            </a:extLst>
          </p:cNvPr>
          <p:cNvSpPr>
            <a:spLocks noGrp="1"/>
          </p:cNvSpPr>
          <p:nvPr>
            <p:ph type="sldNum" sz="quarter" idx="12"/>
          </p:nvPr>
        </p:nvSpPr>
        <p:spPr/>
        <p:txBody>
          <a:bodyPr/>
          <a:lstStyle/>
          <a:p>
            <a:fld id="{09289E9A-B44E-42C7-ABB7-5DC2EBCE2C2F}" type="slidenum">
              <a:rPr lang="en-US" smtClean="0"/>
              <a:t>‹#›</a:t>
            </a:fld>
            <a:endParaRPr lang="en-US"/>
          </a:p>
        </p:txBody>
      </p:sp>
    </p:spTree>
    <p:extLst>
      <p:ext uri="{BB962C8B-B14F-4D97-AF65-F5344CB8AC3E}">
        <p14:creationId xmlns:p14="http://schemas.microsoft.com/office/powerpoint/2010/main" val="2286088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03404-85B4-24E5-77D2-E862A89572C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AAF1D9A-CB55-853B-71D8-A0EDC043C2F9}"/>
              </a:ext>
            </a:extLst>
          </p:cNvPr>
          <p:cNvSpPr>
            <a:spLocks noGrp="1"/>
          </p:cNvSpPr>
          <p:nvPr>
            <p:ph type="dt" sz="half" idx="10"/>
          </p:nvPr>
        </p:nvSpPr>
        <p:spPr/>
        <p:txBody>
          <a:bodyPr/>
          <a:lstStyle/>
          <a:p>
            <a:fld id="{346B4E36-57C3-4783-B543-B4B8F04B45CE}" type="datetimeFigureOut">
              <a:rPr lang="en-US" smtClean="0"/>
              <a:t>2/13/2025</a:t>
            </a:fld>
            <a:endParaRPr lang="en-US"/>
          </a:p>
        </p:txBody>
      </p:sp>
      <p:sp>
        <p:nvSpPr>
          <p:cNvPr id="4" name="Footer Placeholder 3">
            <a:extLst>
              <a:ext uri="{FF2B5EF4-FFF2-40B4-BE49-F238E27FC236}">
                <a16:creationId xmlns:a16="http://schemas.microsoft.com/office/drawing/2014/main" id="{460FB9E9-871C-F065-334D-3D8465693AB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B3872A1-2FD1-7FCA-7471-10A945257BB8}"/>
              </a:ext>
            </a:extLst>
          </p:cNvPr>
          <p:cNvSpPr>
            <a:spLocks noGrp="1"/>
          </p:cNvSpPr>
          <p:nvPr>
            <p:ph type="sldNum" sz="quarter" idx="12"/>
          </p:nvPr>
        </p:nvSpPr>
        <p:spPr/>
        <p:txBody>
          <a:bodyPr/>
          <a:lstStyle/>
          <a:p>
            <a:fld id="{09289E9A-B44E-42C7-ABB7-5DC2EBCE2C2F}" type="slidenum">
              <a:rPr lang="en-US" smtClean="0"/>
              <a:t>‹#›</a:t>
            </a:fld>
            <a:endParaRPr lang="en-US"/>
          </a:p>
        </p:txBody>
      </p:sp>
    </p:spTree>
    <p:extLst>
      <p:ext uri="{BB962C8B-B14F-4D97-AF65-F5344CB8AC3E}">
        <p14:creationId xmlns:p14="http://schemas.microsoft.com/office/powerpoint/2010/main" val="305729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9BC729-151E-86F6-5101-FF04A776F23E}"/>
              </a:ext>
            </a:extLst>
          </p:cNvPr>
          <p:cNvSpPr>
            <a:spLocks noGrp="1"/>
          </p:cNvSpPr>
          <p:nvPr>
            <p:ph type="dt" sz="half" idx="10"/>
          </p:nvPr>
        </p:nvSpPr>
        <p:spPr/>
        <p:txBody>
          <a:bodyPr/>
          <a:lstStyle/>
          <a:p>
            <a:fld id="{346B4E36-57C3-4783-B543-B4B8F04B45CE}" type="datetimeFigureOut">
              <a:rPr lang="en-US" smtClean="0"/>
              <a:t>2/13/2025</a:t>
            </a:fld>
            <a:endParaRPr lang="en-US"/>
          </a:p>
        </p:txBody>
      </p:sp>
      <p:sp>
        <p:nvSpPr>
          <p:cNvPr id="3" name="Footer Placeholder 2">
            <a:extLst>
              <a:ext uri="{FF2B5EF4-FFF2-40B4-BE49-F238E27FC236}">
                <a16:creationId xmlns:a16="http://schemas.microsoft.com/office/drawing/2014/main" id="{715FDE58-4415-8726-EC4C-D5DCAF162E8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09EFDDF-336C-CB5E-117C-41EDF2F419AC}"/>
              </a:ext>
            </a:extLst>
          </p:cNvPr>
          <p:cNvSpPr>
            <a:spLocks noGrp="1"/>
          </p:cNvSpPr>
          <p:nvPr>
            <p:ph type="sldNum" sz="quarter" idx="12"/>
          </p:nvPr>
        </p:nvSpPr>
        <p:spPr/>
        <p:txBody>
          <a:bodyPr/>
          <a:lstStyle/>
          <a:p>
            <a:fld id="{09289E9A-B44E-42C7-ABB7-5DC2EBCE2C2F}" type="slidenum">
              <a:rPr lang="en-US" smtClean="0"/>
              <a:t>‹#›</a:t>
            </a:fld>
            <a:endParaRPr lang="en-US"/>
          </a:p>
        </p:txBody>
      </p:sp>
    </p:spTree>
    <p:extLst>
      <p:ext uri="{BB962C8B-B14F-4D97-AF65-F5344CB8AC3E}">
        <p14:creationId xmlns:p14="http://schemas.microsoft.com/office/powerpoint/2010/main" val="2555300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0958B-6706-DECE-F53E-9CCCEFD8AF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8F7A7F5-405E-6F2B-54FE-17F4EF1EF8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416CAF5-63E2-FAC8-F01F-D178C69E0F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939F3E-0B9B-E4A2-E212-F69D7B36DDD3}"/>
              </a:ext>
            </a:extLst>
          </p:cNvPr>
          <p:cNvSpPr>
            <a:spLocks noGrp="1"/>
          </p:cNvSpPr>
          <p:nvPr>
            <p:ph type="dt" sz="half" idx="10"/>
          </p:nvPr>
        </p:nvSpPr>
        <p:spPr/>
        <p:txBody>
          <a:bodyPr/>
          <a:lstStyle/>
          <a:p>
            <a:fld id="{346B4E36-57C3-4783-B543-B4B8F04B45CE}" type="datetimeFigureOut">
              <a:rPr lang="en-US" smtClean="0"/>
              <a:t>2/13/2025</a:t>
            </a:fld>
            <a:endParaRPr lang="en-US"/>
          </a:p>
        </p:txBody>
      </p:sp>
      <p:sp>
        <p:nvSpPr>
          <p:cNvPr id="6" name="Footer Placeholder 5">
            <a:extLst>
              <a:ext uri="{FF2B5EF4-FFF2-40B4-BE49-F238E27FC236}">
                <a16:creationId xmlns:a16="http://schemas.microsoft.com/office/drawing/2014/main" id="{41B26BAF-AFF0-F85E-31C8-E3643F5D5E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0C9DAF-56CF-C8D2-0413-B5A8133830BD}"/>
              </a:ext>
            </a:extLst>
          </p:cNvPr>
          <p:cNvSpPr>
            <a:spLocks noGrp="1"/>
          </p:cNvSpPr>
          <p:nvPr>
            <p:ph type="sldNum" sz="quarter" idx="12"/>
          </p:nvPr>
        </p:nvSpPr>
        <p:spPr/>
        <p:txBody>
          <a:bodyPr/>
          <a:lstStyle/>
          <a:p>
            <a:fld id="{09289E9A-B44E-42C7-ABB7-5DC2EBCE2C2F}" type="slidenum">
              <a:rPr lang="en-US" smtClean="0"/>
              <a:t>‹#›</a:t>
            </a:fld>
            <a:endParaRPr lang="en-US"/>
          </a:p>
        </p:txBody>
      </p:sp>
    </p:spTree>
    <p:extLst>
      <p:ext uri="{BB962C8B-B14F-4D97-AF65-F5344CB8AC3E}">
        <p14:creationId xmlns:p14="http://schemas.microsoft.com/office/powerpoint/2010/main" val="271745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C3BF4-47EE-7789-B2A8-1750E3EADB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CC4C0A-D7A1-705E-1339-93CC7D9765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48F2305-B6D2-674B-77B6-4B3604FE77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EB58553-B127-4300-47AC-7260F99318B0}"/>
              </a:ext>
            </a:extLst>
          </p:cNvPr>
          <p:cNvSpPr>
            <a:spLocks noGrp="1"/>
          </p:cNvSpPr>
          <p:nvPr>
            <p:ph type="dt" sz="half" idx="10"/>
          </p:nvPr>
        </p:nvSpPr>
        <p:spPr/>
        <p:txBody>
          <a:bodyPr/>
          <a:lstStyle/>
          <a:p>
            <a:fld id="{346B4E36-57C3-4783-B543-B4B8F04B45CE}" type="datetimeFigureOut">
              <a:rPr lang="en-US" smtClean="0"/>
              <a:t>2/13/2025</a:t>
            </a:fld>
            <a:endParaRPr lang="en-US"/>
          </a:p>
        </p:txBody>
      </p:sp>
      <p:sp>
        <p:nvSpPr>
          <p:cNvPr id="6" name="Footer Placeholder 5">
            <a:extLst>
              <a:ext uri="{FF2B5EF4-FFF2-40B4-BE49-F238E27FC236}">
                <a16:creationId xmlns:a16="http://schemas.microsoft.com/office/drawing/2014/main" id="{552C34D7-86FD-B324-F016-DA684D09EC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3167D3-8614-D776-CE63-BE2EF4839D39}"/>
              </a:ext>
            </a:extLst>
          </p:cNvPr>
          <p:cNvSpPr>
            <a:spLocks noGrp="1"/>
          </p:cNvSpPr>
          <p:nvPr>
            <p:ph type="sldNum" sz="quarter" idx="12"/>
          </p:nvPr>
        </p:nvSpPr>
        <p:spPr/>
        <p:txBody>
          <a:bodyPr/>
          <a:lstStyle/>
          <a:p>
            <a:fld id="{09289E9A-B44E-42C7-ABB7-5DC2EBCE2C2F}" type="slidenum">
              <a:rPr lang="en-US" smtClean="0"/>
              <a:t>‹#›</a:t>
            </a:fld>
            <a:endParaRPr lang="en-US"/>
          </a:p>
        </p:txBody>
      </p:sp>
    </p:spTree>
    <p:extLst>
      <p:ext uri="{BB962C8B-B14F-4D97-AF65-F5344CB8AC3E}">
        <p14:creationId xmlns:p14="http://schemas.microsoft.com/office/powerpoint/2010/main" val="3065407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78ACEB7-7CDC-4636-7EE0-971847D9C00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AE40A74-CBCA-3014-7E9E-6EF5793DBA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375B7D-2049-5355-2C2C-BEB09F172C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6B4E36-57C3-4783-B543-B4B8F04B45CE}" type="datetimeFigureOut">
              <a:rPr lang="en-US" smtClean="0"/>
              <a:t>2/13/2025</a:t>
            </a:fld>
            <a:endParaRPr lang="en-US"/>
          </a:p>
        </p:txBody>
      </p:sp>
      <p:sp>
        <p:nvSpPr>
          <p:cNvPr id="5" name="Footer Placeholder 4">
            <a:extLst>
              <a:ext uri="{FF2B5EF4-FFF2-40B4-BE49-F238E27FC236}">
                <a16:creationId xmlns:a16="http://schemas.microsoft.com/office/drawing/2014/main" id="{E2D146F3-6200-FBF1-3C49-29D482F5A9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3174F30-3381-77CA-0246-B8DB3F6DCA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289E9A-B44E-42C7-ABB7-5DC2EBCE2C2F}" type="slidenum">
              <a:rPr lang="en-US" smtClean="0"/>
              <a:t>‹#›</a:t>
            </a:fld>
            <a:endParaRPr lang="en-US"/>
          </a:p>
        </p:txBody>
      </p:sp>
    </p:spTree>
    <p:extLst>
      <p:ext uri="{BB962C8B-B14F-4D97-AF65-F5344CB8AC3E}">
        <p14:creationId xmlns:p14="http://schemas.microsoft.com/office/powerpoint/2010/main" val="4012337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1084690" y="1732749"/>
            <a:ext cx="10515600" cy="2229651"/>
          </a:xfrm>
        </p:spPr>
        <p:txBody>
          <a:bodyPr>
            <a:normAutofit/>
          </a:bodyPr>
          <a:lstStyle/>
          <a:p>
            <a:pPr algn="ctr"/>
            <a:r>
              <a:rPr lang="en-US" b="1" dirty="0"/>
              <a:t>HECKERLING RECAP 2025</a:t>
            </a:r>
            <a:br>
              <a:rPr lang="en-US" b="1" dirty="0"/>
            </a:br>
            <a:r>
              <a:rPr lang="en-US" b="1" dirty="0"/>
              <a:t>	</a:t>
            </a:r>
          </a:p>
        </p:txBody>
      </p:sp>
      <p:sp>
        <p:nvSpPr>
          <p:cNvPr id="3" name="Content Placeholder 2">
            <a:extLst>
              <a:ext uri="{FF2B5EF4-FFF2-40B4-BE49-F238E27FC236}">
                <a16:creationId xmlns:a16="http://schemas.microsoft.com/office/drawing/2014/main" id="{7A7D739A-01B0-0365-7AF7-6BF0077D3CE8}"/>
              </a:ext>
            </a:extLst>
          </p:cNvPr>
          <p:cNvSpPr>
            <a:spLocks noGrp="1"/>
          </p:cNvSpPr>
          <p:nvPr>
            <p:ph idx="1"/>
          </p:nvPr>
        </p:nvSpPr>
        <p:spPr>
          <a:xfrm>
            <a:off x="838200" y="3212327"/>
            <a:ext cx="10515600" cy="2964636"/>
          </a:xfrm>
        </p:spPr>
        <p:txBody>
          <a:bodyPr/>
          <a:lstStyle/>
          <a:p>
            <a:pPr marL="0" indent="0" algn="ctr">
              <a:buNone/>
            </a:pPr>
            <a:br>
              <a:rPr lang="en-US" sz="2800" dirty="0">
                <a:latin typeface="Calibri" panose="020F0502020204030204" pitchFamily="34" charset="0"/>
              </a:rPr>
            </a:br>
            <a:endParaRPr lang="en-US" dirty="0"/>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795793" y="178073"/>
            <a:ext cx="5692633" cy="1005927"/>
          </a:xfrm>
          <a:prstGeom prst="rect">
            <a:avLst/>
          </a:prstGeom>
        </p:spPr>
      </p:pic>
      <p:sp>
        <p:nvSpPr>
          <p:cNvPr id="6" name="TextBox 5">
            <a:extLst>
              <a:ext uri="{FF2B5EF4-FFF2-40B4-BE49-F238E27FC236}">
                <a16:creationId xmlns:a16="http://schemas.microsoft.com/office/drawing/2014/main" id="{5F8098F2-6871-0C18-3077-BE112B8870D1}"/>
              </a:ext>
            </a:extLst>
          </p:cNvPr>
          <p:cNvSpPr txBox="1"/>
          <p:nvPr/>
        </p:nvSpPr>
        <p:spPr>
          <a:xfrm>
            <a:off x="2584174" y="3962400"/>
            <a:ext cx="10363201" cy="954107"/>
          </a:xfrm>
          <a:prstGeom prst="rect">
            <a:avLst/>
          </a:prstGeom>
          <a:noFill/>
        </p:spPr>
        <p:txBody>
          <a:bodyPr wrap="square" rtlCol="0">
            <a:spAutoFit/>
          </a:bodyPr>
          <a:lstStyle/>
          <a:p>
            <a:r>
              <a:rPr lang="en-US" sz="2800" dirty="0"/>
              <a:t>                     Thursday February 13, 2025</a:t>
            </a:r>
          </a:p>
          <a:p>
            <a:r>
              <a:rPr lang="en-US" sz="2800" dirty="0"/>
              <a:t>           </a:t>
            </a:r>
            <a:r>
              <a:rPr lang="en-US" sz="2800" dirty="0" err="1"/>
              <a:t>Bridgewood</a:t>
            </a:r>
            <a:r>
              <a:rPr lang="en-US" sz="2800" dirty="0"/>
              <a:t> Hotel &amp; Conference Center</a:t>
            </a:r>
          </a:p>
        </p:txBody>
      </p:sp>
    </p:spTree>
    <p:extLst>
      <p:ext uri="{BB962C8B-B14F-4D97-AF65-F5344CB8AC3E}">
        <p14:creationId xmlns:p14="http://schemas.microsoft.com/office/powerpoint/2010/main" val="10617826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r>
              <a:rPr lang="en-US" dirty="0"/>
              <a:t>Karl and Kate</a:t>
            </a:r>
          </a:p>
        </p:txBody>
      </p:sp>
      <p:sp>
        <p:nvSpPr>
          <p:cNvPr id="3" name="Content Placeholder 2">
            <a:extLst>
              <a:ext uri="{FF2B5EF4-FFF2-40B4-BE49-F238E27FC236}">
                <a16:creationId xmlns:a16="http://schemas.microsoft.com/office/drawing/2014/main" id="{7A7D739A-01B0-0365-7AF7-6BF0077D3CE8}"/>
              </a:ext>
            </a:extLst>
          </p:cNvPr>
          <p:cNvSpPr>
            <a:spLocks noGrp="1"/>
          </p:cNvSpPr>
          <p:nvPr>
            <p:ph idx="1"/>
          </p:nvPr>
        </p:nvSpPr>
        <p:spPr>
          <a:xfrm>
            <a:off x="838200" y="1005927"/>
            <a:ext cx="10515600" cy="5213766"/>
          </a:xfrm>
        </p:spPr>
        <p:txBody>
          <a:bodyPr>
            <a:normAutofit/>
          </a:bodyPr>
          <a:lstStyle/>
          <a:p>
            <a:pPr marL="0" indent="0">
              <a:buNone/>
            </a:pPr>
            <a:endParaRPr lang="en-US" sz="2400" dirty="0">
              <a:latin typeface="Calibri" panose="020F0502020204030204" pitchFamily="34" charset="0"/>
            </a:endParaRPr>
          </a:p>
          <a:p>
            <a:pPr marL="0" indent="0">
              <a:buNone/>
            </a:pPr>
            <a:r>
              <a:rPr lang="en-US" sz="4000" b="1" dirty="0">
                <a:latin typeface="Calibri" panose="020F0502020204030204" pitchFamily="34" charset="0"/>
              </a:rPr>
              <a:t>Business Succession Planning (cont’d)</a:t>
            </a:r>
          </a:p>
          <a:p>
            <a:pPr>
              <a:buFontTx/>
              <a:buChar char="-"/>
            </a:pPr>
            <a:endParaRPr lang="en-US" sz="2400" dirty="0"/>
          </a:p>
          <a:p>
            <a:pPr>
              <a:buFontTx/>
              <a:buChar char="-"/>
            </a:pPr>
            <a:r>
              <a:rPr lang="en-US" sz="2400" dirty="0"/>
              <a:t>Potential gift tax implication when parent guarantees loan to child. Consider fee for guarantee to prevent this.</a:t>
            </a:r>
          </a:p>
          <a:p>
            <a:pPr marL="0" indent="0">
              <a:buNone/>
            </a:pPr>
            <a:endParaRPr lang="en-US" sz="2400" dirty="0"/>
          </a:p>
          <a:p>
            <a:pPr>
              <a:buFontTx/>
              <a:buChar char="-"/>
            </a:pPr>
            <a:r>
              <a:rPr lang="en-US" sz="2400" dirty="0"/>
              <a:t>For charitable gifts of stock, be careful what you put in writing about pending sale. When sale is virtually certain to occur, claw back is likely.</a:t>
            </a:r>
          </a:p>
          <a:p>
            <a:pPr marL="0" indent="0">
              <a:buNone/>
            </a:pPr>
            <a:endParaRPr lang="en-US" sz="2400" dirty="0"/>
          </a:p>
          <a:p>
            <a:pPr marL="0" indent="0">
              <a:buNone/>
            </a:pPr>
            <a:endParaRPr lang="en-US" sz="2400" dirty="0">
              <a:latin typeface="Calibri" panose="020F0502020204030204" pitchFamily="34" charset="0"/>
            </a:endParaRPr>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spTree>
    <p:extLst>
      <p:ext uri="{BB962C8B-B14F-4D97-AF65-F5344CB8AC3E}">
        <p14:creationId xmlns:p14="http://schemas.microsoft.com/office/powerpoint/2010/main" val="1907325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1FB1B3-6647-69F9-D9E2-2DE04E954E1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DC9C40-7499-4B12-C4C2-EA6AF650BA3B}"/>
              </a:ext>
            </a:extLst>
          </p:cNvPr>
          <p:cNvSpPr>
            <a:spLocks noGrp="1"/>
          </p:cNvSpPr>
          <p:nvPr>
            <p:ph type="title"/>
          </p:nvPr>
        </p:nvSpPr>
        <p:spPr>
          <a:xfrm>
            <a:off x="838200" y="1"/>
            <a:ext cx="5692633" cy="898768"/>
          </a:xfrm>
        </p:spPr>
        <p:txBody>
          <a:bodyPr>
            <a:normAutofit/>
          </a:bodyPr>
          <a:lstStyle/>
          <a:p>
            <a:r>
              <a:rPr lang="en-US" dirty="0"/>
              <a:t>Karl and Kate</a:t>
            </a:r>
          </a:p>
        </p:txBody>
      </p:sp>
      <p:sp>
        <p:nvSpPr>
          <p:cNvPr id="3" name="Content Placeholder 2">
            <a:extLst>
              <a:ext uri="{FF2B5EF4-FFF2-40B4-BE49-F238E27FC236}">
                <a16:creationId xmlns:a16="http://schemas.microsoft.com/office/drawing/2014/main" id="{5BCA35DC-86E2-F91E-9C2D-1EA1F3607374}"/>
              </a:ext>
            </a:extLst>
          </p:cNvPr>
          <p:cNvSpPr>
            <a:spLocks noGrp="1"/>
          </p:cNvSpPr>
          <p:nvPr>
            <p:ph idx="1"/>
          </p:nvPr>
        </p:nvSpPr>
        <p:spPr>
          <a:xfrm>
            <a:off x="838200" y="1005927"/>
            <a:ext cx="10515600" cy="5171036"/>
          </a:xfrm>
        </p:spPr>
        <p:txBody>
          <a:bodyPr>
            <a:normAutofit/>
          </a:bodyPr>
          <a:lstStyle/>
          <a:p>
            <a:pPr marL="0" indent="0">
              <a:buNone/>
            </a:pPr>
            <a:r>
              <a:rPr lang="en-US" sz="4400" b="1" dirty="0">
                <a:latin typeface="Calibri" panose="020F0502020204030204" pitchFamily="34" charset="0"/>
              </a:rPr>
              <a:t>Bulletproofing Your Estate Plan</a:t>
            </a:r>
          </a:p>
          <a:p>
            <a:pPr>
              <a:buFontTx/>
              <a:buChar char="-"/>
            </a:pPr>
            <a:r>
              <a:rPr lang="en-US" dirty="0">
                <a:latin typeface="Calibri" panose="020F0502020204030204" pitchFamily="34" charset="0"/>
              </a:rPr>
              <a:t>Include narrow No Contest Clause</a:t>
            </a:r>
          </a:p>
          <a:p>
            <a:pPr>
              <a:buFontTx/>
              <a:buChar char="-"/>
            </a:pPr>
            <a:r>
              <a:rPr lang="en-US" dirty="0">
                <a:latin typeface="Calibri" panose="020F0502020204030204" pitchFamily="34" charset="0"/>
              </a:rPr>
              <a:t>Consider arbitration clause for foreseeable disputes</a:t>
            </a:r>
          </a:p>
          <a:p>
            <a:pPr>
              <a:buFontTx/>
              <a:buChar char="-"/>
            </a:pPr>
            <a:r>
              <a:rPr lang="en-US" dirty="0">
                <a:latin typeface="Calibri" panose="020F0502020204030204" pitchFamily="34" charset="0"/>
              </a:rPr>
              <a:t>Track chain of custody for execution of estate planning docs</a:t>
            </a:r>
          </a:p>
          <a:p>
            <a:pPr>
              <a:buFontTx/>
              <a:buChar char="-"/>
            </a:pPr>
            <a:r>
              <a:rPr lang="en-US" dirty="0">
                <a:latin typeface="Calibri" panose="020F0502020204030204" pitchFamily="34" charset="0"/>
              </a:rPr>
              <a:t>Discuss possibility of future modifications of trust; prohibit certain modifications where appropriate; can require court approval</a:t>
            </a:r>
          </a:p>
          <a:p>
            <a:pPr>
              <a:buFontTx/>
              <a:buChar char="-"/>
            </a:pPr>
            <a:r>
              <a:rPr lang="en-US" dirty="0">
                <a:latin typeface="Calibri" panose="020F0502020204030204" pitchFamily="34" charset="0"/>
              </a:rPr>
              <a:t>Discuss potential roles such as directing party, investment advisor – address preferred (or not preferred) people for these roles</a:t>
            </a:r>
          </a:p>
          <a:p>
            <a:pPr marL="0" indent="0">
              <a:buNone/>
            </a:pPr>
            <a:endParaRPr lang="en-US" dirty="0">
              <a:latin typeface="Calibri" panose="020F0502020204030204" pitchFamily="34" charset="0"/>
            </a:endParaRPr>
          </a:p>
        </p:txBody>
      </p:sp>
      <p:pic>
        <p:nvPicPr>
          <p:cNvPr id="7" name="Picture 6">
            <a:extLst>
              <a:ext uri="{FF2B5EF4-FFF2-40B4-BE49-F238E27FC236}">
                <a16:creationId xmlns:a16="http://schemas.microsoft.com/office/drawing/2014/main" id="{F7054FD6-22D7-03D5-E22D-89B4965C2668}"/>
              </a:ext>
            </a:extLst>
          </p:cNvPr>
          <p:cNvPicPr>
            <a:picLocks noChangeAspect="1"/>
          </p:cNvPicPr>
          <p:nvPr/>
        </p:nvPicPr>
        <p:blipFill>
          <a:blip r:embed="rId3"/>
          <a:stretch>
            <a:fillRect/>
          </a:stretch>
        </p:blipFill>
        <p:spPr>
          <a:xfrm>
            <a:off x="838200" y="0"/>
            <a:ext cx="5692633" cy="1005927"/>
          </a:xfrm>
          <a:prstGeom prst="rect">
            <a:avLst/>
          </a:prstGeom>
        </p:spPr>
      </p:pic>
    </p:spTree>
    <p:extLst>
      <p:ext uri="{BB962C8B-B14F-4D97-AF65-F5344CB8AC3E}">
        <p14:creationId xmlns:p14="http://schemas.microsoft.com/office/powerpoint/2010/main" val="18873113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3DEC4F-C65B-8ACA-F944-6D198777E9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3884BDF-DD96-247E-3BAB-0CA9E3B16C51}"/>
              </a:ext>
            </a:extLst>
          </p:cNvPr>
          <p:cNvSpPr>
            <a:spLocks noGrp="1"/>
          </p:cNvSpPr>
          <p:nvPr>
            <p:ph type="title"/>
          </p:nvPr>
        </p:nvSpPr>
        <p:spPr>
          <a:xfrm>
            <a:off x="838200" y="1"/>
            <a:ext cx="5692633" cy="898768"/>
          </a:xfrm>
        </p:spPr>
        <p:txBody>
          <a:bodyPr>
            <a:normAutofit/>
          </a:bodyPr>
          <a:lstStyle/>
          <a:p>
            <a:r>
              <a:rPr lang="en-US" dirty="0"/>
              <a:t>Karl and Kate</a:t>
            </a:r>
          </a:p>
        </p:txBody>
      </p:sp>
      <p:sp>
        <p:nvSpPr>
          <p:cNvPr id="3" name="Content Placeholder 2">
            <a:extLst>
              <a:ext uri="{FF2B5EF4-FFF2-40B4-BE49-F238E27FC236}">
                <a16:creationId xmlns:a16="http://schemas.microsoft.com/office/drawing/2014/main" id="{382125B0-7377-A10C-EF66-4E0D50D49949}"/>
              </a:ext>
            </a:extLst>
          </p:cNvPr>
          <p:cNvSpPr>
            <a:spLocks noGrp="1"/>
          </p:cNvSpPr>
          <p:nvPr>
            <p:ph idx="1"/>
          </p:nvPr>
        </p:nvSpPr>
        <p:spPr>
          <a:xfrm>
            <a:off x="838200" y="898769"/>
            <a:ext cx="10515600" cy="5278194"/>
          </a:xfrm>
        </p:spPr>
        <p:txBody>
          <a:bodyPr>
            <a:normAutofit/>
          </a:bodyPr>
          <a:lstStyle/>
          <a:p>
            <a:pPr marL="0" indent="0">
              <a:buNone/>
            </a:pPr>
            <a:endParaRPr lang="en-US" sz="2400" dirty="0">
              <a:latin typeface="Calibri" panose="020F0502020204030204" pitchFamily="34" charset="0"/>
            </a:endParaRPr>
          </a:p>
          <a:p>
            <a:pPr marL="0" indent="0">
              <a:buNone/>
            </a:pPr>
            <a:r>
              <a:rPr lang="en-US" sz="4000" b="1" dirty="0">
                <a:latin typeface="Calibri" panose="020F0502020204030204" pitchFamily="34" charset="0"/>
              </a:rPr>
              <a:t>Securing Both Spouses’ Exemptions</a:t>
            </a:r>
          </a:p>
          <a:p>
            <a:pPr>
              <a:buFontTx/>
              <a:buChar char="-"/>
            </a:pPr>
            <a:r>
              <a:rPr lang="en-US" sz="2400" dirty="0">
                <a:latin typeface="Calibri" panose="020F0502020204030204" pitchFamily="34" charset="0"/>
              </a:rPr>
              <a:t>Pitfalls</a:t>
            </a:r>
          </a:p>
          <a:p>
            <a:pPr lvl="1">
              <a:buFontTx/>
              <a:buChar char="-"/>
            </a:pPr>
            <a:r>
              <a:rPr lang="en-US" sz="2000" dirty="0">
                <a:latin typeface="Calibri" panose="020F0502020204030204" pitchFamily="34" charset="0"/>
              </a:rPr>
              <a:t>SLATS: Reciprocal Trust Doctrine, Step Transaction Doctrine</a:t>
            </a:r>
          </a:p>
          <a:p>
            <a:pPr lvl="1">
              <a:buFontTx/>
              <a:buChar char="-"/>
            </a:pPr>
            <a:r>
              <a:rPr lang="en-US" sz="2000" dirty="0">
                <a:latin typeface="Calibri" panose="020F0502020204030204" pitchFamily="34" charset="0"/>
              </a:rPr>
              <a:t>Formula Provisions: Rigid, given potential changes to tax law</a:t>
            </a:r>
          </a:p>
          <a:p>
            <a:pPr>
              <a:buFontTx/>
              <a:buChar char="-"/>
            </a:pPr>
            <a:r>
              <a:rPr lang="en-US" sz="2400" dirty="0">
                <a:latin typeface="Calibri" panose="020F0502020204030204" pitchFamily="34" charset="0"/>
              </a:rPr>
              <a:t>Planning Idea</a:t>
            </a:r>
          </a:p>
          <a:p>
            <a:pPr lvl="1">
              <a:buFontTx/>
              <a:buChar char="-"/>
            </a:pPr>
            <a:r>
              <a:rPr lang="en-US" sz="2000" dirty="0">
                <a:latin typeface="Calibri" panose="020F0502020204030204" pitchFamily="34" charset="0"/>
              </a:rPr>
              <a:t>Upon death of first spouse, everything to Clayton QTIP Trust. Gives executor 15 months to decide what to do based on asset values and tax laws at that time. </a:t>
            </a:r>
          </a:p>
          <a:p>
            <a:pPr lvl="1">
              <a:buFontTx/>
              <a:buChar char="-"/>
            </a:pPr>
            <a:r>
              <a:rPr lang="en-US" sz="2000" dirty="0">
                <a:latin typeface="Calibri" panose="020F0502020204030204" pitchFamily="34" charset="0"/>
              </a:rPr>
              <a:t>Clayton QTIP Trust: “A trust for which a QTIP election at the death of the first spouse to die is eligible to be made and where, to the extent the predeceased spouse’s executor doesn’t make the QTIP election, any non-elected property, under the terms of the governing instrument, passes to a separate trust which isn’t required to have terms identical to the QTIP trust and isn’t required to meet the definition of a QTIP trust, i.e., a traditional credit shelter-type trust for the concurrent benefit of the surviving spouse and descendants”</a:t>
            </a:r>
          </a:p>
        </p:txBody>
      </p:sp>
      <p:pic>
        <p:nvPicPr>
          <p:cNvPr id="7" name="Picture 6">
            <a:extLst>
              <a:ext uri="{FF2B5EF4-FFF2-40B4-BE49-F238E27FC236}">
                <a16:creationId xmlns:a16="http://schemas.microsoft.com/office/drawing/2014/main" id="{97910CBB-6B0B-FDA8-4B95-3FE1FDF04140}"/>
              </a:ext>
            </a:extLst>
          </p:cNvPr>
          <p:cNvPicPr>
            <a:picLocks noChangeAspect="1"/>
          </p:cNvPicPr>
          <p:nvPr/>
        </p:nvPicPr>
        <p:blipFill>
          <a:blip r:embed="rId3"/>
          <a:stretch>
            <a:fillRect/>
          </a:stretch>
        </p:blipFill>
        <p:spPr>
          <a:xfrm>
            <a:off x="838200" y="0"/>
            <a:ext cx="5692633" cy="1005927"/>
          </a:xfrm>
          <a:prstGeom prst="rect">
            <a:avLst/>
          </a:prstGeom>
        </p:spPr>
      </p:pic>
    </p:spTree>
    <p:extLst>
      <p:ext uri="{BB962C8B-B14F-4D97-AF65-F5344CB8AC3E}">
        <p14:creationId xmlns:p14="http://schemas.microsoft.com/office/powerpoint/2010/main" val="8176313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9CD741-507C-8D9D-0F89-0A8A6ABA11B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26E69E-16BE-AB4B-8303-4B084EE7DB1B}"/>
              </a:ext>
            </a:extLst>
          </p:cNvPr>
          <p:cNvSpPr>
            <a:spLocks noGrp="1"/>
          </p:cNvSpPr>
          <p:nvPr>
            <p:ph type="title"/>
          </p:nvPr>
        </p:nvSpPr>
        <p:spPr>
          <a:xfrm>
            <a:off x="838200" y="1"/>
            <a:ext cx="5692633" cy="898768"/>
          </a:xfrm>
        </p:spPr>
        <p:txBody>
          <a:bodyPr>
            <a:normAutofit/>
          </a:bodyPr>
          <a:lstStyle/>
          <a:p>
            <a:r>
              <a:rPr lang="en-US" dirty="0"/>
              <a:t>Karl and Kate</a:t>
            </a:r>
          </a:p>
        </p:txBody>
      </p:sp>
      <p:sp>
        <p:nvSpPr>
          <p:cNvPr id="3" name="Content Placeholder 2">
            <a:extLst>
              <a:ext uri="{FF2B5EF4-FFF2-40B4-BE49-F238E27FC236}">
                <a16:creationId xmlns:a16="http://schemas.microsoft.com/office/drawing/2014/main" id="{84C29A1B-B856-DE2E-89DE-1C4FF35071DA}"/>
              </a:ext>
            </a:extLst>
          </p:cNvPr>
          <p:cNvSpPr>
            <a:spLocks noGrp="1"/>
          </p:cNvSpPr>
          <p:nvPr>
            <p:ph idx="1"/>
          </p:nvPr>
        </p:nvSpPr>
        <p:spPr>
          <a:xfrm>
            <a:off x="838200" y="1005927"/>
            <a:ext cx="10515600" cy="5171036"/>
          </a:xfrm>
        </p:spPr>
        <p:txBody>
          <a:bodyPr>
            <a:normAutofit/>
          </a:bodyPr>
          <a:lstStyle/>
          <a:p>
            <a:pPr marL="0" indent="0">
              <a:buNone/>
            </a:pPr>
            <a:r>
              <a:rPr lang="en-US" sz="4400" b="1" dirty="0">
                <a:latin typeface="Calibri" panose="020F0502020204030204" pitchFamily="34" charset="0"/>
              </a:rPr>
              <a:t>Q&amp;A Session Takeaways</a:t>
            </a:r>
          </a:p>
          <a:p>
            <a:pPr>
              <a:buFontTx/>
              <a:buChar char="-"/>
            </a:pPr>
            <a:r>
              <a:rPr lang="en-US" sz="2400" dirty="0">
                <a:latin typeface="Calibri" panose="020F0502020204030204" pitchFamily="34" charset="0"/>
              </a:rPr>
              <a:t>Discretionary distribution standard is better for creditor protection than HEMS</a:t>
            </a:r>
          </a:p>
          <a:p>
            <a:pPr lvl="1">
              <a:buFontTx/>
              <a:buChar char="-"/>
            </a:pPr>
            <a:r>
              <a:rPr lang="en-US" sz="2400" dirty="0">
                <a:latin typeface="Calibri" panose="020F0502020204030204" pitchFamily="34" charset="0"/>
              </a:rPr>
              <a:t>HEMS is deemed to be a definitive beneficial interest/property interest; discretionary distribution is not</a:t>
            </a:r>
            <a:endParaRPr lang="en-US" sz="1800" dirty="0">
              <a:latin typeface="Calibri" panose="020F0502020204030204" pitchFamily="34" charset="0"/>
            </a:endParaRPr>
          </a:p>
          <a:p>
            <a:pPr lvl="1">
              <a:buFontTx/>
              <a:buChar char="-"/>
            </a:pPr>
            <a:r>
              <a:rPr lang="en-US" sz="2400" dirty="0">
                <a:latin typeface="Calibri" panose="020F0502020204030204" pitchFamily="34" charset="0"/>
              </a:rPr>
              <a:t>Avoid pattern of distributions to beneficiary’s spouse to avoid divorce exposure</a:t>
            </a:r>
          </a:p>
          <a:p>
            <a:pPr>
              <a:buFontTx/>
              <a:buChar char="-"/>
            </a:pPr>
            <a:r>
              <a:rPr lang="en-US" sz="2400" dirty="0">
                <a:latin typeface="Calibri" panose="020F0502020204030204" pitchFamily="34" charset="0"/>
              </a:rPr>
              <a:t>Chief Counsel Advice 202352018 – Lots of heartburn</a:t>
            </a:r>
          </a:p>
          <a:p>
            <a:pPr lvl="1">
              <a:buFontTx/>
              <a:buChar char="-"/>
            </a:pPr>
            <a:r>
              <a:rPr lang="en-US" dirty="0">
                <a:latin typeface="Calibri" panose="020F0502020204030204" pitchFamily="34" charset="0"/>
              </a:rPr>
              <a:t>Any trust modification leading to diminished value of certain </a:t>
            </a:r>
            <a:r>
              <a:rPr lang="en-US" i="1" dirty="0">
                <a:latin typeface="Calibri" panose="020F0502020204030204" pitchFamily="34" charset="0"/>
              </a:rPr>
              <a:t>consenting</a:t>
            </a:r>
            <a:r>
              <a:rPr lang="en-US" dirty="0">
                <a:latin typeface="Calibri" panose="020F0502020204030204" pitchFamily="34" charset="0"/>
              </a:rPr>
              <a:t> beneficiary(</a:t>
            </a:r>
            <a:r>
              <a:rPr lang="en-US" dirty="0" err="1">
                <a:latin typeface="Calibri" panose="020F0502020204030204" pitchFamily="34" charset="0"/>
              </a:rPr>
              <a:t>ies</a:t>
            </a:r>
            <a:r>
              <a:rPr lang="en-US" dirty="0">
                <a:latin typeface="Calibri" panose="020F0502020204030204" pitchFamily="34" charset="0"/>
              </a:rPr>
              <a:t>) should be evaluated to determine whether taxable gift was made.</a:t>
            </a:r>
          </a:p>
          <a:p>
            <a:pPr lvl="1">
              <a:buFontTx/>
              <a:buChar char="-"/>
            </a:pPr>
            <a:r>
              <a:rPr lang="en-US" dirty="0">
                <a:latin typeface="Calibri" panose="020F0502020204030204" pitchFamily="34" charset="0"/>
              </a:rPr>
              <a:t>How far does this extend? Does failure to object to decanting also create a taxable gift? Does it matter if notice of decanting is required by state law?</a:t>
            </a:r>
          </a:p>
          <a:p>
            <a:pPr lvl="1">
              <a:buFontTx/>
              <a:buChar char="-"/>
            </a:pPr>
            <a:endParaRPr lang="en-US" sz="2000" dirty="0">
              <a:latin typeface="Calibri" panose="020F0502020204030204" pitchFamily="34" charset="0"/>
            </a:endParaRPr>
          </a:p>
          <a:p>
            <a:pPr marL="457200" lvl="1" indent="0">
              <a:buNone/>
            </a:pPr>
            <a:endParaRPr lang="en-US" sz="2000" dirty="0">
              <a:latin typeface="Calibri" panose="020F0502020204030204" pitchFamily="34" charset="0"/>
            </a:endParaRPr>
          </a:p>
        </p:txBody>
      </p:sp>
      <p:pic>
        <p:nvPicPr>
          <p:cNvPr id="7" name="Picture 6">
            <a:extLst>
              <a:ext uri="{FF2B5EF4-FFF2-40B4-BE49-F238E27FC236}">
                <a16:creationId xmlns:a16="http://schemas.microsoft.com/office/drawing/2014/main" id="{FBF9F0BB-446A-FC6F-A811-6631BC5BBAB2}"/>
              </a:ext>
            </a:extLst>
          </p:cNvPr>
          <p:cNvPicPr>
            <a:picLocks noChangeAspect="1"/>
          </p:cNvPicPr>
          <p:nvPr/>
        </p:nvPicPr>
        <p:blipFill>
          <a:blip r:embed="rId3"/>
          <a:stretch>
            <a:fillRect/>
          </a:stretch>
        </p:blipFill>
        <p:spPr>
          <a:xfrm>
            <a:off x="838200" y="0"/>
            <a:ext cx="5692633" cy="1005927"/>
          </a:xfrm>
          <a:prstGeom prst="rect">
            <a:avLst/>
          </a:prstGeom>
        </p:spPr>
      </p:pic>
    </p:spTree>
    <p:extLst>
      <p:ext uri="{BB962C8B-B14F-4D97-AF65-F5344CB8AC3E}">
        <p14:creationId xmlns:p14="http://schemas.microsoft.com/office/powerpoint/2010/main" val="4099868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A4DE68-CB6F-99AD-71A4-46FAE89E8B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2FF9C2B-4F29-994F-009D-E1723AA6BFD8}"/>
              </a:ext>
            </a:extLst>
          </p:cNvPr>
          <p:cNvSpPr>
            <a:spLocks noGrp="1"/>
          </p:cNvSpPr>
          <p:nvPr>
            <p:ph type="title"/>
          </p:nvPr>
        </p:nvSpPr>
        <p:spPr>
          <a:xfrm>
            <a:off x="838200" y="1"/>
            <a:ext cx="5692633" cy="898768"/>
          </a:xfrm>
        </p:spPr>
        <p:txBody>
          <a:bodyPr>
            <a:normAutofit/>
          </a:bodyPr>
          <a:lstStyle/>
          <a:p>
            <a:r>
              <a:rPr lang="en-US" dirty="0"/>
              <a:t>Karl and Kate</a:t>
            </a:r>
          </a:p>
        </p:txBody>
      </p:sp>
      <p:sp>
        <p:nvSpPr>
          <p:cNvPr id="3" name="Content Placeholder 2">
            <a:extLst>
              <a:ext uri="{FF2B5EF4-FFF2-40B4-BE49-F238E27FC236}">
                <a16:creationId xmlns:a16="http://schemas.microsoft.com/office/drawing/2014/main" id="{D113DE15-1238-68DD-A3DC-05CC9EA1408E}"/>
              </a:ext>
            </a:extLst>
          </p:cNvPr>
          <p:cNvSpPr>
            <a:spLocks noGrp="1"/>
          </p:cNvSpPr>
          <p:nvPr>
            <p:ph idx="1"/>
          </p:nvPr>
        </p:nvSpPr>
        <p:spPr>
          <a:xfrm>
            <a:off x="838200" y="898769"/>
            <a:ext cx="10515600" cy="5338014"/>
          </a:xfrm>
        </p:spPr>
        <p:txBody>
          <a:bodyPr>
            <a:normAutofit lnSpcReduction="10000"/>
          </a:bodyPr>
          <a:lstStyle/>
          <a:p>
            <a:pPr marL="0" indent="0">
              <a:buNone/>
            </a:pPr>
            <a:r>
              <a:rPr lang="en-US" sz="4000" b="1" dirty="0">
                <a:latin typeface="Calibri" panose="020F0502020204030204" pitchFamily="34" charset="0"/>
              </a:rPr>
              <a:t>Trust Modifications</a:t>
            </a:r>
          </a:p>
          <a:p>
            <a:pPr>
              <a:buFontTx/>
              <a:buChar char="-"/>
            </a:pPr>
            <a:r>
              <a:rPr lang="en-US" b="1" dirty="0">
                <a:latin typeface="Calibri" panose="020F0502020204030204" pitchFamily="34" charset="0"/>
              </a:rPr>
              <a:t>Common reasons</a:t>
            </a:r>
          </a:p>
          <a:p>
            <a:pPr lvl="1">
              <a:buFontTx/>
              <a:buChar char="-"/>
            </a:pPr>
            <a:r>
              <a:rPr lang="en-US" b="1" dirty="0">
                <a:latin typeface="Calibri" panose="020F0502020204030204" pitchFamily="34" charset="0"/>
              </a:rPr>
              <a:t>Add Directing Party</a:t>
            </a:r>
          </a:p>
          <a:p>
            <a:pPr lvl="1">
              <a:buFontTx/>
              <a:buChar char="-"/>
            </a:pPr>
            <a:r>
              <a:rPr lang="en-US" b="1" dirty="0">
                <a:latin typeface="Calibri" panose="020F0502020204030204" pitchFamily="34" charset="0"/>
              </a:rPr>
              <a:t>Remove Prudent Investor Rule </a:t>
            </a:r>
          </a:p>
          <a:p>
            <a:pPr lvl="1">
              <a:buFontTx/>
              <a:buChar char="-"/>
            </a:pPr>
            <a:r>
              <a:rPr lang="en-US" b="1" dirty="0">
                <a:latin typeface="Calibri" panose="020F0502020204030204" pitchFamily="34" charset="0"/>
              </a:rPr>
              <a:t>Modify notice requirements</a:t>
            </a:r>
          </a:p>
          <a:p>
            <a:pPr lvl="1">
              <a:buFontTx/>
              <a:buChar char="-"/>
            </a:pPr>
            <a:r>
              <a:rPr lang="en-US" b="1">
                <a:latin typeface="Calibri" panose="020F0502020204030204" pitchFamily="34" charset="0"/>
              </a:rPr>
              <a:t>Address lack of basis adjustment with credit shelter trust</a:t>
            </a:r>
          </a:p>
          <a:p>
            <a:pPr marL="0" indent="0">
              <a:buNone/>
            </a:pPr>
            <a:endParaRPr lang="en-US" b="1" dirty="0">
              <a:latin typeface="Calibri" panose="020F0502020204030204" pitchFamily="34" charset="0"/>
            </a:endParaRPr>
          </a:p>
          <a:p>
            <a:pPr>
              <a:buFontTx/>
              <a:buChar char="-"/>
            </a:pPr>
            <a:r>
              <a:rPr lang="en-US" b="1" dirty="0">
                <a:latin typeface="Calibri" panose="020F0502020204030204" pitchFamily="34" charset="0"/>
              </a:rPr>
              <a:t>Concerns for fiduciaries</a:t>
            </a:r>
          </a:p>
          <a:p>
            <a:pPr lvl="1">
              <a:buFontTx/>
              <a:buChar char="-"/>
            </a:pPr>
            <a:r>
              <a:rPr lang="en-US" b="1" dirty="0">
                <a:latin typeface="Calibri" panose="020F0502020204030204" pitchFamily="34" charset="0"/>
              </a:rPr>
              <a:t>CCA warning about possible taxable gift from benes with diminished value</a:t>
            </a:r>
          </a:p>
          <a:p>
            <a:pPr lvl="1">
              <a:buFontTx/>
              <a:buChar char="-"/>
            </a:pPr>
            <a:r>
              <a:rPr lang="en-US" b="1" dirty="0">
                <a:latin typeface="Calibri" panose="020F0502020204030204" pitchFamily="34" charset="0"/>
              </a:rPr>
              <a:t>Duty of loyalty to beneficiaries</a:t>
            </a:r>
          </a:p>
          <a:p>
            <a:pPr lvl="1">
              <a:buFontTx/>
              <a:buChar char="-"/>
            </a:pPr>
            <a:r>
              <a:rPr lang="en-US" b="1" dirty="0">
                <a:latin typeface="Calibri" panose="020F0502020204030204" pitchFamily="34" charset="0"/>
              </a:rPr>
              <a:t>NJSA v. Decanting</a:t>
            </a:r>
          </a:p>
          <a:p>
            <a:pPr lvl="2">
              <a:buFontTx/>
              <a:buChar char="-"/>
            </a:pPr>
            <a:r>
              <a:rPr lang="en-US" b="1" dirty="0">
                <a:latin typeface="Calibri" panose="020F0502020204030204" pitchFamily="34" charset="0"/>
              </a:rPr>
              <a:t>Possible to use decanting without notice (when allowed) but have bene sign indemnification?</a:t>
            </a:r>
          </a:p>
          <a:p>
            <a:pPr marL="457200" lvl="1" indent="0">
              <a:buNone/>
            </a:pPr>
            <a:endParaRPr lang="en-US" dirty="0">
              <a:latin typeface="Calibri" panose="020F0502020204030204" pitchFamily="34" charset="0"/>
            </a:endParaRPr>
          </a:p>
          <a:p>
            <a:pPr>
              <a:buFontTx/>
              <a:buChar char="-"/>
            </a:pPr>
            <a:endParaRPr lang="en-US" sz="2400" dirty="0">
              <a:latin typeface="Calibri" panose="020F0502020204030204" pitchFamily="34" charset="0"/>
            </a:endParaRPr>
          </a:p>
          <a:p>
            <a:pPr>
              <a:buFontTx/>
              <a:buChar char="-"/>
            </a:pPr>
            <a:endParaRPr lang="en-US" sz="2400" dirty="0">
              <a:latin typeface="Calibri" panose="020F0502020204030204" pitchFamily="34" charset="0"/>
            </a:endParaRPr>
          </a:p>
        </p:txBody>
      </p:sp>
      <p:pic>
        <p:nvPicPr>
          <p:cNvPr id="7" name="Picture 6">
            <a:extLst>
              <a:ext uri="{FF2B5EF4-FFF2-40B4-BE49-F238E27FC236}">
                <a16:creationId xmlns:a16="http://schemas.microsoft.com/office/drawing/2014/main" id="{69514D04-3991-E043-7E21-FDAA68D2C5F3}"/>
              </a:ext>
            </a:extLst>
          </p:cNvPr>
          <p:cNvPicPr>
            <a:picLocks noChangeAspect="1"/>
          </p:cNvPicPr>
          <p:nvPr/>
        </p:nvPicPr>
        <p:blipFill>
          <a:blip r:embed="rId3"/>
          <a:stretch>
            <a:fillRect/>
          </a:stretch>
        </p:blipFill>
        <p:spPr>
          <a:xfrm>
            <a:off x="838200" y="0"/>
            <a:ext cx="5692633" cy="1005927"/>
          </a:xfrm>
          <a:prstGeom prst="rect">
            <a:avLst/>
          </a:prstGeom>
        </p:spPr>
      </p:pic>
    </p:spTree>
    <p:extLst>
      <p:ext uri="{BB962C8B-B14F-4D97-AF65-F5344CB8AC3E}">
        <p14:creationId xmlns:p14="http://schemas.microsoft.com/office/powerpoint/2010/main" val="33438529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3FB43D-9404-5020-65A8-87A921E4FE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34D0BE-AA07-811E-0635-C4D78E04B4B2}"/>
              </a:ext>
            </a:extLst>
          </p:cNvPr>
          <p:cNvSpPr>
            <a:spLocks noGrp="1"/>
          </p:cNvSpPr>
          <p:nvPr>
            <p:ph type="title"/>
          </p:nvPr>
        </p:nvSpPr>
        <p:spPr>
          <a:xfrm>
            <a:off x="838200" y="1"/>
            <a:ext cx="5692633" cy="898768"/>
          </a:xfrm>
        </p:spPr>
        <p:txBody>
          <a:bodyPr>
            <a:normAutofit/>
          </a:bodyPr>
          <a:lstStyle/>
          <a:p>
            <a:r>
              <a:rPr lang="en-US" dirty="0"/>
              <a:t>Karl and Kate</a:t>
            </a:r>
          </a:p>
        </p:txBody>
      </p:sp>
      <p:sp>
        <p:nvSpPr>
          <p:cNvPr id="3" name="Content Placeholder 2">
            <a:extLst>
              <a:ext uri="{FF2B5EF4-FFF2-40B4-BE49-F238E27FC236}">
                <a16:creationId xmlns:a16="http://schemas.microsoft.com/office/drawing/2014/main" id="{A5D2DD66-0B83-31F1-07AF-2F4AAFE4D7B0}"/>
              </a:ext>
            </a:extLst>
          </p:cNvPr>
          <p:cNvSpPr>
            <a:spLocks noGrp="1"/>
          </p:cNvSpPr>
          <p:nvPr>
            <p:ph idx="1"/>
          </p:nvPr>
        </p:nvSpPr>
        <p:spPr>
          <a:xfrm>
            <a:off x="838200" y="898769"/>
            <a:ext cx="10515600" cy="5338014"/>
          </a:xfrm>
        </p:spPr>
        <p:txBody>
          <a:bodyPr>
            <a:normAutofit/>
          </a:bodyPr>
          <a:lstStyle/>
          <a:p>
            <a:pPr marL="0" indent="0">
              <a:buNone/>
            </a:pPr>
            <a:r>
              <a:rPr lang="en-US" sz="4000" b="1" dirty="0">
                <a:latin typeface="Calibri" panose="020F0502020204030204" pitchFamily="34" charset="0"/>
              </a:rPr>
              <a:t>SECURE Act Final Regulations</a:t>
            </a:r>
          </a:p>
          <a:p>
            <a:pPr>
              <a:buFontTx/>
              <a:buChar char="-"/>
            </a:pPr>
            <a:r>
              <a:rPr lang="en-US" sz="2400" dirty="0">
                <a:latin typeface="Calibri" panose="020F0502020204030204" pitchFamily="34" charset="0"/>
              </a:rPr>
              <a:t>Designated beneficiary must take annual RMDs under the 10-year rule when the IRA owner dies on or after his/her RBD. This is waived for 10-year beneficiaries who did not take annual distributions for 2021-2024.</a:t>
            </a:r>
          </a:p>
          <a:p>
            <a:pPr>
              <a:buFontTx/>
              <a:buChar char="-"/>
            </a:pPr>
            <a:r>
              <a:rPr lang="en-US" sz="2400" dirty="0">
                <a:latin typeface="Calibri" panose="020F0502020204030204" pitchFamily="34" charset="0"/>
              </a:rPr>
              <a:t>Where plan owner dies before his/her RBD, designated beneficiary is not required to take annual RMDs, only required to fully withdraw the account by the end of the 10</a:t>
            </a:r>
            <a:r>
              <a:rPr lang="en-US" sz="2400" baseline="30000" dirty="0">
                <a:latin typeface="Calibri" panose="020F0502020204030204" pitchFamily="34" charset="0"/>
              </a:rPr>
              <a:t>th</a:t>
            </a:r>
            <a:r>
              <a:rPr lang="en-US" sz="2400" dirty="0">
                <a:latin typeface="Calibri" panose="020F0502020204030204" pitchFamily="34" charset="0"/>
              </a:rPr>
              <a:t> year after the year of the owner’s death.</a:t>
            </a:r>
          </a:p>
          <a:p>
            <a:pPr>
              <a:buFontTx/>
              <a:buChar char="-"/>
            </a:pPr>
            <a:r>
              <a:rPr lang="en-US" sz="2400" dirty="0">
                <a:latin typeface="Calibri" panose="020F0502020204030204" pitchFamily="34" charset="0"/>
              </a:rPr>
              <a:t>EDBs received annual RMDs over his/her life expectancy. A plan may give an EDB the option to elect to take distributions under the 10-year rule if the owner dies before his/her RBD.</a:t>
            </a:r>
          </a:p>
          <a:p>
            <a:pPr>
              <a:buFontTx/>
              <a:buChar char="-"/>
            </a:pPr>
            <a:r>
              <a:rPr lang="en-US" sz="2400" dirty="0">
                <a:latin typeface="Calibri" panose="020F0502020204030204" pitchFamily="34" charset="0"/>
              </a:rPr>
              <a:t>For non-person benes, if owner died before RBD, account must be fully distributed by end of 5</a:t>
            </a:r>
            <a:r>
              <a:rPr lang="en-US" sz="2400" baseline="30000" dirty="0">
                <a:latin typeface="Calibri" panose="020F0502020204030204" pitchFamily="34" charset="0"/>
              </a:rPr>
              <a:t>th</a:t>
            </a:r>
            <a:r>
              <a:rPr lang="en-US" sz="2400" dirty="0">
                <a:latin typeface="Calibri" panose="020F0502020204030204" pitchFamily="34" charset="0"/>
              </a:rPr>
              <a:t> calendar year following owner’s death. If owner died after RBD, then bene must take RMDs over owner’s remaining life expectancy.</a:t>
            </a:r>
          </a:p>
          <a:p>
            <a:pPr>
              <a:buFontTx/>
              <a:buChar char="-"/>
            </a:pPr>
            <a:endParaRPr lang="en-US" sz="2400" dirty="0">
              <a:latin typeface="Calibri" panose="020F0502020204030204" pitchFamily="34" charset="0"/>
            </a:endParaRPr>
          </a:p>
          <a:p>
            <a:pPr>
              <a:buFontTx/>
              <a:buChar char="-"/>
            </a:pPr>
            <a:endParaRPr lang="en-US" sz="2400" dirty="0">
              <a:latin typeface="Calibri" panose="020F0502020204030204" pitchFamily="34" charset="0"/>
            </a:endParaRPr>
          </a:p>
        </p:txBody>
      </p:sp>
      <p:pic>
        <p:nvPicPr>
          <p:cNvPr id="7" name="Picture 6">
            <a:extLst>
              <a:ext uri="{FF2B5EF4-FFF2-40B4-BE49-F238E27FC236}">
                <a16:creationId xmlns:a16="http://schemas.microsoft.com/office/drawing/2014/main" id="{85AC4C18-034D-23B8-FBE8-0C873BB32E22}"/>
              </a:ext>
            </a:extLst>
          </p:cNvPr>
          <p:cNvPicPr>
            <a:picLocks noChangeAspect="1"/>
          </p:cNvPicPr>
          <p:nvPr/>
        </p:nvPicPr>
        <p:blipFill>
          <a:blip r:embed="rId3"/>
          <a:stretch>
            <a:fillRect/>
          </a:stretch>
        </p:blipFill>
        <p:spPr>
          <a:xfrm>
            <a:off x="838200" y="0"/>
            <a:ext cx="5692633" cy="1005927"/>
          </a:xfrm>
          <a:prstGeom prst="rect">
            <a:avLst/>
          </a:prstGeom>
        </p:spPr>
      </p:pic>
    </p:spTree>
    <p:extLst>
      <p:ext uri="{BB962C8B-B14F-4D97-AF65-F5344CB8AC3E}">
        <p14:creationId xmlns:p14="http://schemas.microsoft.com/office/powerpoint/2010/main" val="10332163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9FF0D6-DFCC-EA6C-A41B-D6708399FB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5BBB331-88C8-8311-A9B1-710DEBA9255D}"/>
              </a:ext>
            </a:extLst>
          </p:cNvPr>
          <p:cNvSpPr>
            <a:spLocks noGrp="1"/>
          </p:cNvSpPr>
          <p:nvPr>
            <p:ph type="title"/>
          </p:nvPr>
        </p:nvSpPr>
        <p:spPr>
          <a:xfrm>
            <a:off x="838200" y="1"/>
            <a:ext cx="5692633" cy="898768"/>
          </a:xfrm>
        </p:spPr>
        <p:txBody>
          <a:bodyPr>
            <a:normAutofit/>
          </a:bodyPr>
          <a:lstStyle/>
          <a:p>
            <a:r>
              <a:rPr lang="en-US" dirty="0"/>
              <a:t>Karl and Kate</a:t>
            </a:r>
          </a:p>
        </p:txBody>
      </p:sp>
      <p:sp>
        <p:nvSpPr>
          <p:cNvPr id="3" name="Content Placeholder 2">
            <a:extLst>
              <a:ext uri="{FF2B5EF4-FFF2-40B4-BE49-F238E27FC236}">
                <a16:creationId xmlns:a16="http://schemas.microsoft.com/office/drawing/2014/main" id="{747E8EF3-834E-C23C-DA2C-8AF1B0CF185D}"/>
              </a:ext>
            </a:extLst>
          </p:cNvPr>
          <p:cNvSpPr>
            <a:spLocks noGrp="1"/>
          </p:cNvSpPr>
          <p:nvPr>
            <p:ph idx="1"/>
          </p:nvPr>
        </p:nvSpPr>
        <p:spPr>
          <a:xfrm>
            <a:off x="838200" y="1005927"/>
            <a:ext cx="10515600" cy="5179581"/>
          </a:xfrm>
        </p:spPr>
        <p:txBody>
          <a:bodyPr>
            <a:normAutofit/>
          </a:bodyPr>
          <a:lstStyle/>
          <a:p>
            <a:pPr marL="0" indent="0">
              <a:buNone/>
            </a:pPr>
            <a:r>
              <a:rPr lang="en-US" sz="4000" b="1" dirty="0">
                <a:latin typeface="Calibri" panose="020F0502020204030204" pitchFamily="34" charset="0"/>
              </a:rPr>
              <a:t>SECURE Act Final Regulations</a:t>
            </a:r>
          </a:p>
          <a:p>
            <a:pPr>
              <a:buFontTx/>
              <a:buChar char="-"/>
            </a:pPr>
            <a:r>
              <a:rPr lang="en-US" dirty="0">
                <a:latin typeface="Calibri" panose="020F0502020204030204" pitchFamily="34" charset="0"/>
              </a:rPr>
              <a:t>Increase in RMD age</a:t>
            </a:r>
          </a:p>
          <a:p>
            <a:pPr marL="0" indent="0">
              <a:buNone/>
            </a:pPr>
            <a:endParaRPr lang="en-US" dirty="0">
              <a:latin typeface="Calibri" panose="020F0502020204030204" pitchFamily="34" charset="0"/>
            </a:endParaRPr>
          </a:p>
        </p:txBody>
      </p:sp>
      <p:pic>
        <p:nvPicPr>
          <p:cNvPr id="7" name="Picture 6">
            <a:extLst>
              <a:ext uri="{FF2B5EF4-FFF2-40B4-BE49-F238E27FC236}">
                <a16:creationId xmlns:a16="http://schemas.microsoft.com/office/drawing/2014/main" id="{1EE74D79-B1CC-1751-4FB4-8ADFA53457B3}"/>
              </a:ext>
            </a:extLst>
          </p:cNvPr>
          <p:cNvPicPr>
            <a:picLocks noChangeAspect="1"/>
          </p:cNvPicPr>
          <p:nvPr/>
        </p:nvPicPr>
        <p:blipFill>
          <a:blip r:embed="rId3"/>
          <a:stretch>
            <a:fillRect/>
          </a:stretch>
        </p:blipFill>
        <p:spPr>
          <a:xfrm>
            <a:off x="838200" y="0"/>
            <a:ext cx="5692633" cy="1005927"/>
          </a:xfrm>
          <a:prstGeom prst="rect">
            <a:avLst/>
          </a:prstGeom>
        </p:spPr>
      </p:pic>
      <p:pic>
        <p:nvPicPr>
          <p:cNvPr id="5" name="Picture 4">
            <a:extLst>
              <a:ext uri="{FF2B5EF4-FFF2-40B4-BE49-F238E27FC236}">
                <a16:creationId xmlns:a16="http://schemas.microsoft.com/office/drawing/2014/main" id="{98D7B85E-E9FF-01AE-8F19-8F318351DEE3}"/>
              </a:ext>
            </a:extLst>
          </p:cNvPr>
          <p:cNvPicPr>
            <a:picLocks noChangeAspect="1"/>
          </p:cNvPicPr>
          <p:nvPr/>
        </p:nvPicPr>
        <p:blipFill>
          <a:blip r:embed="rId4"/>
          <a:stretch>
            <a:fillRect/>
          </a:stretch>
        </p:blipFill>
        <p:spPr>
          <a:xfrm>
            <a:off x="3143250" y="2233612"/>
            <a:ext cx="5905500" cy="2390775"/>
          </a:xfrm>
          <a:prstGeom prst="rect">
            <a:avLst/>
          </a:prstGeom>
        </p:spPr>
      </p:pic>
    </p:spTree>
    <p:extLst>
      <p:ext uri="{BB962C8B-B14F-4D97-AF65-F5344CB8AC3E}">
        <p14:creationId xmlns:p14="http://schemas.microsoft.com/office/powerpoint/2010/main" val="37556372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47160D-B5A2-4353-4A57-7AFF2C34F02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A66D48-86EA-2C3E-B3E8-DE19CCDD79BF}"/>
              </a:ext>
            </a:extLst>
          </p:cNvPr>
          <p:cNvSpPr>
            <a:spLocks noGrp="1"/>
          </p:cNvSpPr>
          <p:nvPr>
            <p:ph type="title"/>
          </p:nvPr>
        </p:nvSpPr>
        <p:spPr>
          <a:xfrm>
            <a:off x="838200" y="1"/>
            <a:ext cx="5692633" cy="898768"/>
          </a:xfrm>
        </p:spPr>
        <p:txBody>
          <a:bodyPr>
            <a:normAutofit/>
          </a:bodyPr>
          <a:lstStyle/>
          <a:p>
            <a:r>
              <a:rPr lang="en-US" dirty="0"/>
              <a:t>Karl and Kate</a:t>
            </a:r>
          </a:p>
        </p:txBody>
      </p:sp>
      <p:sp>
        <p:nvSpPr>
          <p:cNvPr id="3" name="Content Placeholder 2">
            <a:extLst>
              <a:ext uri="{FF2B5EF4-FFF2-40B4-BE49-F238E27FC236}">
                <a16:creationId xmlns:a16="http://schemas.microsoft.com/office/drawing/2014/main" id="{B21BA5DA-8C09-79E2-754F-7E7D8FB37E04}"/>
              </a:ext>
            </a:extLst>
          </p:cNvPr>
          <p:cNvSpPr>
            <a:spLocks noGrp="1"/>
          </p:cNvSpPr>
          <p:nvPr>
            <p:ph idx="1"/>
          </p:nvPr>
        </p:nvSpPr>
        <p:spPr>
          <a:xfrm>
            <a:off x="838200" y="1005927"/>
            <a:ext cx="10515600" cy="5179581"/>
          </a:xfrm>
        </p:spPr>
        <p:txBody>
          <a:bodyPr>
            <a:normAutofit lnSpcReduction="10000"/>
          </a:bodyPr>
          <a:lstStyle/>
          <a:p>
            <a:pPr marL="0" indent="0" algn="ctr">
              <a:buNone/>
            </a:pPr>
            <a:endParaRPr lang="en-US" sz="5400" b="1" dirty="0">
              <a:latin typeface="Calibri" panose="020F0502020204030204" pitchFamily="34" charset="0"/>
            </a:endParaRPr>
          </a:p>
          <a:p>
            <a:pPr marL="0" indent="0" algn="ctr">
              <a:buNone/>
            </a:pPr>
            <a:r>
              <a:rPr lang="en-US" sz="5400" b="1" dirty="0">
                <a:latin typeface="Calibri" panose="020F0502020204030204" pitchFamily="34" charset="0"/>
              </a:rPr>
              <a:t>THANK YOU!</a:t>
            </a:r>
          </a:p>
          <a:p>
            <a:pPr marL="0" indent="0" algn="ctr">
              <a:lnSpc>
                <a:spcPct val="100000"/>
              </a:lnSpc>
              <a:buNone/>
            </a:pPr>
            <a:endParaRPr lang="en-US" sz="1800" dirty="0">
              <a:latin typeface="Calibri" panose="020F0502020204030204" pitchFamily="34" charset="0"/>
            </a:endParaRPr>
          </a:p>
          <a:p>
            <a:pPr marL="0" indent="0" algn="ctr">
              <a:lnSpc>
                <a:spcPct val="100000"/>
              </a:lnSpc>
              <a:buNone/>
            </a:pPr>
            <a:endParaRPr lang="en-US" sz="1800" dirty="0">
              <a:latin typeface="Calibri" panose="020F0502020204030204" pitchFamily="34" charset="0"/>
            </a:endParaRPr>
          </a:p>
          <a:p>
            <a:pPr marL="0" indent="0" algn="ctr">
              <a:lnSpc>
                <a:spcPct val="100000"/>
              </a:lnSpc>
              <a:buNone/>
            </a:pPr>
            <a:r>
              <a:rPr lang="en-US" sz="1800" dirty="0">
                <a:latin typeface="Calibri" panose="020F0502020204030204" pitchFamily="34" charset="0"/>
              </a:rPr>
              <a:t>John Loew, JD</a:t>
            </a:r>
          </a:p>
          <a:p>
            <a:pPr marL="0" indent="0" algn="ctr">
              <a:lnSpc>
                <a:spcPct val="100000"/>
              </a:lnSpc>
              <a:buNone/>
            </a:pPr>
            <a:r>
              <a:rPr lang="en-US" sz="1800" dirty="0">
                <a:latin typeface="Calibri" panose="020F0502020204030204" pitchFamily="34" charset="0"/>
              </a:rPr>
              <a:t>Tax Director</a:t>
            </a:r>
          </a:p>
          <a:p>
            <a:pPr marL="0" indent="0" algn="ctr">
              <a:lnSpc>
                <a:spcPct val="100000"/>
              </a:lnSpc>
              <a:buNone/>
            </a:pPr>
            <a:r>
              <a:rPr lang="en-US" sz="1800" dirty="0">
                <a:latin typeface="Calibri" panose="020F0502020204030204" pitchFamily="34" charset="0"/>
              </a:rPr>
              <a:t>Sikich, LLP</a:t>
            </a:r>
          </a:p>
          <a:p>
            <a:pPr marL="0" indent="0" algn="ctr">
              <a:lnSpc>
                <a:spcPct val="100000"/>
              </a:lnSpc>
              <a:buNone/>
            </a:pPr>
            <a:endParaRPr lang="en-US" sz="1800" dirty="0">
              <a:latin typeface="Calibri" panose="020F0502020204030204" pitchFamily="34" charset="0"/>
            </a:endParaRPr>
          </a:p>
          <a:p>
            <a:pPr marL="0" indent="0" algn="ctr">
              <a:lnSpc>
                <a:spcPct val="100000"/>
              </a:lnSpc>
              <a:buNone/>
            </a:pPr>
            <a:r>
              <a:rPr lang="en-US" sz="1800" dirty="0">
                <a:latin typeface="Calibri" panose="020F0502020204030204" pitchFamily="34" charset="0"/>
              </a:rPr>
              <a:t>Melissa DeVantier, JD, MBA</a:t>
            </a:r>
          </a:p>
          <a:p>
            <a:pPr marL="0" indent="0" algn="ctr">
              <a:lnSpc>
                <a:spcPct val="100000"/>
              </a:lnSpc>
              <a:buNone/>
            </a:pPr>
            <a:r>
              <a:rPr lang="en-US" sz="1800" dirty="0">
                <a:latin typeface="Calibri" panose="020F0502020204030204" pitchFamily="34" charset="0"/>
              </a:rPr>
              <a:t>Trust Counsel</a:t>
            </a:r>
          </a:p>
          <a:p>
            <a:pPr marL="0" indent="0" algn="ctr">
              <a:lnSpc>
                <a:spcPct val="100000"/>
              </a:lnSpc>
              <a:buNone/>
            </a:pPr>
            <a:r>
              <a:rPr lang="en-US" sz="1800" dirty="0">
                <a:latin typeface="Calibri" panose="020F0502020204030204" pitchFamily="34" charset="0"/>
              </a:rPr>
              <a:t>Nicolet National Bank</a:t>
            </a:r>
          </a:p>
        </p:txBody>
      </p:sp>
      <p:pic>
        <p:nvPicPr>
          <p:cNvPr id="7" name="Picture 6">
            <a:extLst>
              <a:ext uri="{FF2B5EF4-FFF2-40B4-BE49-F238E27FC236}">
                <a16:creationId xmlns:a16="http://schemas.microsoft.com/office/drawing/2014/main" id="{CE62D238-FD55-E0AD-E1DE-2A42E3EFC1E8}"/>
              </a:ext>
            </a:extLst>
          </p:cNvPr>
          <p:cNvPicPr>
            <a:picLocks noChangeAspect="1"/>
          </p:cNvPicPr>
          <p:nvPr/>
        </p:nvPicPr>
        <p:blipFill>
          <a:blip r:embed="rId3"/>
          <a:stretch>
            <a:fillRect/>
          </a:stretch>
        </p:blipFill>
        <p:spPr>
          <a:xfrm>
            <a:off x="838200" y="0"/>
            <a:ext cx="5692633" cy="1005927"/>
          </a:xfrm>
          <a:prstGeom prst="rect">
            <a:avLst/>
          </a:prstGeom>
        </p:spPr>
      </p:pic>
    </p:spTree>
    <p:extLst>
      <p:ext uri="{BB962C8B-B14F-4D97-AF65-F5344CB8AC3E}">
        <p14:creationId xmlns:p14="http://schemas.microsoft.com/office/powerpoint/2010/main" val="66752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34BA3E-561D-0170-B980-9F46B1ED05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6E7850-FB0D-15D7-A71C-42ADD6AB367E}"/>
              </a:ext>
            </a:extLst>
          </p:cNvPr>
          <p:cNvSpPr>
            <a:spLocks noGrp="1"/>
          </p:cNvSpPr>
          <p:nvPr>
            <p:ph type="title"/>
          </p:nvPr>
        </p:nvSpPr>
        <p:spPr>
          <a:xfrm>
            <a:off x="1084690" y="1732749"/>
            <a:ext cx="10515600" cy="2229651"/>
          </a:xfrm>
        </p:spPr>
        <p:txBody>
          <a:bodyPr>
            <a:normAutofit/>
          </a:bodyPr>
          <a:lstStyle/>
          <a:p>
            <a:r>
              <a:rPr lang="en-US" b="1" dirty="0"/>
              <a:t>Presenters</a:t>
            </a:r>
            <a:br>
              <a:rPr lang="en-US" b="1" dirty="0"/>
            </a:br>
            <a:r>
              <a:rPr lang="en-US" b="1" dirty="0"/>
              <a:t>	</a:t>
            </a:r>
            <a:br>
              <a:rPr lang="en-US" b="1" dirty="0"/>
            </a:br>
            <a:endParaRPr lang="en-US" b="1" dirty="0"/>
          </a:p>
        </p:txBody>
      </p:sp>
      <p:sp>
        <p:nvSpPr>
          <p:cNvPr id="3" name="Content Placeholder 2">
            <a:extLst>
              <a:ext uri="{FF2B5EF4-FFF2-40B4-BE49-F238E27FC236}">
                <a16:creationId xmlns:a16="http://schemas.microsoft.com/office/drawing/2014/main" id="{D36812F7-660F-CA8A-9A9F-8C162AB4C74A}"/>
              </a:ext>
            </a:extLst>
          </p:cNvPr>
          <p:cNvSpPr>
            <a:spLocks noGrp="1"/>
          </p:cNvSpPr>
          <p:nvPr>
            <p:ph idx="1"/>
          </p:nvPr>
        </p:nvSpPr>
        <p:spPr>
          <a:xfrm>
            <a:off x="838200" y="3212327"/>
            <a:ext cx="10515600" cy="2964636"/>
          </a:xfrm>
        </p:spPr>
        <p:txBody>
          <a:bodyPr/>
          <a:lstStyle/>
          <a:p>
            <a:pPr marL="0" indent="0" algn="ctr">
              <a:buNone/>
            </a:pPr>
            <a:br>
              <a:rPr lang="en-US" sz="2800" dirty="0">
                <a:latin typeface="Calibri" panose="020F0502020204030204" pitchFamily="34" charset="0"/>
              </a:rPr>
            </a:br>
            <a:endParaRPr lang="en-US" dirty="0"/>
          </a:p>
        </p:txBody>
      </p:sp>
      <p:pic>
        <p:nvPicPr>
          <p:cNvPr id="7" name="Picture 6">
            <a:extLst>
              <a:ext uri="{FF2B5EF4-FFF2-40B4-BE49-F238E27FC236}">
                <a16:creationId xmlns:a16="http://schemas.microsoft.com/office/drawing/2014/main" id="{AAB251D7-CB91-F87C-C636-763F27A69F68}"/>
              </a:ext>
            </a:extLst>
          </p:cNvPr>
          <p:cNvPicPr>
            <a:picLocks noChangeAspect="1"/>
          </p:cNvPicPr>
          <p:nvPr/>
        </p:nvPicPr>
        <p:blipFill>
          <a:blip r:embed="rId3"/>
          <a:stretch>
            <a:fillRect/>
          </a:stretch>
        </p:blipFill>
        <p:spPr>
          <a:xfrm>
            <a:off x="795793" y="178073"/>
            <a:ext cx="5692633" cy="1005927"/>
          </a:xfrm>
          <a:prstGeom prst="rect">
            <a:avLst/>
          </a:prstGeom>
        </p:spPr>
      </p:pic>
      <p:sp>
        <p:nvSpPr>
          <p:cNvPr id="6" name="TextBox 5">
            <a:extLst>
              <a:ext uri="{FF2B5EF4-FFF2-40B4-BE49-F238E27FC236}">
                <a16:creationId xmlns:a16="http://schemas.microsoft.com/office/drawing/2014/main" id="{C096EDA2-E5B8-4514-9042-F4CA482EB21A}"/>
              </a:ext>
            </a:extLst>
          </p:cNvPr>
          <p:cNvSpPr txBox="1"/>
          <p:nvPr/>
        </p:nvSpPr>
        <p:spPr>
          <a:xfrm>
            <a:off x="1192696" y="2928730"/>
            <a:ext cx="11754679" cy="1384995"/>
          </a:xfrm>
          <a:prstGeom prst="rect">
            <a:avLst/>
          </a:prstGeom>
          <a:noFill/>
        </p:spPr>
        <p:txBody>
          <a:bodyPr wrap="square" rtlCol="0">
            <a:spAutoFit/>
          </a:bodyPr>
          <a:lstStyle/>
          <a:p>
            <a:r>
              <a:rPr lang="en-US" sz="2800" dirty="0"/>
              <a:t>Melissa DeVantier – Nicolet Wealth Management</a:t>
            </a:r>
          </a:p>
          <a:p>
            <a:endParaRPr lang="en-US" sz="2800" dirty="0"/>
          </a:p>
          <a:p>
            <a:r>
              <a:rPr lang="en-US" sz="2800" dirty="0"/>
              <a:t>John Loew – Sikich CPA</a:t>
            </a:r>
          </a:p>
        </p:txBody>
      </p:sp>
    </p:spTree>
    <p:extLst>
      <p:ext uri="{BB962C8B-B14F-4D97-AF65-F5344CB8AC3E}">
        <p14:creationId xmlns:p14="http://schemas.microsoft.com/office/powerpoint/2010/main" val="2801738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r>
              <a:rPr lang="en-US" dirty="0"/>
              <a:t>                                                            </a:t>
            </a:r>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1"/>
            <a:ext cx="5444657" cy="962108"/>
          </a:xfrm>
          <a:prstGeom prst="rect">
            <a:avLst/>
          </a:prstGeom>
        </p:spPr>
      </p:pic>
      <p:sp>
        <p:nvSpPr>
          <p:cNvPr id="5" name="Content Placeholder 4">
            <a:extLst>
              <a:ext uri="{FF2B5EF4-FFF2-40B4-BE49-F238E27FC236}">
                <a16:creationId xmlns:a16="http://schemas.microsoft.com/office/drawing/2014/main" id="{32AC27EB-8E78-37A3-90EC-F836E299ACE3}"/>
              </a:ext>
            </a:extLst>
          </p:cNvPr>
          <p:cNvSpPr>
            <a:spLocks noGrp="1"/>
          </p:cNvSpPr>
          <p:nvPr>
            <p:ph idx="1"/>
          </p:nvPr>
        </p:nvSpPr>
        <p:spPr>
          <a:xfrm>
            <a:off x="838200" y="1146319"/>
            <a:ext cx="10515600" cy="4351338"/>
          </a:xfrm>
        </p:spPr>
        <p:txBody>
          <a:bodyPr>
            <a:normAutofit/>
          </a:bodyPr>
          <a:lstStyle/>
          <a:p>
            <a:pPr marL="0" indent="0">
              <a:buNone/>
            </a:pPr>
            <a:r>
              <a:rPr lang="en-US" sz="5400" b="1" dirty="0"/>
              <a:t>Planning Pointers</a:t>
            </a:r>
          </a:p>
          <a:p>
            <a:pPr marL="571500" indent="-571500">
              <a:buFontTx/>
              <a:buChar char="-"/>
            </a:pPr>
            <a:r>
              <a:rPr lang="en-US" sz="2800" dirty="0"/>
              <a:t>No consensus on tax legislation. Best guess is shorter extension (2-5 years) to push through reconciliation.</a:t>
            </a:r>
          </a:p>
          <a:p>
            <a:pPr marL="571500" indent="-571500">
              <a:buFontTx/>
              <a:buChar char="-"/>
            </a:pPr>
            <a:r>
              <a:rPr lang="en-US" dirty="0"/>
              <a:t>“15% chance the current exemption will still sunset.”</a:t>
            </a:r>
            <a:endParaRPr lang="en-US" sz="2800" dirty="0"/>
          </a:p>
          <a:p>
            <a:pPr marL="571500" indent="-571500">
              <a:buFontTx/>
              <a:buChar char="-"/>
            </a:pPr>
            <a:r>
              <a:rPr lang="en-US" sz="2800" dirty="0"/>
              <a:t>Continue planning for UHNW clients. Estimate time for each plan and have a cap on new estate tax plans.</a:t>
            </a:r>
          </a:p>
          <a:p>
            <a:pPr marL="0" indent="0">
              <a:buNone/>
            </a:pPr>
            <a:endParaRPr lang="en-US" dirty="0"/>
          </a:p>
        </p:txBody>
      </p:sp>
    </p:spTree>
    <p:extLst>
      <p:ext uri="{BB962C8B-B14F-4D97-AF65-F5344CB8AC3E}">
        <p14:creationId xmlns:p14="http://schemas.microsoft.com/office/powerpoint/2010/main" val="575808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endParaRPr lang="en-US" dirty="0"/>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sp>
        <p:nvSpPr>
          <p:cNvPr id="5" name="Content Placeholder 4">
            <a:extLst>
              <a:ext uri="{FF2B5EF4-FFF2-40B4-BE49-F238E27FC236}">
                <a16:creationId xmlns:a16="http://schemas.microsoft.com/office/drawing/2014/main" id="{DBD5B579-D753-5346-EA9F-401E1F067364}"/>
              </a:ext>
            </a:extLst>
          </p:cNvPr>
          <p:cNvSpPr>
            <a:spLocks noGrp="1"/>
          </p:cNvSpPr>
          <p:nvPr>
            <p:ph idx="1"/>
          </p:nvPr>
        </p:nvSpPr>
        <p:spPr>
          <a:xfrm>
            <a:off x="838200" y="1253331"/>
            <a:ext cx="10515600" cy="4351338"/>
          </a:xfrm>
        </p:spPr>
        <p:txBody>
          <a:bodyPr>
            <a:normAutofit fontScale="62500" lnSpcReduction="20000"/>
          </a:bodyPr>
          <a:lstStyle/>
          <a:p>
            <a:pPr marL="0" indent="0">
              <a:buNone/>
            </a:pPr>
            <a:r>
              <a:rPr lang="en-US" sz="5400" b="1" dirty="0"/>
              <a:t>Planning Pointers – Use of Basic Exclusion Amount (BEA)</a:t>
            </a:r>
          </a:p>
          <a:p>
            <a:pPr>
              <a:lnSpc>
                <a:spcPct val="150000"/>
              </a:lnSpc>
            </a:pPr>
            <a:r>
              <a:rPr lang="en-US" dirty="0"/>
              <a:t>Use checklists for consistency:</a:t>
            </a:r>
          </a:p>
          <a:p>
            <a:pPr lvl="1">
              <a:lnSpc>
                <a:spcPct val="150000"/>
              </a:lnSpc>
            </a:pPr>
            <a:r>
              <a:rPr lang="en-US" dirty="0"/>
              <a:t>Prior gifts? Verify with tax advisor.</a:t>
            </a:r>
          </a:p>
          <a:p>
            <a:pPr lvl="1">
              <a:lnSpc>
                <a:spcPct val="150000"/>
              </a:lnSpc>
            </a:pPr>
            <a:r>
              <a:rPr lang="en-US" dirty="0"/>
              <a:t>Ensure clients understand “bonus exemption” concept.</a:t>
            </a:r>
          </a:p>
          <a:p>
            <a:pPr>
              <a:lnSpc>
                <a:spcPct val="150000"/>
              </a:lnSpc>
            </a:pPr>
            <a:r>
              <a:rPr lang="en-US" dirty="0"/>
              <a:t>Avoid risk of reciprocal SLATs</a:t>
            </a:r>
          </a:p>
          <a:p>
            <a:pPr lvl="1">
              <a:lnSpc>
                <a:spcPct val="150000"/>
              </a:lnSpc>
            </a:pPr>
            <a:r>
              <a:rPr lang="en-US" dirty="0"/>
              <a:t>Create one trust for spouse and have other spouse create trust for children.</a:t>
            </a:r>
          </a:p>
          <a:p>
            <a:pPr lvl="1">
              <a:lnSpc>
                <a:spcPct val="150000"/>
              </a:lnSpc>
            </a:pPr>
            <a:r>
              <a:rPr lang="en-US" dirty="0"/>
              <a:t>Possibility: Give TP ability to add spouse as beneficiary later.</a:t>
            </a:r>
          </a:p>
          <a:p>
            <a:pPr>
              <a:lnSpc>
                <a:spcPct val="150000"/>
              </a:lnSpc>
            </a:pPr>
            <a:r>
              <a:rPr lang="en-US" dirty="0"/>
              <a:t>Gifts by Promise</a:t>
            </a:r>
          </a:p>
          <a:p>
            <a:pPr lvl="1">
              <a:lnSpc>
                <a:spcPct val="150000"/>
              </a:lnSpc>
            </a:pPr>
            <a:r>
              <a:rPr lang="en-US" dirty="0"/>
              <a:t>Must be legally binding; gift considered made in year of promise.</a:t>
            </a:r>
          </a:p>
          <a:p>
            <a:pPr lvl="1">
              <a:lnSpc>
                <a:spcPct val="150000"/>
              </a:lnSpc>
            </a:pPr>
            <a:r>
              <a:rPr lang="en-US" dirty="0"/>
              <a:t>Under attack by legislation in proposed “anti-abuse rules;” would allow claw back</a:t>
            </a:r>
          </a:p>
          <a:p>
            <a:pPr marL="0" indent="0">
              <a:buNone/>
            </a:pPr>
            <a:endParaRPr lang="en-US" dirty="0"/>
          </a:p>
        </p:txBody>
      </p:sp>
    </p:spTree>
    <p:extLst>
      <p:ext uri="{BB962C8B-B14F-4D97-AF65-F5344CB8AC3E}">
        <p14:creationId xmlns:p14="http://schemas.microsoft.com/office/powerpoint/2010/main" val="1190431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endParaRPr lang="en-US" dirty="0"/>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199" y="91945"/>
            <a:ext cx="5692633" cy="1005927"/>
          </a:xfrm>
          <a:prstGeom prst="rect">
            <a:avLst/>
          </a:prstGeom>
        </p:spPr>
      </p:pic>
      <p:sp>
        <p:nvSpPr>
          <p:cNvPr id="5" name="Content Placeholder 4">
            <a:extLst>
              <a:ext uri="{FF2B5EF4-FFF2-40B4-BE49-F238E27FC236}">
                <a16:creationId xmlns:a16="http://schemas.microsoft.com/office/drawing/2014/main" id="{08245C1A-8085-4319-ABC7-E10D1917EF6B}"/>
              </a:ext>
            </a:extLst>
          </p:cNvPr>
          <p:cNvSpPr>
            <a:spLocks noGrp="1"/>
          </p:cNvSpPr>
          <p:nvPr>
            <p:ph idx="1"/>
          </p:nvPr>
        </p:nvSpPr>
        <p:spPr/>
        <p:txBody>
          <a:bodyPr>
            <a:normAutofit/>
          </a:bodyPr>
          <a:lstStyle/>
          <a:p>
            <a:pPr marL="0" indent="0">
              <a:buNone/>
            </a:pPr>
            <a:r>
              <a:rPr lang="en-US" sz="5400" b="1" dirty="0"/>
              <a:t>Planning Pointers – Use of BEA</a:t>
            </a:r>
          </a:p>
          <a:p>
            <a:r>
              <a:rPr lang="en-US" dirty="0"/>
              <a:t>SLATs</a:t>
            </a:r>
          </a:p>
          <a:p>
            <a:pPr lvl="1"/>
            <a:r>
              <a:rPr lang="en-US" dirty="0"/>
              <a:t>Best to use lease if Grantor will continue enjoying/controlling transferred asset (i.e. real estate occupancy)</a:t>
            </a:r>
          </a:p>
          <a:p>
            <a:pPr lvl="1"/>
            <a:r>
              <a:rPr lang="en-US" dirty="0"/>
              <a:t>Establish FM rental by appraisal/realtor evaluation, not tax assessment</a:t>
            </a:r>
          </a:p>
          <a:p>
            <a:pPr lvl="1"/>
            <a:r>
              <a:rPr lang="en-US" dirty="0"/>
              <a:t>If Grantor uses seasonally, give someone else authority during off-season</a:t>
            </a:r>
          </a:p>
          <a:p>
            <a:r>
              <a:rPr lang="en-US" dirty="0"/>
              <a:t>Grantor Retained Income Trust (GRIT)</a:t>
            </a:r>
          </a:p>
          <a:p>
            <a:pPr lvl="1"/>
            <a:r>
              <a:rPr lang="en-US" dirty="0"/>
              <a:t>Must let 3</a:t>
            </a:r>
            <a:r>
              <a:rPr lang="en-US" baseline="30000" dirty="0"/>
              <a:t>rd</a:t>
            </a:r>
            <a:r>
              <a:rPr lang="en-US" dirty="0"/>
              <a:t> party terminate income interest and then survive 18 months after termination</a:t>
            </a:r>
          </a:p>
          <a:p>
            <a:pPr marL="0" indent="0">
              <a:buNone/>
            </a:pPr>
            <a:endParaRPr lang="en-US" dirty="0"/>
          </a:p>
        </p:txBody>
      </p:sp>
    </p:spTree>
    <p:extLst>
      <p:ext uri="{BB962C8B-B14F-4D97-AF65-F5344CB8AC3E}">
        <p14:creationId xmlns:p14="http://schemas.microsoft.com/office/powerpoint/2010/main" val="903187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endParaRPr lang="en-US" dirty="0"/>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sp>
        <p:nvSpPr>
          <p:cNvPr id="5" name="Content Placeholder 4">
            <a:extLst>
              <a:ext uri="{FF2B5EF4-FFF2-40B4-BE49-F238E27FC236}">
                <a16:creationId xmlns:a16="http://schemas.microsoft.com/office/drawing/2014/main" id="{96DDDD60-36E8-8FAD-0A77-BC3D56C34735}"/>
              </a:ext>
            </a:extLst>
          </p:cNvPr>
          <p:cNvSpPr>
            <a:spLocks noGrp="1"/>
          </p:cNvSpPr>
          <p:nvPr>
            <p:ph idx="1"/>
          </p:nvPr>
        </p:nvSpPr>
        <p:spPr/>
        <p:txBody>
          <a:bodyPr>
            <a:normAutofit/>
          </a:bodyPr>
          <a:lstStyle/>
          <a:p>
            <a:pPr marL="0" indent="0">
              <a:buNone/>
            </a:pPr>
            <a:r>
              <a:rPr lang="en-US" sz="4800" b="1" dirty="0"/>
              <a:t>Planning Pointers – Use of BEA</a:t>
            </a:r>
          </a:p>
          <a:p>
            <a:pPr marL="457200" marR="0" lvl="0" indent="-457200">
              <a:lnSpc>
                <a:spcPct val="107000"/>
              </a:lnSpc>
              <a:spcBef>
                <a:spcPts val="0"/>
              </a:spcBef>
              <a:spcAft>
                <a:spcPts val="0"/>
              </a:spcAft>
              <a:buFontTx/>
              <a:buChar char="-"/>
            </a:pPr>
            <a:r>
              <a:rPr lang="en-US" dirty="0">
                <a:latin typeface="Calibri" panose="020F0502020204030204" pitchFamily="34" charset="0"/>
                <a:ea typeface="Calibri" panose="020F0502020204030204" pitchFamily="34" charset="0"/>
                <a:cs typeface="Times New Roman" panose="02020603050405020304" pitchFamily="18" charset="0"/>
              </a:rPr>
              <a:t>Assignment of income from QTIP Trust</a:t>
            </a:r>
          </a:p>
          <a:p>
            <a:pPr marL="1143000" lvl="1" indent="-457200">
              <a:lnSpc>
                <a:spcPct val="107000"/>
              </a:lnSpc>
              <a:spcBef>
                <a:spcPts val="0"/>
              </a:spcBef>
              <a:buFontTx/>
              <a:buChar char="-"/>
            </a:pPr>
            <a:r>
              <a:rPr lang="en-US" sz="2000" dirty="0">
                <a:latin typeface="Calibri" panose="020F0502020204030204" pitchFamily="34" charset="0"/>
                <a:cs typeface="Times New Roman" panose="02020603050405020304" pitchFamily="18" charset="0"/>
              </a:rPr>
              <a:t>Spouse/Bene can assign QTIP Income and will be deemed to have assigned principal as well, even if spouse/bene continues to be permissible bene of principal</a:t>
            </a:r>
          </a:p>
          <a:p>
            <a:pPr marL="1143000" lvl="1" indent="-457200">
              <a:lnSpc>
                <a:spcPct val="107000"/>
              </a:lnSpc>
              <a:spcBef>
                <a:spcPts val="0"/>
              </a:spcBef>
              <a:buFontTx/>
              <a:buChar char="-"/>
            </a:pPr>
            <a:r>
              <a:rPr lang="en-US" sz="2000" dirty="0">
                <a:latin typeface="Calibri" panose="020F0502020204030204" pitchFamily="34" charset="0"/>
                <a:cs typeface="Times New Roman" panose="02020603050405020304" pitchFamily="18" charset="0"/>
              </a:rPr>
              <a:t>Spouse must not have POA in QTIP for this to work</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457200" marR="0" lvl="0" indent="-457200">
              <a:lnSpc>
                <a:spcPct val="107000"/>
              </a:lnSpc>
              <a:spcBef>
                <a:spcPts val="0"/>
              </a:spcBef>
              <a:spcAft>
                <a:spcPts val="0"/>
              </a:spcAft>
              <a:buFontTx/>
              <a:buChar char="-"/>
            </a:pPr>
            <a:r>
              <a:rPr lang="en-US" dirty="0">
                <a:latin typeface="Calibri" panose="020F0502020204030204" pitchFamily="34" charset="0"/>
                <a:ea typeface="Calibri" panose="020F0502020204030204" pitchFamily="34" charset="0"/>
                <a:cs typeface="Times New Roman" panose="02020603050405020304" pitchFamily="18" charset="0"/>
              </a:rPr>
              <a:t>Grantor Trusts</a:t>
            </a:r>
          </a:p>
          <a:p>
            <a:pPr marL="1143000" lvl="1" indent="-457200">
              <a:lnSpc>
                <a:spcPct val="107000"/>
              </a:lnSpc>
              <a:spcBef>
                <a:spcPts val="0"/>
              </a:spcBef>
              <a:buFontTx/>
              <a:buChar char="-"/>
            </a:pPr>
            <a:r>
              <a:rPr lang="en-US" sz="2000" dirty="0">
                <a:latin typeface="Calibri" panose="020F0502020204030204" pitchFamily="34" charset="0"/>
                <a:ea typeface="Calibri" panose="020F0502020204030204" pitchFamily="34" charset="0"/>
                <a:cs typeface="Times New Roman" panose="02020603050405020304" pitchFamily="18" charset="0"/>
              </a:rPr>
              <a:t>If Grantor has power to toggle off substitution power without adverse party consent, concern that payment of income tax could be treated as gift to benes that received income distributions.</a:t>
            </a:r>
          </a:p>
          <a:p>
            <a:pPr marL="1143000" lvl="1" indent="-457200">
              <a:lnSpc>
                <a:spcPct val="107000"/>
              </a:lnSpc>
              <a:spcBef>
                <a:spcPts val="0"/>
              </a:spcBef>
              <a:buFontTx/>
              <a:buChar char="-"/>
            </a:pPr>
            <a:r>
              <a:rPr lang="en-US" sz="2000" dirty="0">
                <a:latin typeface="Calibri" panose="020F0502020204030204" pitchFamily="34" charset="0"/>
                <a:ea typeface="Calibri" panose="020F0502020204030204" pitchFamily="34" charset="0"/>
                <a:cs typeface="Times New Roman" panose="02020603050405020304" pitchFamily="18" charset="0"/>
              </a:rPr>
              <a:t>If Grantor borrows from trust, only required to use AFR, but argument that FM rate should be charged out of duty of loyalty to trust benes.</a:t>
            </a:r>
          </a:p>
          <a:p>
            <a:pPr marL="0" indent="0">
              <a:buNone/>
            </a:pPr>
            <a:endParaRPr lang="en-US" dirty="0"/>
          </a:p>
        </p:txBody>
      </p:sp>
    </p:spTree>
    <p:extLst>
      <p:ext uri="{BB962C8B-B14F-4D97-AF65-F5344CB8AC3E}">
        <p14:creationId xmlns:p14="http://schemas.microsoft.com/office/powerpoint/2010/main" val="4044900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endParaRPr lang="en-US" dirty="0"/>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sp>
        <p:nvSpPr>
          <p:cNvPr id="5" name="Content Placeholder 4">
            <a:extLst>
              <a:ext uri="{FF2B5EF4-FFF2-40B4-BE49-F238E27FC236}">
                <a16:creationId xmlns:a16="http://schemas.microsoft.com/office/drawing/2014/main" id="{667B46C8-BF16-86D8-2FF3-A8DF230DEBC5}"/>
              </a:ext>
            </a:extLst>
          </p:cNvPr>
          <p:cNvSpPr>
            <a:spLocks noGrp="1"/>
          </p:cNvSpPr>
          <p:nvPr>
            <p:ph idx="1"/>
          </p:nvPr>
        </p:nvSpPr>
        <p:spPr/>
        <p:txBody>
          <a:bodyPr/>
          <a:lstStyle/>
          <a:p>
            <a:pPr marL="0" indent="0">
              <a:buNone/>
            </a:pPr>
            <a:r>
              <a:rPr lang="en-US" sz="3600" b="1" dirty="0"/>
              <a:t>Step Transaction Doctrine</a:t>
            </a:r>
          </a:p>
          <a:p>
            <a:pPr>
              <a:buFontTx/>
              <a:buChar char="-"/>
            </a:pPr>
            <a:r>
              <a:rPr lang="en-US" dirty="0"/>
              <a:t>If reclassification of ownership happens too close to gift to trust, will be deemed as a single transaction. Beware of this for SLAT funding.</a:t>
            </a:r>
          </a:p>
          <a:p>
            <a:pPr>
              <a:buFontTx/>
              <a:buChar char="-"/>
            </a:pPr>
            <a:r>
              <a:rPr lang="en-US" dirty="0"/>
              <a:t>Tips:</a:t>
            </a:r>
          </a:p>
          <a:p>
            <a:pPr lvl="1">
              <a:buFontTx/>
              <a:buChar char="-"/>
            </a:pPr>
            <a:r>
              <a:rPr lang="en-US" dirty="0"/>
              <a:t>Allow 6 months between change of ownership and funding. This allows time for asset to fluctuate in value and be controlled by new owner. (i.e. If note receivable, allow interest payment to be received by new owner. If stock, allow dividend to pay out to owner.)</a:t>
            </a:r>
          </a:p>
          <a:p>
            <a:pPr lvl="1">
              <a:buFontTx/>
              <a:buChar char="-"/>
            </a:pPr>
            <a:r>
              <a:rPr lang="en-US" dirty="0"/>
              <a:t>Don’t plan this in writing</a:t>
            </a:r>
            <a:r>
              <a:rPr lang="en-US" dirty="0">
                <a:sym typeface="Wingdings" panose="05000000000000000000" pitchFamily="2" charset="2"/>
              </a:rPr>
              <a:t></a:t>
            </a:r>
            <a:endParaRPr lang="en-US" dirty="0"/>
          </a:p>
        </p:txBody>
      </p:sp>
    </p:spTree>
    <p:extLst>
      <p:ext uri="{BB962C8B-B14F-4D97-AF65-F5344CB8AC3E}">
        <p14:creationId xmlns:p14="http://schemas.microsoft.com/office/powerpoint/2010/main" val="2053650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endParaRPr lang="en-US" dirty="0"/>
          </a:p>
        </p:txBody>
      </p:sp>
      <p:sp>
        <p:nvSpPr>
          <p:cNvPr id="3" name="Content Placeholder 2">
            <a:extLst>
              <a:ext uri="{FF2B5EF4-FFF2-40B4-BE49-F238E27FC236}">
                <a16:creationId xmlns:a16="http://schemas.microsoft.com/office/drawing/2014/main" id="{7A7D739A-01B0-0365-7AF7-6BF0077D3CE8}"/>
              </a:ext>
            </a:extLst>
          </p:cNvPr>
          <p:cNvSpPr>
            <a:spLocks noGrp="1"/>
          </p:cNvSpPr>
          <p:nvPr>
            <p:ph idx="1"/>
          </p:nvPr>
        </p:nvSpPr>
        <p:spPr>
          <a:xfrm>
            <a:off x="838200" y="1445846"/>
            <a:ext cx="10515600" cy="5001846"/>
          </a:xfrm>
        </p:spPr>
        <p:txBody>
          <a:bodyPr>
            <a:normAutofit/>
          </a:bodyPr>
          <a:lstStyle/>
          <a:p>
            <a:pPr marL="457200" lvl="1" indent="0">
              <a:buNone/>
            </a:pPr>
            <a:r>
              <a:rPr lang="en-US" sz="4400" b="1" dirty="0">
                <a:latin typeface="Calibri" panose="020F0502020204030204" pitchFamily="34" charset="0"/>
              </a:rPr>
              <a:t>Recent Developments</a:t>
            </a:r>
          </a:p>
          <a:p>
            <a:pPr lvl="1">
              <a:buFontTx/>
              <a:buChar char="-"/>
            </a:pPr>
            <a:r>
              <a:rPr lang="en-US" sz="2800" i="1" dirty="0">
                <a:latin typeface="Calibri" panose="020F0502020204030204" pitchFamily="34" charset="0"/>
              </a:rPr>
              <a:t>Bolles</a:t>
            </a:r>
            <a:r>
              <a:rPr lang="en-US" sz="2800" dirty="0">
                <a:latin typeface="Calibri" panose="020F0502020204030204" pitchFamily="34" charset="0"/>
              </a:rPr>
              <a:t> case: Loan from parent to child. At the point it became apparent the child would/could never repay, loan became a gift. In order to qualify as a loan, parties must actually expect repayment to occur, borrower must be capable of repayment.</a:t>
            </a:r>
          </a:p>
          <a:p>
            <a:pPr lvl="1">
              <a:buFontTx/>
              <a:buChar char="-"/>
            </a:pPr>
            <a:r>
              <a:rPr lang="en-US" sz="2800" i="1" dirty="0">
                <a:latin typeface="Calibri" panose="020F0502020204030204" pitchFamily="34" charset="0"/>
              </a:rPr>
              <a:t>Loper Bright </a:t>
            </a:r>
            <a:r>
              <a:rPr lang="en-US" sz="2800" dirty="0">
                <a:latin typeface="Calibri" panose="020F0502020204030204" pitchFamily="34" charset="0"/>
              </a:rPr>
              <a:t>case: End of </a:t>
            </a:r>
            <a:r>
              <a:rPr lang="en-US" sz="2800" i="1" dirty="0">
                <a:latin typeface="Calibri" panose="020F0502020204030204" pitchFamily="34" charset="0"/>
              </a:rPr>
              <a:t>Chevron</a:t>
            </a:r>
            <a:r>
              <a:rPr lang="en-US" sz="2800" dirty="0">
                <a:latin typeface="Calibri" panose="020F0502020204030204" pitchFamily="34" charset="0"/>
              </a:rPr>
              <a:t> deference to federal agency interpretation of ambiguous statutes. Courts interpret statutes, not federal agencies.</a:t>
            </a:r>
          </a:p>
          <a:p>
            <a:pPr lvl="1">
              <a:buFontTx/>
              <a:buChar char="-"/>
            </a:pPr>
            <a:r>
              <a:rPr lang="en-US" sz="2800" i="1" dirty="0">
                <a:latin typeface="Calibri" panose="020F0502020204030204" pitchFamily="34" charset="0"/>
              </a:rPr>
              <a:t>Corner Post </a:t>
            </a:r>
            <a:r>
              <a:rPr lang="en-US" sz="2800" dirty="0">
                <a:latin typeface="Calibri" panose="020F0502020204030204" pitchFamily="34" charset="0"/>
              </a:rPr>
              <a:t>case: Six-year SOL for suits against U.S. brought under Administrative Procedure Act starts when plaintiff is injured by agency action, not enactment of regulation.</a:t>
            </a:r>
          </a:p>
          <a:p>
            <a:pPr marL="0" indent="0">
              <a:buNone/>
            </a:pPr>
            <a:endParaRPr lang="en-US" sz="2400" dirty="0">
              <a:latin typeface="Calibri" panose="020F0502020204030204" pitchFamily="34" charset="0"/>
            </a:endParaRPr>
          </a:p>
          <a:p>
            <a:pPr marL="0" indent="0">
              <a:buNone/>
            </a:pPr>
            <a:endParaRPr lang="en-US" sz="2400" dirty="0">
              <a:latin typeface="Calibri" panose="020F0502020204030204" pitchFamily="34" charset="0"/>
            </a:endParaRPr>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spTree>
    <p:extLst>
      <p:ext uri="{BB962C8B-B14F-4D97-AF65-F5344CB8AC3E}">
        <p14:creationId xmlns:p14="http://schemas.microsoft.com/office/powerpoint/2010/main" val="1355305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D01C9-99DA-8C94-9B87-311BCBA02037}"/>
              </a:ext>
            </a:extLst>
          </p:cNvPr>
          <p:cNvSpPr>
            <a:spLocks noGrp="1"/>
          </p:cNvSpPr>
          <p:nvPr>
            <p:ph type="title"/>
          </p:nvPr>
        </p:nvSpPr>
        <p:spPr>
          <a:xfrm>
            <a:off x="838200" y="1"/>
            <a:ext cx="5692633" cy="898768"/>
          </a:xfrm>
        </p:spPr>
        <p:txBody>
          <a:bodyPr>
            <a:normAutofit/>
          </a:bodyPr>
          <a:lstStyle/>
          <a:p>
            <a:endParaRPr lang="en-US" dirty="0"/>
          </a:p>
        </p:txBody>
      </p:sp>
      <p:pic>
        <p:nvPicPr>
          <p:cNvPr id="7" name="Picture 6">
            <a:extLst>
              <a:ext uri="{FF2B5EF4-FFF2-40B4-BE49-F238E27FC236}">
                <a16:creationId xmlns:a16="http://schemas.microsoft.com/office/drawing/2014/main" id="{AB2ABA87-6169-B055-CA2C-2A2036EF29D6}"/>
              </a:ext>
            </a:extLst>
          </p:cNvPr>
          <p:cNvPicPr>
            <a:picLocks noChangeAspect="1"/>
          </p:cNvPicPr>
          <p:nvPr/>
        </p:nvPicPr>
        <p:blipFill>
          <a:blip r:embed="rId3"/>
          <a:stretch>
            <a:fillRect/>
          </a:stretch>
        </p:blipFill>
        <p:spPr>
          <a:xfrm>
            <a:off x="838200" y="0"/>
            <a:ext cx="5692633" cy="1005927"/>
          </a:xfrm>
          <a:prstGeom prst="rect">
            <a:avLst/>
          </a:prstGeom>
        </p:spPr>
      </p:pic>
      <p:sp>
        <p:nvSpPr>
          <p:cNvPr id="6" name="Content Placeholder 5">
            <a:extLst>
              <a:ext uri="{FF2B5EF4-FFF2-40B4-BE49-F238E27FC236}">
                <a16:creationId xmlns:a16="http://schemas.microsoft.com/office/drawing/2014/main" id="{E9AA15F5-7A53-E176-54F8-EFBDA4E2C558}"/>
              </a:ext>
            </a:extLst>
          </p:cNvPr>
          <p:cNvSpPr>
            <a:spLocks noGrp="1"/>
          </p:cNvSpPr>
          <p:nvPr>
            <p:ph idx="1"/>
          </p:nvPr>
        </p:nvSpPr>
        <p:spPr>
          <a:xfrm>
            <a:off x="838200" y="1367692"/>
            <a:ext cx="10515600" cy="5236307"/>
          </a:xfrm>
        </p:spPr>
        <p:txBody>
          <a:bodyPr>
            <a:normAutofit/>
          </a:bodyPr>
          <a:lstStyle/>
          <a:p>
            <a:pPr marL="0" indent="0">
              <a:buNone/>
            </a:pPr>
            <a:r>
              <a:rPr lang="en-US" sz="4400" b="1" dirty="0"/>
              <a:t>Business Succession Planning</a:t>
            </a:r>
          </a:p>
          <a:p>
            <a:pPr>
              <a:buFontTx/>
              <a:buChar char="-"/>
            </a:pPr>
            <a:r>
              <a:rPr lang="en-US" dirty="0"/>
              <a:t>Purpose Trusts: No ascertainable beneficiaries, but defined purpose to be enforced by trust protector or committee. (i.e. Patagonia)</a:t>
            </a:r>
          </a:p>
          <a:p>
            <a:pPr lvl="1">
              <a:buFontTx/>
              <a:buChar char="-"/>
            </a:pPr>
            <a:r>
              <a:rPr lang="en-US" dirty="0"/>
              <a:t>Allowable in WI under 701.0409(1); however, limited by statutory rule against perpetuities in 700.16, so lives in being plus 30 years. Seems to be an effort to enact legislation to allow perpetual purpose trusts in WI (“Purpose Trust Partners”)</a:t>
            </a:r>
          </a:p>
          <a:p>
            <a:pPr>
              <a:buFontTx/>
              <a:buChar char="-"/>
            </a:pPr>
            <a:r>
              <a:rPr lang="en-US" dirty="0"/>
              <a:t>For new start-ups with big potential, consider forming LLC that’s co-owned by individual client(s), </a:t>
            </a:r>
            <a:r>
              <a:rPr lang="en-US" dirty="0" err="1"/>
              <a:t>irrev</a:t>
            </a:r>
            <a:r>
              <a:rPr lang="en-US" dirty="0"/>
              <a:t> trust for family, SLAT, etc.</a:t>
            </a:r>
          </a:p>
        </p:txBody>
      </p:sp>
    </p:spTree>
    <p:extLst>
      <p:ext uri="{BB962C8B-B14F-4D97-AF65-F5344CB8AC3E}">
        <p14:creationId xmlns:p14="http://schemas.microsoft.com/office/powerpoint/2010/main" val="7235849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4413</TotalTime>
  <Words>1722</Words>
  <Application>Microsoft Office PowerPoint</Application>
  <PresentationFormat>Widescreen</PresentationFormat>
  <Paragraphs>147</Paragraphs>
  <Slides>17</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Wingdings</vt:lpstr>
      <vt:lpstr>Office Theme</vt:lpstr>
      <vt:lpstr>HECKERLING RECAP 2025  </vt:lpstr>
      <vt:lpstr>Presenters   </vt:lpstr>
      <vt:lpstr>                                                            </vt:lpstr>
      <vt:lpstr>PowerPoint Presentation</vt:lpstr>
      <vt:lpstr>PowerPoint Presentation</vt:lpstr>
      <vt:lpstr>PowerPoint Presentation</vt:lpstr>
      <vt:lpstr>PowerPoint Presentation</vt:lpstr>
      <vt:lpstr>PowerPoint Presentation</vt:lpstr>
      <vt:lpstr>PowerPoint Presentation</vt:lpstr>
      <vt:lpstr>Karl and Kate</vt:lpstr>
      <vt:lpstr>Karl and Kate</vt:lpstr>
      <vt:lpstr>Karl and Kate</vt:lpstr>
      <vt:lpstr>Karl and Kate</vt:lpstr>
      <vt:lpstr>Karl and Kate</vt:lpstr>
      <vt:lpstr>Karl and Kate</vt:lpstr>
      <vt:lpstr>Karl and Kate</vt:lpstr>
      <vt:lpstr>Karl and Kate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MARKALAN SMITH</dc:creator>
  <cp:lastModifiedBy>MARKALAN SMITH</cp:lastModifiedBy>
  <cp:revision>25</cp:revision>
  <cp:lastPrinted>2023-10-29T16:33:09Z</cp:lastPrinted>
  <dcterms:created xsi:type="dcterms:W3CDTF">2023-10-29T16:02:35Z</dcterms:created>
  <dcterms:modified xsi:type="dcterms:W3CDTF">2025-02-13T17:04:58Z</dcterms:modified>
</cp:coreProperties>
</file>