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8" r:id="rId7"/>
    <p:sldId id="269" r:id="rId8"/>
    <p:sldId id="270" r:id="rId9"/>
    <p:sldId id="271" r:id="rId10"/>
    <p:sldId id="272" r:id="rId11"/>
    <p:sldId id="264" r:id="rId12"/>
    <p:sldId id="265" r:id="rId13"/>
    <p:sldId id="266" r:id="rId14"/>
    <p:sldId id="267" r:id="rId15"/>
  </p:sldIdLst>
  <p:sldSz cx="12192000" cy="6858000"/>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E6A222-8D94-4E7E-BFD0-8BA8F2A946C3}" type="datetimeFigureOut">
              <a:rPr lang="en-US" smtClean="0"/>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39185E-A920-494F-A525-AE329BBA0D84}" type="slidenum">
              <a:rPr lang="en-US" smtClean="0"/>
              <a:t>‹#›</a:t>
            </a:fld>
            <a:endParaRPr lang="en-US" dirty="0"/>
          </a:p>
        </p:txBody>
      </p:sp>
    </p:spTree>
    <p:extLst>
      <p:ext uri="{BB962C8B-B14F-4D97-AF65-F5344CB8AC3E}">
        <p14:creationId xmlns:p14="http://schemas.microsoft.com/office/powerpoint/2010/main" val="3252718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EE6A222-8D94-4E7E-BFD0-8BA8F2A946C3}" type="datetimeFigureOut">
              <a:rPr lang="en-US" smtClean="0"/>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39185E-A920-494F-A525-AE329BBA0D84}" type="slidenum">
              <a:rPr lang="en-US" smtClean="0"/>
              <a:t>‹#›</a:t>
            </a:fld>
            <a:endParaRPr lang="en-US" dirty="0"/>
          </a:p>
        </p:txBody>
      </p:sp>
    </p:spTree>
    <p:extLst>
      <p:ext uri="{BB962C8B-B14F-4D97-AF65-F5344CB8AC3E}">
        <p14:creationId xmlns:p14="http://schemas.microsoft.com/office/powerpoint/2010/main" val="3817515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EE6A222-8D94-4E7E-BFD0-8BA8F2A946C3}" type="datetimeFigureOut">
              <a:rPr lang="en-US" smtClean="0"/>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39185E-A920-494F-A525-AE329BBA0D84}"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183030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EE6A222-8D94-4E7E-BFD0-8BA8F2A946C3}" type="datetimeFigureOut">
              <a:rPr lang="en-US" smtClean="0"/>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39185E-A920-494F-A525-AE329BBA0D84}" type="slidenum">
              <a:rPr lang="en-US" smtClean="0"/>
              <a:t>‹#›</a:t>
            </a:fld>
            <a:endParaRPr lang="en-US" dirty="0"/>
          </a:p>
        </p:txBody>
      </p:sp>
    </p:spTree>
    <p:extLst>
      <p:ext uri="{BB962C8B-B14F-4D97-AF65-F5344CB8AC3E}">
        <p14:creationId xmlns:p14="http://schemas.microsoft.com/office/powerpoint/2010/main" val="38028077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EE6A222-8D94-4E7E-BFD0-8BA8F2A946C3}" type="datetimeFigureOut">
              <a:rPr lang="en-US" smtClean="0"/>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39185E-A920-494F-A525-AE329BBA0D84}"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04292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EE6A222-8D94-4E7E-BFD0-8BA8F2A946C3}" type="datetimeFigureOut">
              <a:rPr lang="en-US" smtClean="0"/>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39185E-A920-494F-A525-AE329BBA0D84}" type="slidenum">
              <a:rPr lang="en-US" smtClean="0"/>
              <a:t>‹#›</a:t>
            </a:fld>
            <a:endParaRPr lang="en-US" dirty="0"/>
          </a:p>
        </p:txBody>
      </p:sp>
    </p:spTree>
    <p:extLst>
      <p:ext uri="{BB962C8B-B14F-4D97-AF65-F5344CB8AC3E}">
        <p14:creationId xmlns:p14="http://schemas.microsoft.com/office/powerpoint/2010/main" val="37589160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E6A222-8D94-4E7E-BFD0-8BA8F2A946C3}" type="datetimeFigureOut">
              <a:rPr lang="en-US" smtClean="0"/>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39185E-A920-494F-A525-AE329BBA0D84}" type="slidenum">
              <a:rPr lang="en-US" smtClean="0"/>
              <a:t>‹#›</a:t>
            </a:fld>
            <a:endParaRPr lang="en-US" dirty="0"/>
          </a:p>
        </p:txBody>
      </p:sp>
    </p:spTree>
    <p:extLst>
      <p:ext uri="{BB962C8B-B14F-4D97-AF65-F5344CB8AC3E}">
        <p14:creationId xmlns:p14="http://schemas.microsoft.com/office/powerpoint/2010/main" val="3624343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E6A222-8D94-4E7E-BFD0-8BA8F2A946C3}" type="datetimeFigureOut">
              <a:rPr lang="en-US" smtClean="0"/>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39185E-A920-494F-A525-AE329BBA0D84}" type="slidenum">
              <a:rPr lang="en-US" smtClean="0"/>
              <a:t>‹#›</a:t>
            </a:fld>
            <a:endParaRPr lang="en-US" dirty="0"/>
          </a:p>
        </p:txBody>
      </p:sp>
    </p:spTree>
    <p:extLst>
      <p:ext uri="{BB962C8B-B14F-4D97-AF65-F5344CB8AC3E}">
        <p14:creationId xmlns:p14="http://schemas.microsoft.com/office/powerpoint/2010/main" val="3766315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E6A222-8D94-4E7E-BFD0-8BA8F2A946C3}" type="datetimeFigureOut">
              <a:rPr lang="en-US" smtClean="0"/>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39185E-A920-494F-A525-AE329BBA0D84}" type="slidenum">
              <a:rPr lang="en-US" smtClean="0"/>
              <a:t>‹#›</a:t>
            </a:fld>
            <a:endParaRPr lang="en-US" dirty="0"/>
          </a:p>
        </p:txBody>
      </p:sp>
    </p:spTree>
    <p:extLst>
      <p:ext uri="{BB962C8B-B14F-4D97-AF65-F5344CB8AC3E}">
        <p14:creationId xmlns:p14="http://schemas.microsoft.com/office/powerpoint/2010/main" val="3221200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EE6A222-8D94-4E7E-BFD0-8BA8F2A946C3}" type="datetimeFigureOut">
              <a:rPr lang="en-US" smtClean="0"/>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39185E-A920-494F-A525-AE329BBA0D84}" type="slidenum">
              <a:rPr lang="en-US" smtClean="0"/>
              <a:t>‹#›</a:t>
            </a:fld>
            <a:endParaRPr lang="en-US" dirty="0"/>
          </a:p>
        </p:txBody>
      </p:sp>
    </p:spTree>
    <p:extLst>
      <p:ext uri="{BB962C8B-B14F-4D97-AF65-F5344CB8AC3E}">
        <p14:creationId xmlns:p14="http://schemas.microsoft.com/office/powerpoint/2010/main" val="310839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E6A222-8D94-4E7E-BFD0-8BA8F2A946C3}" type="datetimeFigureOut">
              <a:rPr lang="en-US" smtClean="0"/>
              <a:t>8/27/2020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39185E-A920-494F-A525-AE329BBA0D84}" type="slidenum">
              <a:rPr lang="en-US" smtClean="0"/>
              <a:t>‹#›</a:t>
            </a:fld>
            <a:endParaRPr lang="en-US" dirty="0"/>
          </a:p>
        </p:txBody>
      </p:sp>
    </p:spTree>
    <p:extLst>
      <p:ext uri="{BB962C8B-B14F-4D97-AF65-F5344CB8AC3E}">
        <p14:creationId xmlns:p14="http://schemas.microsoft.com/office/powerpoint/2010/main" val="1038063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E6A222-8D94-4E7E-BFD0-8BA8F2A946C3}" type="datetimeFigureOut">
              <a:rPr lang="en-US" smtClean="0"/>
              <a:t>8/27/2020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539185E-A920-494F-A525-AE329BBA0D84}" type="slidenum">
              <a:rPr lang="en-US" smtClean="0"/>
              <a:t>‹#›</a:t>
            </a:fld>
            <a:endParaRPr lang="en-US" dirty="0"/>
          </a:p>
        </p:txBody>
      </p:sp>
    </p:spTree>
    <p:extLst>
      <p:ext uri="{BB962C8B-B14F-4D97-AF65-F5344CB8AC3E}">
        <p14:creationId xmlns:p14="http://schemas.microsoft.com/office/powerpoint/2010/main" val="3616090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E6A222-8D94-4E7E-BFD0-8BA8F2A946C3}" type="datetimeFigureOut">
              <a:rPr lang="en-US" smtClean="0"/>
              <a:t>8/27/2020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539185E-A920-494F-A525-AE329BBA0D84}" type="slidenum">
              <a:rPr lang="en-US" smtClean="0"/>
              <a:t>‹#›</a:t>
            </a:fld>
            <a:endParaRPr lang="en-US" dirty="0"/>
          </a:p>
        </p:txBody>
      </p:sp>
    </p:spTree>
    <p:extLst>
      <p:ext uri="{BB962C8B-B14F-4D97-AF65-F5344CB8AC3E}">
        <p14:creationId xmlns:p14="http://schemas.microsoft.com/office/powerpoint/2010/main" val="2665970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E6A222-8D94-4E7E-BFD0-8BA8F2A946C3}" type="datetimeFigureOut">
              <a:rPr lang="en-US" smtClean="0"/>
              <a:t>8/27/2020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539185E-A920-494F-A525-AE329BBA0D84}" type="slidenum">
              <a:rPr lang="en-US" smtClean="0"/>
              <a:t>‹#›</a:t>
            </a:fld>
            <a:endParaRPr lang="en-US" dirty="0"/>
          </a:p>
        </p:txBody>
      </p:sp>
    </p:spTree>
    <p:extLst>
      <p:ext uri="{BB962C8B-B14F-4D97-AF65-F5344CB8AC3E}">
        <p14:creationId xmlns:p14="http://schemas.microsoft.com/office/powerpoint/2010/main" val="2305758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E6A222-8D94-4E7E-BFD0-8BA8F2A946C3}" type="datetimeFigureOut">
              <a:rPr lang="en-US" smtClean="0"/>
              <a:t>8/27/2020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39185E-A920-494F-A525-AE329BBA0D84}" type="slidenum">
              <a:rPr lang="en-US" smtClean="0"/>
              <a:t>‹#›</a:t>
            </a:fld>
            <a:endParaRPr lang="en-US" dirty="0"/>
          </a:p>
        </p:txBody>
      </p:sp>
    </p:spTree>
    <p:extLst>
      <p:ext uri="{BB962C8B-B14F-4D97-AF65-F5344CB8AC3E}">
        <p14:creationId xmlns:p14="http://schemas.microsoft.com/office/powerpoint/2010/main" val="2630812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EE6A222-8D94-4E7E-BFD0-8BA8F2A946C3}" type="datetimeFigureOut">
              <a:rPr lang="en-US" smtClean="0"/>
              <a:t>8/27/2020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39185E-A920-494F-A525-AE329BBA0D84}" type="slidenum">
              <a:rPr lang="en-US" smtClean="0"/>
              <a:t>‹#›</a:t>
            </a:fld>
            <a:endParaRPr lang="en-US" dirty="0"/>
          </a:p>
        </p:txBody>
      </p:sp>
    </p:spTree>
    <p:extLst>
      <p:ext uri="{BB962C8B-B14F-4D97-AF65-F5344CB8AC3E}">
        <p14:creationId xmlns:p14="http://schemas.microsoft.com/office/powerpoint/2010/main" val="3121473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EE6A222-8D94-4E7E-BFD0-8BA8F2A946C3}" type="datetimeFigureOut">
              <a:rPr lang="en-US" smtClean="0"/>
              <a:t>8/27/2020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539185E-A920-494F-A525-AE329BBA0D84}" type="slidenum">
              <a:rPr lang="en-US" smtClean="0"/>
              <a:t>‹#›</a:t>
            </a:fld>
            <a:endParaRPr lang="en-US" dirty="0"/>
          </a:p>
        </p:txBody>
      </p:sp>
    </p:spTree>
    <p:extLst>
      <p:ext uri="{BB962C8B-B14F-4D97-AF65-F5344CB8AC3E}">
        <p14:creationId xmlns:p14="http://schemas.microsoft.com/office/powerpoint/2010/main" val="1337500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haworth@fiduciarypartners.com" TargetMode="External"/><Relationship Id="rId2" Type="http://schemas.openxmlformats.org/officeDocument/2006/relationships/hyperlink" Target="mailto:astark@fiduciarypartners.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7EAD0-3F47-4F25-B22E-05D778E8DE53}"/>
              </a:ext>
            </a:extLst>
          </p:cNvPr>
          <p:cNvSpPr>
            <a:spLocks noGrp="1"/>
          </p:cNvSpPr>
          <p:nvPr>
            <p:ph type="ctrTitle"/>
          </p:nvPr>
        </p:nvSpPr>
        <p:spPr>
          <a:xfrm>
            <a:off x="1313793" y="0"/>
            <a:ext cx="7462345" cy="3605048"/>
          </a:xfrm>
        </p:spPr>
        <p:txBody>
          <a:bodyPr>
            <a:normAutofit/>
          </a:bodyPr>
          <a:lstStyle/>
          <a:p>
            <a:r>
              <a:rPr lang="en-US" dirty="0"/>
              <a:t>Powers to Direct &amp; Working with Directing Parties in Trust Administration</a:t>
            </a:r>
          </a:p>
        </p:txBody>
      </p:sp>
      <p:sp>
        <p:nvSpPr>
          <p:cNvPr id="3" name="Subtitle 2">
            <a:extLst>
              <a:ext uri="{FF2B5EF4-FFF2-40B4-BE49-F238E27FC236}">
                <a16:creationId xmlns:a16="http://schemas.microsoft.com/office/drawing/2014/main" id="{98AB5EC0-203E-4D63-8CDA-68FC62728650}"/>
              </a:ext>
            </a:extLst>
          </p:cNvPr>
          <p:cNvSpPr>
            <a:spLocks noGrp="1"/>
          </p:cNvSpPr>
          <p:nvPr>
            <p:ph type="subTitle" idx="1"/>
          </p:nvPr>
        </p:nvSpPr>
        <p:spPr>
          <a:xfrm>
            <a:off x="1507067" y="3489434"/>
            <a:ext cx="7269071" cy="2522483"/>
          </a:xfrm>
        </p:spPr>
        <p:txBody>
          <a:bodyPr>
            <a:normAutofit fontScale="92500" lnSpcReduction="20000"/>
          </a:bodyPr>
          <a:lstStyle/>
          <a:p>
            <a:r>
              <a:rPr lang="en-US" sz="1900" b="1" dirty="0"/>
              <a:t>Brennan Haworth and Bob Ellis</a:t>
            </a:r>
          </a:p>
          <a:p>
            <a:r>
              <a:rPr lang="en-US" sz="1900" b="1" dirty="0"/>
              <a:t>Fiduciary Partners Trust Company</a:t>
            </a:r>
          </a:p>
          <a:p>
            <a:r>
              <a:rPr lang="en-US" sz="1900" b="1" dirty="0"/>
              <a:t>April 26, 2019</a:t>
            </a:r>
          </a:p>
          <a:p>
            <a:endParaRPr lang="en-US" sz="900" dirty="0"/>
          </a:p>
          <a:p>
            <a:pPr algn="l"/>
            <a:r>
              <a:rPr lang="en-US" sz="1700" b="1" dirty="0"/>
              <a:t>Phone: (920) 380-9960</a:t>
            </a:r>
          </a:p>
          <a:p>
            <a:pPr algn="l"/>
            <a:r>
              <a:rPr lang="en-US" sz="1700" b="1" dirty="0">
                <a:hlinkClick r:id="rId2"/>
              </a:rPr>
              <a:t>www.fiduciarypartners.com</a:t>
            </a:r>
          </a:p>
          <a:p>
            <a:pPr algn="l"/>
            <a:r>
              <a:rPr lang="en-US" sz="1700" b="1" dirty="0">
                <a:hlinkClick r:id="rId2"/>
              </a:rPr>
              <a:t>rellis@fiduciarypartners.com</a:t>
            </a:r>
          </a:p>
          <a:p>
            <a:pPr algn="l"/>
            <a:r>
              <a:rPr lang="en-US" sz="1700" b="1" dirty="0">
                <a:hlinkClick r:id="rId3"/>
              </a:rPr>
              <a:t>bhaworth@fiduciarypartners.com</a:t>
            </a:r>
            <a:endParaRPr lang="en-US" sz="1700" b="1" dirty="0"/>
          </a:p>
          <a:p>
            <a:endParaRPr lang="en-US" sz="1400" u="sng" dirty="0"/>
          </a:p>
        </p:txBody>
      </p:sp>
    </p:spTree>
    <p:extLst>
      <p:ext uri="{BB962C8B-B14F-4D97-AF65-F5344CB8AC3E}">
        <p14:creationId xmlns:p14="http://schemas.microsoft.com/office/powerpoint/2010/main" val="2516085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42EA5-D093-419F-B4D1-7A4CDED728C9}"/>
              </a:ext>
            </a:extLst>
          </p:cNvPr>
          <p:cNvSpPr>
            <a:spLocks noGrp="1"/>
          </p:cNvSpPr>
          <p:nvPr>
            <p:ph type="title"/>
          </p:nvPr>
        </p:nvSpPr>
        <p:spPr>
          <a:xfrm>
            <a:off x="677334" y="609600"/>
            <a:ext cx="8596668" cy="689264"/>
          </a:xfrm>
        </p:spPr>
        <p:txBody>
          <a:bodyPr>
            <a:normAutofit fontScale="90000"/>
          </a:bodyPr>
          <a:lstStyle/>
          <a:p>
            <a:r>
              <a:rPr lang="en-US" dirty="0"/>
              <a:t>5.		Choosing a Directing Party</a:t>
            </a:r>
            <a:br>
              <a:rPr lang="en-US" dirty="0"/>
            </a:br>
            <a:br>
              <a:rPr lang="en-US" dirty="0"/>
            </a:br>
            <a:r>
              <a:rPr lang="en-US" dirty="0"/>
              <a:t>		</a:t>
            </a:r>
          </a:p>
        </p:txBody>
      </p:sp>
      <p:sp>
        <p:nvSpPr>
          <p:cNvPr id="3" name="Content Placeholder 2">
            <a:extLst>
              <a:ext uri="{FF2B5EF4-FFF2-40B4-BE49-F238E27FC236}">
                <a16:creationId xmlns:a16="http://schemas.microsoft.com/office/drawing/2014/main" id="{27D83151-6972-414F-ACDD-D0E867BB1D4D}"/>
              </a:ext>
            </a:extLst>
          </p:cNvPr>
          <p:cNvSpPr>
            <a:spLocks noGrp="1"/>
          </p:cNvSpPr>
          <p:nvPr>
            <p:ph idx="1"/>
          </p:nvPr>
        </p:nvSpPr>
        <p:spPr>
          <a:xfrm>
            <a:off x="677335" y="1376854"/>
            <a:ext cx="8224928" cy="5160579"/>
          </a:xfrm>
        </p:spPr>
        <p:txBody>
          <a:bodyPr>
            <a:normAutofit fontScale="92500" lnSpcReduction="20000"/>
          </a:bodyPr>
          <a:lstStyle/>
          <a:p>
            <a:r>
              <a:rPr lang="en-US" sz="1900" dirty="0"/>
              <a:t>Any individual or entity may be named to can act as a Directing Party</a:t>
            </a:r>
          </a:p>
          <a:p>
            <a:r>
              <a:rPr lang="en-US" sz="1900" dirty="0"/>
              <a:t>An individual family member or close friend </a:t>
            </a:r>
          </a:p>
          <a:p>
            <a:pPr lvl="1"/>
            <a:r>
              <a:rPr lang="en-US" sz="1700" dirty="0"/>
              <a:t>Familiar with beneficiaries, special assets, but may lack objectivity  </a:t>
            </a:r>
          </a:p>
          <a:p>
            <a:pPr lvl="1"/>
            <a:r>
              <a:rPr lang="en-US" sz="1700" dirty="0"/>
              <a:t>Can create challenges for family relationships</a:t>
            </a:r>
          </a:p>
          <a:p>
            <a:r>
              <a:rPr lang="en-US" sz="1900" dirty="0"/>
              <a:t>A professional advisor </a:t>
            </a:r>
          </a:p>
          <a:p>
            <a:pPr lvl="1"/>
            <a:r>
              <a:rPr lang="en-US" sz="1700" dirty="0"/>
              <a:t>Can bring specialized knowledge of investments, familiarity with special circumstances and grantor wishes and investment approach</a:t>
            </a:r>
          </a:p>
          <a:p>
            <a:r>
              <a:rPr lang="en-US" sz="1900" dirty="0"/>
              <a:t>Investment firm as Directing Party</a:t>
            </a:r>
          </a:p>
          <a:p>
            <a:pPr lvl="1"/>
            <a:r>
              <a:rPr lang="en-US" sz="1700" dirty="0"/>
              <a:t>Many investment firms will not allow agents or firms to serve as directing party</a:t>
            </a:r>
          </a:p>
          <a:p>
            <a:pPr lvl="1"/>
            <a:r>
              <a:rPr lang="en-US" sz="1700" dirty="0"/>
              <a:t>It is more common to name an individual with instruction to select and delegate to an investment manager or firm</a:t>
            </a:r>
          </a:p>
          <a:p>
            <a:r>
              <a:rPr lang="en-US" sz="1900" dirty="0"/>
              <a:t>Selection of the Directing Party usually depends on the nature of the directed assets and the reasons for the Directed Party</a:t>
            </a:r>
          </a:p>
          <a:p>
            <a:r>
              <a:rPr lang="en-US" sz="1900" dirty="0"/>
              <a:t>It is important that the Directing Party understand the trust’s purpose and legal framework, and how to work with a trustee and beneficiaries; the Directing Party is held to a </a:t>
            </a:r>
            <a:r>
              <a:rPr lang="en-US" sz="1900" b="1" i="1" dirty="0"/>
              <a:t>fiduciary standard</a:t>
            </a:r>
            <a:r>
              <a:rPr lang="en-US" sz="1900" dirty="0"/>
              <a:t>, and should consider having legal representation</a:t>
            </a:r>
          </a:p>
          <a:p>
            <a:endParaRPr lang="en-US" dirty="0"/>
          </a:p>
          <a:p>
            <a:endParaRPr lang="en-US" dirty="0"/>
          </a:p>
        </p:txBody>
      </p:sp>
    </p:spTree>
    <p:extLst>
      <p:ext uri="{BB962C8B-B14F-4D97-AF65-F5344CB8AC3E}">
        <p14:creationId xmlns:p14="http://schemas.microsoft.com/office/powerpoint/2010/main" val="139494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6C041-0944-45D7-BB69-1E26BBCE6FDD}"/>
              </a:ext>
            </a:extLst>
          </p:cNvPr>
          <p:cNvSpPr>
            <a:spLocks noGrp="1"/>
          </p:cNvSpPr>
          <p:nvPr>
            <p:ph type="title"/>
          </p:nvPr>
        </p:nvSpPr>
        <p:spPr>
          <a:xfrm>
            <a:off x="677334" y="777766"/>
            <a:ext cx="8596668" cy="725213"/>
          </a:xfrm>
        </p:spPr>
        <p:txBody>
          <a:bodyPr/>
          <a:lstStyle/>
          <a:p>
            <a:r>
              <a:rPr lang="en-US" dirty="0"/>
              <a:t>6.  How Directing Parties are appointed</a:t>
            </a:r>
          </a:p>
        </p:txBody>
      </p:sp>
      <p:sp>
        <p:nvSpPr>
          <p:cNvPr id="3" name="Content Placeholder 2">
            <a:extLst>
              <a:ext uri="{FF2B5EF4-FFF2-40B4-BE49-F238E27FC236}">
                <a16:creationId xmlns:a16="http://schemas.microsoft.com/office/drawing/2014/main" id="{9D812295-6644-4D57-8FF1-F784D7218617}"/>
              </a:ext>
            </a:extLst>
          </p:cNvPr>
          <p:cNvSpPr>
            <a:spLocks noGrp="1"/>
          </p:cNvSpPr>
          <p:nvPr>
            <p:ph idx="1"/>
          </p:nvPr>
        </p:nvSpPr>
        <p:spPr>
          <a:xfrm>
            <a:off x="677334" y="1755228"/>
            <a:ext cx="8596668" cy="4286134"/>
          </a:xfrm>
        </p:spPr>
        <p:txBody>
          <a:bodyPr/>
          <a:lstStyle/>
          <a:p>
            <a:r>
              <a:rPr lang="en-US" dirty="0"/>
              <a:t>Directing Parties may be appointed</a:t>
            </a:r>
          </a:p>
          <a:p>
            <a:pPr lvl="1"/>
            <a:r>
              <a:rPr lang="en-US" dirty="0"/>
              <a:t>By the settlor in the trust</a:t>
            </a:r>
          </a:p>
          <a:p>
            <a:pPr lvl="2"/>
            <a:r>
              <a:rPr lang="en-US" sz="1500" dirty="0"/>
              <a:t>Most often seen</a:t>
            </a:r>
          </a:p>
          <a:p>
            <a:pPr lvl="1"/>
            <a:r>
              <a:rPr lang="en-US" dirty="0"/>
              <a:t>A court order</a:t>
            </a:r>
          </a:p>
          <a:p>
            <a:pPr lvl="1"/>
            <a:r>
              <a:rPr lang="en-US" dirty="0"/>
              <a:t>By interested persons in a nonjudicial settlement agreement</a:t>
            </a:r>
          </a:p>
          <a:p>
            <a:r>
              <a:rPr lang="en-US" dirty="0"/>
              <a:t>Drafting point</a:t>
            </a:r>
          </a:p>
          <a:p>
            <a:pPr lvl="1"/>
            <a:r>
              <a:rPr lang="en-US" dirty="0"/>
              <a:t>Include language on how to remove, replace, and appoint a successor Directing Party, and language on the resignation of a Directing Party, especially with court order or nonjudicial settlement agreement</a:t>
            </a:r>
          </a:p>
        </p:txBody>
      </p:sp>
    </p:spTree>
    <p:extLst>
      <p:ext uri="{BB962C8B-B14F-4D97-AF65-F5344CB8AC3E}">
        <p14:creationId xmlns:p14="http://schemas.microsoft.com/office/powerpoint/2010/main" val="3297376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07863-50D0-4003-927C-B6D8E48AB35F}"/>
              </a:ext>
            </a:extLst>
          </p:cNvPr>
          <p:cNvSpPr>
            <a:spLocks noGrp="1"/>
          </p:cNvSpPr>
          <p:nvPr>
            <p:ph type="title"/>
          </p:nvPr>
        </p:nvSpPr>
        <p:spPr/>
        <p:txBody>
          <a:bodyPr>
            <a:normAutofit fontScale="90000"/>
          </a:bodyPr>
          <a:lstStyle/>
          <a:p>
            <a:r>
              <a:rPr lang="en-US" dirty="0"/>
              <a:t>7.		Pre-July 1, 2014, Directing Party 					language</a:t>
            </a:r>
            <a:br>
              <a:rPr lang="en-US" dirty="0"/>
            </a:br>
            <a:endParaRPr lang="en-US" dirty="0"/>
          </a:p>
        </p:txBody>
      </p:sp>
      <p:sp>
        <p:nvSpPr>
          <p:cNvPr id="3" name="Content Placeholder 2">
            <a:extLst>
              <a:ext uri="{FF2B5EF4-FFF2-40B4-BE49-F238E27FC236}">
                <a16:creationId xmlns:a16="http://schemas.microsoft.com/office/drawing/2014/main" id="{8CDB7A2B-3DDF-41D5-BF24-0C151CE6F540}"/>
              </a:ext>
            </a:extLst>
          </p:cNvPr>
          <p:cNvSpPr>
            <a:spLocks noGrp="1"/>
          </p:cNvSpPr>
          <p:nvPr>
            <p:ph idx="1"/>
          </p:nvPr>
        </p:nvSpPr>
        <p:spPr>
          <a:xfrm>
            <a:off x="677334" y="1930401"/>
            <a:ext cx="8596668" cy="4110962"/>
          </a:xfrm>
        </p:spPr>
        <p:txBody>
          <a:bodyPr/>
          <a:lstStyle/>
          <a:p>
            <a:r>
              <a:rPr lang="en-US" dirty="0"/>
              <a:t>Example language of a Directing Party before statutory amendment</a:t>
            </a:r>
          </a:p>
          <a:p>
            <a:pPr lvl="1"/>
            <a:r>
              <a:rPr lang="en-US" dirty="0"/>
              <a:t>While the Grantor is living and not unable to manage his affairs, the trustee shall make only such sales and investments as the Grantor directs … After the death of the Grantor … the majority of the descendants of the Grantor … shall have all the powers of direction and delegation reserved to the Grantor hereunder.  Any power of direction or delegation under this paragraph may be exercised only in a fiduciary capacity and for the benefit of the beneficiaries of the trust.  While the Grantor or any other person or persons are empowered hereunder, the trustee shall be under no obligation to make any investment review or to consider the propriety of holding or selling any property of the trust.  The statement of the trustee that it is acting according to this paragraph shall fully protect all persons dealing with the trustee.  The trustee shall have no responsibility for any loss that may result from acting in accordance with this paragraph.</a:t>
            </a:r>
          </a:p>
          <a:p>
            <a:pPr lvl="2"/>
            <a:r>
              <a:rPr lang="en-US" sz="1500" dirty="0"/>
              <a:t>From trust drafted in 1982</a:t>
            </a:r>
          </a:p>
        </p:txBody>
      </p:sp>
    </p:spTree>
    <p:extLst>
      <p:ext uri="{BB962C8B-B14F-4D97-AF65-F5344CB8AC3E}">
        <p14:creationId xmlns:p14="http://schemas.microsoft.com/office/powerpoint/2010/main" val="2621259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F6954-FD6A-48CE-99F0-4782C6BF0DB4}"/>
              </a:ext>
            </a:extLst>
          </p:cNvPr>
          <p:cNvSpPr>
            <a:spLocks noGrp="1"/>
          </p:cNvSpPr>
          <p:nvPr>
            <p:ph type="title"/>
          </p:nvPr>
        </p:nvSpPr>
        <p:spPr>
          <a:xfrm>
            <a:off x="493986" y="273269"/>
            <a:ext cx="8780016" cy="1406675"/>
          </a:xfrm>
        </p:spPr>
        <p:txBody>
          <a:bodyPr>
            <a:normAutofit/>
          </a:bodyPr>
          <a:lstStyle/>
          <a:p>
            <a:r>
              <a:rPr lang="en-US" sz="3200" dirty="0"/>
              <a:t>8.  Alternatives and historical methods 				 pre-July 1, 2014</a:t>
            </a:r>
          </a:p>
        </p:txBody>
      </p:sp>
      <p:sp>
        <p:nvSpPr>
          <p:cNvPr id="3" name="Content Placeholder 2">
            <a:extLst>
              <a:ext uri="{FF2B5EF4-FFF2-40B4-BE49-F238E27FC236}">
                <a16:creationId xmlns:a16="http://schemas.microsoft.com/office/drawing/2014/main" id="{8B1D70F3-AB0B-4209-8ED6-CD4CAC95994F}"/>
              </a:ext>
            </a:extLst>
          </p:cNvPr>
          <p:cNvSpPr>
            <a:spLocks noGrp="1"/>
          </p:cNvSpPr>
          <p:nvPr>
            <p:ph idx="1"/>
          </p:nvPr>
        </p:nvSpPr>
        <p:spPr>
          <a:xfrm>
            <a:off x="493986" y="1555532"/>
            <a:ext cx="8040414" cy="5223640"/>
          </a:xfrm>
        </p:spPr>
        <p:txBody>
          <a:bodyPr>
            <a:normAutofit fontScale="77500" lnSpcReduction="20000"/>
          </a:bodyPr>
          <a:lstStyle/>
          <a:p>
            <a:r>
              <a:rPr lang="en-US" sz="2200" dirty="0"/>
              <a:t>Assets</a:t>
            </a:r>
          </a:p>
          <a:p>
            <a:pPr lvl="1"/>
            <a:r>
              <a:rPr lang="en-US" sz="1900" dirty="0"/>
              <a:t>Draft “hold” language in trust that states:</a:t>
            </a:r>
          </a:p>
          <a:p>
            <a:pPr lvl="2"/>
            <a:r>
              <a:rPr lang="en-US" sz="1500" dirty="0"/>
              <a:t>What assets (or what investment manager to use) are to be held in trust, </a:t>
            </a:r>
          </a:p>
          <a:p>
            <a:pPr lvl="2"/>
            <a:r>
              <a:rPr lang="en-US" sz="1500" dirty="0"/>
              <a:t>without duty to diversify, and </a:t>
            </a:r>
          </a:p>
          <a:p>
            <a:pPr lvl="2"/>
            <a:r>
              <a:rPr lang="en-US" sz="1500" dirty="0"/>
              <a:t>trustee has no liability for action or inaction by trustee regarding these assets</a:t>
            </a:r>
          </a:p>
          <a:p>
            <a:pPr lvl="1"/>
            <a:r>
              <a:rPr lang="en-US" sz="1900" dirty="0"/>
              <a:t>Note, however, that this language may still be challenged by an unhappy beneficiary for failure to diversity or for failure to be rid of asset that causes harm.  “Hold” language may not offer as much protection to trustee as a Directing Party can offer.</a:t>
            </a:r>
          </a:p>
          <a:p>
            <a:r>
              <a:rPr lang="en-US" sz="2200" dirty="0"/>
              <a:t>Distributions</a:t>
            </a:r>
          </a:p>
          <a:p>
            <a:pPr lvl="1"/>
            <a:r>
              <a:rPr lang="en-US" sz="1900" dirty="0"/>
              <a:t>Draft language in trust that states:</a:t>
            </a:r>
          </a:p>
          <a:p>
            <a:pPr lvl="2"/>
            <a:r>
              <a:rPr lang="en-US" sz="1500" dirty="0"/>
              <a:t>Who trustee should consult with, but, that trustee’s decision is binding</a:t>
            </a:r>
          </a:p>
          <a:p>
            <a:pPr lvl="2"/>
            <a:r>
              <a:rPr lang="en-US" sz="1500" dirty="0"/>
              <a:t>Allows trustee to share information about the trust and the beneficiary with the consultant</a:t>
            </a:r>
          </a:p>
          <a:p>
            <a:r>
              <a:rPr lang="en-US" sz="2200" dirty="0"/>
              <a:t>The Directing Party statute gives clarity as to Trustee’s duties.  In contrast, by not using a Directing Party, unless the trust is drafted to address the trustee’s duties, there may be uncertainty as to the trustee’s duties.</a:t>
            </a:r>
          </a:p>
          <a:p>
            <a:r>
              <a:rPr lang="en-US" sz="2200" dirty="0"/>
              <a:t>In the absence of specific language directing the trustee, the trustee can still delegate investment management responsibility</a:t>
            </a:r>
          </a:p>
        </p:txBody>
      </p:sp>
    </p:spTree>
    <p:extLst>
      <p:ext uri="{BB962C8B-B14F-4D97-AF65-F5344CB8AC3E}">
        <p14:creationId xmlns:p14="http://schemas.microsoft.com/office/powerpoint/2010/main" val="1564771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23EB9-EC6C-430B-B71D-0A83375C47D9}"/>
              </a:ext>
            </a:extLst>
          </p:cNvPr>
          <p:cNvSpPr>
            <a:spLocks noGrp="1"/>
          </p:cNvSpPr>
          <p:nvPr>
            <p:ph type="title"/>
          </p:nvPr>
        </p:nvSpPr>
        <p:spPr>
          <a:xfrm>
            <a:off x="677334" y="704193"/>
            <a:ext cx="8596668" cy="1320800"/>
          </a:xfrm>
        </p:spPr>
        <p:txBody>
          <a:bodyPr/>
          <a:lstStyle/>
          <a:p>
            <a:r>
              <a:rPr lang="en-US" dirty="0"/>
              <a:t>9.		Summary</a:t>
            </a:r>
          </a:p>
        </p:txBody>
      </p:sp>
      <p:sp>
        <p:nvSpPr>
          <p:cNvPr id="3" name="Content Placeholder 2">
            <a:extLst>
              <a:ext uri="{FF2B5EF4-FFF2-40B4-BE49-F238E27FC236}">
                <a16:creationId xmlns:a16="http://schemas.microsoft.com/office/drawing/2014/main" id="{D24726C3-6274-4F41-A511-4FAD7C23C6EE}"/>
              </a:ext>
            </a:extLst>
          </p:cNvPr>
          <p:cNvSpPr>
            <a:spLocks noGrp="1"/>
          </p:cNvSpPr>
          <p:nvPr>
            <p:ph idx="1"/>
          </p:nvPr>
        </p:nvSpPr>
        <p:spPr>
          <a:xfrm>
            <a:off x="677334" y="1492469"/>
            <a:ext cx="8596668" cy="4548893"/>
          </a:xfrm>
        </p:spPr>
        <p:txBody>
          <a:bodyPr>
            <a:normAutofit/>
          </a:bodyPr>
          <a:lstStyle/>
          <a:p>
            <a:endParaRPr lang="en-US" dirty="0"/>
          </a:p>
          <a:p>
            <a:r>
              <a:rPr lang="en-US" dirty="0"/>
              <a:t>“Directing party”  </a:t>
            </a:r>
          </a:p>
          <a:p>
            <a:pPr lvl="1"/>
            <a:r>
              <a:rPr lang="en-US" dirty="0"/>
              <a:t>a person who is granted a power, in a capacity other than as a trustee or a trust protector, to make or to direct the trustee to make investment and distribution decisions. A directing party is a fiduciary and is obligated to act in good faith, consistent with the terms and purposes of the trust, and the interests of the beneficiaries. A trustee has no duty to monitor the directing party, and a trustee who follows a directing party's directions is not liable for any resulting losses, unless the loss is a result of the trustee's willful misconduct.</a:t>
            </a:r>
          </a:p>
          <a:p>
            <a:r>
              <a:rPr lang="en-US" dirty="0"/>
              <a:t>Analysis by the Legislative Reference Bureau, Senate Bill 384, 2013-2014</a:t>
            </a:r>
          </a:p>
        </p:txBody>
      </p:sp>
    </p:spTree>
    <p:extLst>
      <p:ext uri="{BB962C8B-B14F-4D97-AF65-F5344CB8AC3E}">
        <p14:creationId xmlns:p14="http://schemas.microsoft.com/office/powerpoint/2010/main" val="2694231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483AB-5961-474F-9193-CEEDB5D05683}"/>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79FE79E5-4E72-406E-9B6C-4EF7B577F379}"/>
              </a:ext>
            </a:extLst>
          </p:cNvPr>
          <p:cNvSpPr>
            <a:spLocks noGrp="1"/>
          </p:cNvSpPr>
          <p:nvPr>
            <p:ph idx="1"/>
          </p:nvPr>
        </p:nvSpPr>
        <p:spPr>
          <a:xfrm>
            <a:off x="677334" y="1597573"/>
            <a:ext cx="8596668" cy="4443790"/>
          </a:xfrm>
        </p:spPr>
        <p:txBody>
          <a:bodyPr/>
          <a:lstStyle/>
          <a:p>
            <a:r>
              <a:rPr lang="en-US" dirty="0"/>
              <a:t>1.	Trust without a Directing Party – context for what a Directing Party 			allows</a:t>
            </a:r>
          </a:p>
          <a:p>
            <a:r>
              <a:rPr lang="en-US" dirty="0"/>
              <a:t>2.	What is a Directing Party?</a:t>
            </a:r>
          </a:p>
          <a:p>
            <a:r>
              <a:rPr lang="en-US" dirty="0"/>
              <a:t>3.	Reduction of Trustee’s role and liability</a:t>
            </a:r>
          </a:p>
          <a:p>
            <a:r>
              <a:rPr lang="en-US" dirty="0"/>
              <a:t>4.	Directing Parties for investments and for distributions</a:t>
            </a:r>
          </a:p>
          <a:p>
            <a:r>
              <a:rPr lang="en-US" dirty="0"/>
              <a:t>5.	Choosing a Directing Party</a:t>
            </a:r>
          </a:p>
          <a:p>
            <a:r>
              <a:rPr lang="en-US" dirty="0"/>
              <a:t>6.	How Directing Parties are appointed</a:t>
            </a:r>
          </a:p>
          <a:p>
            <a:r>
              <a:rPr lang="en-US" dirty="0"/>
              <a:t>7.	Pre-July 1, 2014, Directing Party language</a:t>
            </a:r>
          </a:p>
          <a:p>
            <a:r>
              <a:rPr lang="en-US" dirty="0"/>
              <a:t>8.	Alternatives and historical methods pre-July 1, 2014</a:t>
            </a:r>
          </a:p>
          <a:p>
            <a:r>
              <a:rPr lang="en-US" dirty="0"/>
              <a:t>9.	Summary</a:t>
            </a:r>
          </a:p>
          <a:p>
            <a:endParaRPr lang="en-US" dirty="0"/>
          </a:p>
        </p:txBody>
      </p:sp>
    </p:spTree>
    <p:extLst>
      <p:ext uri="{BB962C8B-B14F-4D97-AF65-F5344CB8AC3E}">
        <p14:creationId xmlns:p14="http://schemas.microsoft.com/office/powerpoint/2010/main" val="3389075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A4225-CC22-49DF-AD6A-B0340EAC63C3}"/>
              </a:ext>
            </a:extLst>
          </p:cNvPr>
          <p:cNvSpPr>
            <a:spLocks noGrp="1"/>
          </p:cNvSpPr>
          <p:nvPr>
            <p:ph type="title"/>
          </p:nvPr>
        </p:nvSpPr>
        <p:spPr/>
        <p:txBody>
          <a:bodyPr>
            <a:normAutofit fontScale="90000"/>
          </a:bodyPr>
          <a:lstStyle/>
          <a:p>
            <a:r>
              <a:rPr lang="en-US" dirty="0"/>
              <a:t>1.		Trust without a Directing Party – context 		for what a Directing Party allows</a:t>
            </a:r>
          </a:p>
        </p:txBody>
      </p:sp>
      <p:sp>
        <p:nvSpPr>
          <p:cNvPr id="3" name="Content Placeholder 2">
            <a:extLst>
              <a:ext uri="{FF2B5EF4-FFF2-40B4-BE49-F238E27FC236}">
                <a16:creationId xmlns:a16="http://schemas.microsoft.com/office/drawing/2014/main" id="{56A2564F-D214-42DD-849D-767BAF220D71}"/>
              </a:ext>
            </a:extLst>
          </p:cNvPr>
          <p:cNvSpPr>
            <a:spLocks noGrp="1"/>
          </p:cNvSpPr>
          <p:nvPr>
            <p:ph idx="1"/>
          </p:nvPr>
        </p:nvSpPr>
        <p:spPr/>
        <p:txBody>
          <a:bodyPr>
            <a:normAutofit/>
          </a:bodyPr>
          <a:lstStyle/>
          <a:p>
            <a:r>
              <a:rPr lang="en-US" dirty="0"/>
              <a:t>To understand how a Directing Party works with trustees, first, consider the typical model for trusts where trustees manage investments without Directing Parties.  For investments, trustees are governed by:</a:t>
            </a:r>
          </a:p>
          <a:p>
            <a:pPr lvl="1"/>
            <a:r>
              <a:rPr lang="en-US" dirty="0"/>
              <a:t>Wis. Stat. Chapter 881 </a:t>
            </a:r>
            <a:r>
              <a:rPr lang="en-US" i="1" dirty="0"/>
              <a:t>Trust Fund Investments</a:t>
            </a:r>
            <a:r>
              <a:rPr lang="en-US" dirty="0"/>
              <a:t>, the Uniform Prudent Investor Act.  	Requires the Fiduciary to invest and manage assets as a prudent investor would.</a:t>
            </a:r>
          </a:p>
          <a:p>
            <a:pPr lvl="1"/>
            <a:r>
              <a:rPr lang="en-US" dirty="0"/>
              <a:t>Consider the purpose of the trust, the beneficiaries needs and other resources, and distribution requirements</a:t>
            </a:r>
          </a:p>
          <a:p>
            <a:r>
              <a:rPr lang="en-US" dirty="0"/>
              <a:t>Trustees can delegate investment and management functions</a:t>
            </a:r>
          </a:p>
          <a:p>
            <a:pPr lvl="1"/>
            <a:r>
              <a:rPr lang="en-US" dirty="0"/>
              <a:t>Selecting an agent, establishing scope of delegation, review agent’s actions</a:t>
            </a:r>
          </a:p>
          <a:p>
            <a:pPr lvl="1"/>
            <a:r>
              <a:rPr lang="en-US" dirty="0"/>
              <a:t>Agent owes a duty of reasonable care to comply with the terms of the delegation</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923579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2C4E1-68D4-4459-81AB-6381894FAB32}"/>
              </a:ext>
            </a:extLst>
          </p:cNvPr>
          <p:cNvSpPr>
            <a:spLocks noGrp="1"/>
          </p:cNvSpPr>
          <p:nvPr>
            <p:ph type="title"/>
          </p:nvPr>
        </p:nvSpPr>
        <p:spPr>
          <a:xfrm>
            <a:off x="515007" y="609600"/>
            <a:ext cx="8758995" cy="1320800"/>
          </a:xfrm>
        </p:spPr>
        <p:txBody>
          <a:bodyPr/>
          <a:lstStyle/>
          <a:p>
            <a:r>
              <a:rPr lang="en-US" dirty="0"/>
              <a:t>2.		What is a Directing Party?</a:t>
            </a:r>
            <a:br>
              <a:rPr lang="en-US" dirty="0"/>
            </a:br>
            <a:endParaRPr lang="en-US" dirty="0"/>
          </a:p>
        </p:txBody>
      </p:sp>
      <p:sp>
        <p:nvSpPr>
          <p:cNvPr id="3" name="Content Placeholder 2">
            <a:extLst>
              <a:ext uri="{FF2B5EF4-FFF2-40B4-BE49-F238E27FC236}">
                <a16:creationId xmlns:a16="http://schemas.microsoft.com/office/drawing/2014/main" id="{F4D52534-FD32-47E3-BC47-852927300953}"/>
              </a:ext>
            </a:extLst>
          </p:cNvPr>
          <p:cNvSpPr>
            <a:spLocks noGrp="1"/>
          </p:cNvSpPr>
          <p:nvPr>
            <p:ph idx="1"/>
          </p:nvPr>
        </p:nvSpPr>
        <p:spPr>
          <a:xfrm>
            <a:off x="515008" y="1408387"/>
            <a:ext cx="8177048" cy="5150068"/>
          </a:xfrm>
        </p:spPr>
        <p:txBody>
          <a:bodyPr>
            <a:normAutofit/>
          </a:bodyPr>
          <a:lstStyle/>
          <a:p>
            <a:pPr>
              <a:lnSpc>
                <a:spcPct val="120000"/>
              </a:lnSpc>
            </a:pPr>
            <a:r>
              <a:rPr lang="en-US" dirty="0"/>
              <a:t>Wisconsin Trust Code is a </a:t>
            </a:r>
            <a:r>
              <a:rPr lang="en-US" b="1" u="sng" dirty="0"/>
              <a:t>modified</a:t>
            </a:r>
            <a:r>
              <a:rPr lang="en-US" dirty="0"/>
              <a:t> version of the Uniform Trust Code as amended in 2005, and became effective July 1, 2014.</a:t>
            </a:r>
          </a:p>
          <a:p>
            <a:r>
              <a:rPr lang="en-US" dirty="0"/>
              <a:t>Wisconsin Statute section 701.0103 defines Directing Party</a:t>
            </a:r>
          </a:p>
          <a:p>
            <a:pPr lvl="1"/>
            <a:r>
              <a:rPr lang="en-US" dirty="0"/>
              <a:t>“A person who, in a trust instrument or court order, is granted a power to direct a trustee’s investment or distribution decisions or a power to make investment or distribution decisions regarding trust property and the power is granted to the person in a capacity other than as a trustee or trust protector.”</a:t>
            </a:r>
          </a:p>
          <a:p>
            <a:pPr lvl="1"/>
            <a:r>
              <a:rPr lang="en-US" dirty="0"/>
              <a:t>What does that mean?</a:t>
            </a:r>
          </a:p>
          <a:p>
            <a:pPr lvl="2"/>
            <a:r>
              <a:rPr lang="en-US" sz="1500" dirty="0"/>
              <a:t>A Directing Party is a person who can direct the trustee on what assets to hold or can direct the trustee on distributions to beneficiaries</a:t>
            </a:r>
          </a:p>
          <a:p>
            <a:r>
              <a:rPr lang="en-US" dirty="0"/>
              <a:t>With great power . . . </a:t>
            </a:r>
          </a:p>
          <a:p>
            <a:pPr lvl="1"/>
            <a:r>
              <a:rPr lang="en-US" dirty="0"/>
              <a:t>Directing Parties are fiduciaries, and are required to act in good faith regarding the terms of the trust and the beneficiaries’ interests</a:t>
            </a:r>
          </a:p>
          <a:p>
            <a:pPr lvl="1"/>
            <a:r>
              <a:rPr lang="en-US" dirty="0"/>
              <a:t>Wis. Stat. Chapter 881 </a:t>
            </a:r>
            <a:r>
              <a:rPr lang="en-US" i="1" dirty="0"/>
              <a:t>Trust Fund Investments</a:t>
            </a:r>
            <a:r>
              <a:rPr lang="en-US" dirty="0"/>
              <a:t>, the Uniform Prudent Investor Act.  Requires the Fiduciary to invest and manage assets as a prudent investor would.</a:t>
            </a:r>
          </a:p>
          <a:p>
            <a:pPr lvl="1"/>
            <a:endParaRPr lang="en-US" dirty="0"/>
          </a:p>
          <a:p>
            <a:pPr lvl="2"/>
            <a:endParaRPr lang="en-US" dirty="0"/>
          </a:p>
        </p:txBody>
      </p:sp>
    </p:spTree>
    <p:extLst>
      <p:ext uri="{BB962C8B-B14F-4D97-AF65-F5344CB8AC3E}">
        <p14:creationId xmlns:p14="http://schemas.microsoft.com/office/powerpoint/2010/main" val="2012371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D5D68-938B-446B-BC73-727AE6177190}"/>
              </a:ext>
            </a:extLst>
          </p:cNvPr>
          <p:cNvSpPr>
            <a:spLocks noGrp="1"/>
          </p:cNvSpPr>
          <p:nvPr>
            <p:ph type="title"/>
          </p:nvPr>
        </p:nvSpPr>
        <p:spPr/>
        <p:txBody>
          <a:bodyPr>
            <a:normAutofit fontScale="90000"/>
          </a:bodyPr>
          <a:lstStyle/>
          <a:p>
            <a:r>
              <a:rPr lang="en-US" sz="3800" dirty="0"/>
              <a:t>3. Reduction of Trustee’s role and liability</a:t>
            </a:r>
            <a:br>
              <a:rPr lang="en-US" dirty="0"/>
            </a:br>
            <a:endParaRPr lang="en-US" dirty="0"/>
          </a:p>
        </p:txBody>
      </p:sp>
      <p:sp>
        <p:nvSpPr>
          <p:cNvPr id="3" name="Content Placeholder 2">
            <a:extLst>
              <a:ext uri="{FF2B5EF4-FFF2-40B4-BE49-F238E27FC236}">
                <a16:creationId xmlns:a16="http://schemas.microsoft.com/office/drawing/2014/main" id="{F936AB68-C2C6-4E46-AAB2-7CBF46D9B954}"/>
              </a:ext>
            </a:extLst>
          </p:cNvPr>
          <p:cNvSpPr>
            <a:spLocks noGrp="1"/>
          </p:cNvSpPr>
          <p:nvPr>
            <p:ph idx="1"/>
          </p:nvPr>
        </p:nvSpPr>
        <p:spPr>
          <a:xfrm>
            <a:off x="677334" y="1429407"/>
            <a:ext cx="8596668" cy="4611955"/>
          </a:xfrm>
        </p:spPr>
        <p:txBody>
          <a:bodyPr>
            <a:normAutofit/>
          </a:bodyPr>
          <a:lstStyle/>
          <a:p>
            <a:r>
              <a:rPr lang="en-US" dirty="0"/>
              <a:t>When a Directing Party is appointed, a trustee does not have a duty to:</a:t>
            </a:r>
          </a:p>
          <a:p>
            <a:pPr lvl="1"/>
            <a:r>
              <a:rPr lang="en-US" dirty="0"/>
              <a:t>Provide advice, monitor, or evaluate the Directing Party’s conduct</a:t>
            </a:r>
          </a:p>
          <a:p>
            <a:pPr lvl="1"/>
            <a:r>
              <a:rPr lang="en-US" dirty="0"/>
              <a:t>Inform or warn a beneficiary that the trustee disagrees with the Directing Party’s actions </a:t>
            </a:r>
          </a:p>
          <a:p>
            <a:pPr lvl="1"/>
            <a:r>
              <a:rPr lang="en-US" dirty="0"/>
              <a:t>Prevent a Directing Party from giving a direction or taking any action</a:t>
            </a:r>
          </a:p>
          <a:p>
            <a:pPr lvl="1"/>
            <a:r>
              <a:rPr lang="en-US" dirty="0"/>
              <a:t>Compel a Directing Party to redress the Directing Party’s actions or directions</a:t>
            </a:r>
          </a:p>
          <a:p>
            <a:r>
              <a:rPr lang="en-US" dirty="0"/>
              <a:t>The trustee’s administrative actions related to the scope of the Directing Party’s power do not constitute monitoring or participating in the Directing Party’s actions</a:t>
            </a:r>
          </a:p>
          <a:p>
            <a:r>
              <a:rPr lang="en-US" dirty="0"/>
              <a:t>In the event of a breach of its duties, Directing Parties are liable for loss</a:t>
            </a:r>
          </a:p>
          <a:p>
            <a:r>
              <a:rPr lang="en-US" dirty="0"/>
              <a:t>Trustees, if either acting or not acting according to the Directing Parties’ direction, are not liable, except for Trustees own willful misconduct</a:t>
            </a:r>
          </a:p>
          <a:p>
            <a:endParaRPr lang="en-US" dirty="0"/>
          </a:p>
        </p:txBody>
      </p:sp>
    </p:spTree>
    <p:extLst>
      <p:ext uri="{BB962C8B-B14F-4D97-AF65-F5344CB8AC3E}">
        <p14:creationId xmlns:p14="http://schemas.microsoft.com/office/powerpoint/2010/main" val="4286446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75E93-779C-4046-A576-3E536461B223}"/>
              </a:ext>
            </a:extLst>
          </p:cNvPr>
          <p:cNvSpPr>
            <a:spLocks noGrp="1"/>
          </p:cNvSpPr>
          <p:nvPr>
            <p:ph type="title"/>
          </p:nvPr>
        </p:nvSpPr>
        <p:spPr>
          <a:xfrm>
            <a:off x="677334" y="609600"/>
            <a:ext cx="8596668" cy="647700"/>
          </a:xfrm>
        </p:spPr>
        <p:txBody>
          <a:bodyPr/>
          <a:lstStyle/>
          <a:p>
            <a:r>
              <a:rPr lang="en-US" dirty="0"/>
              <a:t>4.		Directing Party for Investments</a:t>
            </a:r>
          </a:p>
        </p:txBody>
      </p:sp>
      <p:sp>
        <p:nvSpPr>
          <p:cNvPr id="3" name="Content Placeholder 2">
            <a:extLst>
              <a:ext uri="{FF2B5EF4-FFF2-40B4-BE49-F238E27FC236}">
                <a16:creationId xmlns:a16="http://schemas.microsoft.com/office/drawing/2014/main" id="{769A50EE-EF3A-41F3-8E36-F027569556C5}"/>
              </a:ext>
            </a:extLst>
          </p:cNvPr>
          <p:cNvSpPr>
            <a:spLocks noGrp="1"/>
          </p:cNvSpPr>
          <p:nvPr>
            <p:ph idx="1"/>
          </p:nvPr>
        </p:nvSpPr>
        <p:spPr>
          <a:xfrm>
            <a:off x="677334" y="1397877"/>
            <a:ext cx="8603300" cy="4508937"/>
          </a:xfrm>
        </p:spPr>
        <p:txBody>
          <a:bodyPr>
            <a:normAutofit/>
          </a:bodyPr>
          <a:lstStyle/>
          <a:p>
            <a:r>
              <a:rPr lang="en-US" dirty="0"/>
              <a:t>The Trust Code gives us a “new” tool in Directing Parties to address client goals and concerns in their estate plans</a:t>
            </a:r>
          </a:p>
          <a:p>
            <a:pPr lvl="1"/>
            <a:r>
              <a:rPr lang="en-US" dirty="0"/>
              <a:t>Increases flexibility for addressing some common planning issues</a:t>
            </a:r>
          </a:p>
          <a:p>
            <a:pPr lvl="1"/>
            <a:r>
              <a:rPr lang="en-US" dirty="0"/>
              <a:t>Not a “plug and play” option; it needs to be well considered and personalized</a:t>
            </a:r>
          </a:p>
          <a:p>
            <a:r>
              <a:rPr lang="en-US" dirty="0"/>
              <a:t>Trusts are created for many reasons, and they may include any type of assets</a:t>
            </a:r>
          </a:p>
          <a:p>
            <a:r>
              <a:rPr lang="en-US" dirty="0"/>
              <a:t>The use of a Directing Party for investments can give the plan </a:t>
            </a:r>
            <a:r>
              <a:rPr lang="en-US" b="1" i="1" dirty="0"/>
              <a:t>flexibility</a:t>
            </a:r>
            <a:r>
              <a:rPr lang="en-US" dirty="0"/>
              <a:t> to deal with the different types of assets the trust may contain, and to address special objectives beyond “prudent investor” considerations</a:t>
            </a:r>
          </a:p>
          <a:p>
            <a:r>
              <a:rPr lang="en-US" dirty="0"/>
              <a:t>Use of a </a:t>
            </a:r>
            <a:r>
              <a:rPr lang="en-US"/>
              <a:t>Directing Party can </a:t>
            </a:r>
            <a:r>
              <a:rPr lang="en-US" dirty="0"/>
              <a:t>reduce the trustee’s risk associated with unusual assets or investment objectives, and may reduce trustee fees</a:t>
            </a:r>
          </a:p>
          <a:p>
            <a:r>
              <a:rPr lang="en-US" dirty="0"/>
              <a:t>The Directing Party does not operate in a vacuum; the trust framework should address the grantors’ special objectives and wishes that motivate the use of a Directing Party, provide guidelines and protections for the Directing Party</a:t>
            </a:r>
          </a:p>
        </p:txBody>
      </p:sp>
    </p:spTree>
    <p:extLst>
      <p:ext uri="{BB962C8B-B14F-4D97-AF65-F5344CB8AC3E}">
        <p14:creationId xmlns:p14="http://schemas.microsoft.com/office/powerpoint/2010/main" val="1902614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3" y="378372"/>
            <a:ext cx="8864099" cy="1065964"/>
          </a:xfrm>
        </p:spPr>
        <p:txBody>
          <a:bodyPr>
            <a:normAutofit fontScale="90000"/>
          </a:bodyPr>
          <a:lstStyle/>
          <a:p>
            <a:r>
              <a:rPr lang="en-US" dirty="0"/>
              <a:t>4.1	When Directing Parties are used</a:t>
            </a:r>
            <a:br>
              <a:rPr lang="en-US" dirty="0"/>
            </a:br>
            <a:endParaRPr lang="en-US" dirty="0"/>
          </a:p>
        </p:txBody>
      </p:sp>
      <p:sp>
        <p:nvSpPr>
          <p:cNvPr id="3" name="Content Placeholder 2"/>
          <p:cNvSpPr>
            <a:spLocks noGrp="1"/>
          </p:cNvSpPr>
          <p:nvPr>
            <p:ph idx="1"/>
          </p:nvPr>
        </p:nvSpPr>
        <p:spPr>
          <a:xfrm>
            <a:off x="409903" y="1145628"/>
            <a:ext cx="8864099" cy="5328744"/>
          </a:xfrm>
        </p:spPr>
        <p:txBody>
          <a:bodyPr>
            <a:normAutofit fontScale="92500" lnSpcReduction="20000"/>
          </a:bodyPr>
          <a:lstStyle/>
          <a:p>
            <a:r>
              <a:rPr lang="en-US" sz="1900" dirty="0"/>
              <a:t>The Directing Party is linked to “directed assets”, which may be a portion of the entire trust; there may be more than one directing party for different groups of directed assets</a:t>
            </a:r>
          </a:p>
          <a:p>
            <a:r>
              <a:rPr lang="en-US" sz="1900" u="sng" dirty="0"/>
              <a:t>Special “unique” assets</a:t>
            </a:r>
            <a:r>
              <a:rPr lang="en-US" sz="1900" dirty="0"/>
              <a:t>; exceptions to Prudent Investor rules</a:t>
            </a:r>
          </a:p>
          <a:p>
            <a:pPr lvl="1"/>
            <a:r>
              <a:rPr lang="en-US" sz="1700" dirty="0"/>
              <a:t>Closely held business interests, LLCs, LLPs</a:t>
            </a:r>
          </a:p>
          <a:p>
            <a:pPr lvl="1"/>
            <a:r>
              <a:rPr lang="en-US" sz="1700" dirty="0"/>
              <a:t>Assets with valuation concerns</a:t>
            </a:r>
          </a:p>
          <a:p>
            <a:pPr lvl="1"/>
            <a:r>
              <a:rPr lang="en-US" sz="1700" dirty="0"/>
              <a:t>Real estate:  Residence, cottage or recreation property, business or rental property </a:t>
            </a:r>
          </a:p>
          <a:p>
            <a:pPr lvl="1"/>
            <a:r>
              <a:rPr lang="en-US" sz="1700" dirty="0"/>
              <a:t>Tangible personal property: jewelry, artwork, collections, firearms, equipment</a:t>
            </a:r>
          </a:p>
          <a:p>
            <a:pPr lvl="1"/>
            <a:r>
              <a:rPr lang="en-US" sz="1700" dirty="0"/>
              <a:t>Alternative investments</a:t>
            </a:r>
          </a:p>
          <a:p>
            <a:pPr lvl="1"/>
            <a:r>
              <a:rPr lang="en-US" sz="1700" dirty="0"/>
              <a:t>Concentration of securities, lack of diversification</a:t>
            </a:r>
          </a:p>
          <a:p>
            <a:pPr lvl="1"/>
            <a:r>
              <a:rPr lang="en-US" sz="1700" dirty="0"/>
              <a:t>Life insurance</a:t>
            </a:r>
          </a:p>
          <a:p>
            <a:r>
              <a:rPr lang="en-US" sz="1900" dirty="0"/>
              <a:t>Broadening the trust’s investment management options </a:t>
            </a:r>
          </a:p>
          <a:p>
            <a:pPr lvl="1"/>
            <a:r>
              <a:rPr lang="en-US" sz="1700" dirty="0"/>
              <a:t>Designate and lock in a trusted investment manager, or several managers</a:t>
            </a:r>
          </a:p>
          <a:p>
            <a:pPr lvl="1"/>
            <a:r>
              <a:rPr lang="en-US" sz="1700" dirty="0"/>
              <a:t>Designate an investment strategy or approach, like index fund funds or “robo-investment” option</a:t>
            </a:r>
          </a:p>
          <a:p>
            <a:pPr lvl="1"/>
            <a:r>
              <a:rPr lang="en-US" sz="1700" dirty="0"/>
              <a:t>Reduce trustee concerns regarding suitability, investment policy, investment oversight, etc.</a:t>
            </a:r>
          </a:p>
          <a:p>
            <a:pPr lvl="2"/>
            <a:endParaRPr lang="en-US" dirty="0"/>
          </a:p>
          <a:p>
            <a:endParaRPr lang="en-US" dirty="0"/>
          </a:p>
        </p:txBody>
      </p:sp>
    </p:spTree>
    <p:extLst>
      <p:ext uri="{BB962C8B-B14F-4D97-AF65-F5344CB8AC3E}">
        <p14:creationId xmlns:p14="http://schemas.microsoft.com/office/powerpoint/2010/main" val="445490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8918611" cy="840828"/>
          </a:xfrm>
        </p:spPr>
        <p:txBody>
          <a:bodyPr/>
          <a:lstStyle/>
          <a:p>
            <a:r>
              <a:rPr lang="en-US" dirty="0"/>
              <a:t>4.2  Duties of a Directing Party for Assets</a:t>
            </a:r>
          </a:p>
        </p:txBody>
      </p:sp>
      <p:sp>
        <p:nvSpPr>
          <p:cNvPr id="3" name="Content Placeholder 2"/>
          <p:cNvSpPr>
            <a:spLocks noGrp="1"/>
          </p:cNvSpPr>
          <p:nvPr>
            <p:ph idx="1"/>
          </p:nvPr>
        </p:nvSpPr>
        <p:spPr>
          <a:xfrm>
            <a:off x="677334" y="1566041"/>
            <a:ext cx="8596668" cy="4475322"/>
          </a:xfrm>
        </p:spPr>
        <p:txBody>
          <a:bodyPr/>
          <a:lstStyle/>
          <a:p>
            <a:pPr marL="0" indent="0" algn="ctr">
              <a:buNone/>
            </a:pPr>
            <a:r>
              <a:rPr lang="en-US" dirty="0"/>
              <a:t>From the Trust Code</a:t>
            </a:r>
          </a:p>
          <a:p>
            <a:pPr marL="0" indent="0" algn="ctr">
              <a:buNone/>
            </a:pPr>
            <a:endParaRPr lang="en-US" sz="1200" dirty="0"/>
          </a:p>
          <a:p>
            <a:r>
              <a:rPr lang="en-US" dirty="0"/>
              <a:t>Direct the Trustee on retention, purchase, sale of property</a:t>
            </a:r>
          </a:p>
          <a:p>
            <a:r>
              <a:rPr lang="en-US" dirty="0"/>
              <a:t>Direct the Trustee on management, control, and voting powers of property</a:t>
            </a:r>
          </a:p>
          <a:p>
            <a:r>
              <a:rPr lang="en-US" dirty="0"/>
              <a:t>Select and determine the compensation for any outside investment advisors, consultants, and delegate authority to them under §881.01(10)</a:t>
            </a:r>
          </a:p>
          <a:p>
            <a:r>
              <a:rPr lang="en-US" dirty="0"/>
              <a:t>Determine frequency and methodology of valuing property and provide value of property for which there is no readily available daily market value</a:t>
            </a:r>
          </a:p>
          <a:p>
            <a:endParaRPr lang="en-US" dirty="0"/>
          </a:p>
          <a:p>
            <a:r>
              <a:rPr lang="en-US" dirty="0"/>
              <a:t>Note: Lack of a direction is a direction to not act</a:t>
            </a:r>
          </a:p>
          <a:p>
            <a:endParaRPr lang="en-US" dirty="0"/>
          </a:p>
        </p:txBody>
      </p:sp>
    </p:spTree>
    <p:extLst>
      <p:ext uri="{BB962C8B-B14F-4D97-AF65-F5344CB8AC3E}">
        <p14:creationId xmlns:p14="http://schemas.microsoft.com/office/powerpoint/2010/main" val="955860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455C7-C9F2-408F-B9E7-DC2F15866683}"/>
              </a:ext>
            </a:extLst>
          </p:cNvPr>
          <p:cNvSpPr>
            <a:spLocks noGrp="1"/>
          </p:cNvSpPr>
          <p:nvPr>
            <p:ph type="title"/>
          </p:nvPr>
        </p:nvSpPr>
        <p:spPr>
          <a:xfrm>
            <a:off x="677334" y="609600"/>
            <a:ext cx="8596668" cy="998483"/>
          </a:xfrm>
        </p:spPr>
        <p:txBody>
          <a:bodyPr/>
          <a:lstStyle/>
          <a:p>
            <a:r>
              <a:rPr lang="en-US" dirty="0"/>
              <a:t>4.3	Directing Party for Distributions</a:t>
            </a:r>
          </a:p>
        </p:txBody>
      </p:sp>
      <p:sp>
        <p:nvSpPr>
          <p:cNvPr id="3" name="Content Placeholder 2">
            <a:extLst>
              <a:ext uri="{FF2B5EF4-FFF2-40B4-BE49-F238E27FC236}">
                <a16:creationId xmlns:a16="http://schemas.microsoft.com/office/drawing/2014/main" id="{F8E8DA9E-5457-4A28-A783-B76611CAA513}"/>
              </a:ext>
            </a:extLst>
          </p:cNvPr>
          <p:cNvSpPr>
            <a:spLocks noGrp="1"/>
          </p:cNvSpPr>
          <p:nvPr>
            <p:ph idx="1"/>
          </p:nvPr>
        </p:nvSpPr>
        <p:spPr>
          <a:xfrm>
            <a:off x="677334" y="1608083"/>
            <a:ext cx="8596668" cy="4433279"/>
          </a:xfrm>
        </p:spPr>
        <p:txBody>
          <a:bodyPr/>
          <a:lstStyle/>
          <a:p>
            <a:r>
              <a:rPr lang="en-US" dirty="0"/>
              <a:t>Gives direction to trustee for distributions to beneficiaries</a:t>
            </a:r>
          </a:p>
          <a:p>
            <a:pPr lvl="1"/>
            <a:r>
              <a:rPr lang="en-US" dirty="0"/>
              <a:t>When a Directing Party for distributions may be used: special beneficiary or family concerns </a:t>
            </a:r>
          </a:p>
          <a:p>
            <a:pPr lvl="2"/>
            <a:r>
              <a:rPr lang="en-US" sz="1500" dirty="0"/>
              <a:t>Beneficiary with special needs</a:t>
            </a:r>
          </a:p>
          <a:p>
            <a:pPr lvl="2"/>
            <a:r>
              <a:rPr lang="en-US" sz="1500" dirty="0"/>
              <a:t>Alcohol or substance issues</a:t>
            </a:r>
          </a:p>
          <a:p>
            <a:pPr lvl="2"/>
            <a:r>
              <a:rPr lang="en-US" sz="1500" dirty="0"/>
              <a:t>Incarcerated beneficiary</a:t>
            </a:r>
          </a:p>
          <a:p>
            <a:pPr lvl="2"/>
            <a:r>
              <a:rPr lang="en-US" sz="1500" dirty="0"/>
              <a:t>Tax-motivated distributions</a:t>
            </a:r>
          </a:p>
          <a:p>
            <a:pPr lvl="1"/>
            <a:r>
              <a:rPr lang="en-US" dirty="0"/>
              <a:t>More informed decision – regular contact with beneficiary</a:t>
            </a:r>
          </a:p>
          <a:p>
            <a:pPr lvl="1"/>
            <a:r>
              <a:rPr lang="en-US" dirty="0"/>
              <a:t>Keeps family involved without having family be trustee</a:t>
            </a:r>
          </a:p>
          <a:p>
            <a:pPr lvl="1"/>
            <a:r>
              <a:rPr lang="en-US" dirty="0"/>
              <a:t>May be a committee or entity</a:t>
            </a:r>
          </a:p>
          <a:p>
            <a:r>
              <a:rPr lang="en-US" dirty="0"/>
              <a:t>Directing Parties for distributions are not common</a:t>
            </a:r>
          </a:p>
        </p:txBody>
      </p:sp>
    </p:spTree>
    <p:extLst>
      <p:ext uri="{BB962C8B-B14F-4D97-AF65-F5344CB8AC3E}">
        <p14:creationId xmlns:p14="http://schemas.microsoft.com/office/powerpoint/2010/main" val="126498400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831</TotalTime>
  <Words>1857</Words>
  <Application>Microsoft Office PowerPoint</Application>
  <PresentationFormat>Widescreen</PresentationFormat>
  <Paragraphs>130</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Trebuchet MS</vt:lpstr>
      <vt:lpstr>Wingdings 3</vt:lpstr>
      <vt:lpstr>Facet</vt:lpstr>
      <vt:lpstr>Powers to Direct &amp; Working with Directing Parties in Trust Administration</vt:lpstr>
      <vt:lpstr>Overview</vt:lpstr>
      <vt:lpstr>1.  Trust without a Directing Party – context   for what a Directing Party allows</vt:lpstr>
      <vt:lpstr>2.  What is a Directing Party? </vt:lpstr>
      <vt:lpstr>3. Reduction of Trustee’s role and liability </vt:lpstr>
      <vt:lpstr>4.  Directing Party for Investments</vt:lpstr>
      <vt:lpstr>4.1 When Directing Parties are used </vt:lpstr>
      <vt:lpstr>4.2  Duties of a Directing Party for Assets</vt:lpstr>
      <vt:lpstr>4.3 Directing Party for Distributions</vt:lpstr>
      <vt:lpstr>5.  Choosing a Directing Party    </vt:lpstr>
      <vt:lpstr>6.  How Directing Parties are appointed</vt:lpstr>
      <vt:lpstr>7.  Pre-July 1, 2014, Directing Party      language </vt:lpstr>
      <vt:lpstr>8.  Alternatives and historical methods      pre-July 1, 2014</vt:lpstr>
      <vt:lpstr>9.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Powers to Direct &amp; Working with Directing Parties in Trust Administration</dc:title>
  <dc:creator>Brennan Haworth</dc:creator>
  <cp:lastModifiedBy>Michael Sessa</cp:lastModifiedBy>
  <cp:revision>75</cp:revision>
  <cp:lastPrinted>2020-08-27T20:43:00Z</cp:lastPrinted>
  <dcterms:created xsi:type="dcterms:W3CDTF">2018-11-05T18:25:11Z</dcterms:created>
  <dcterms:modified xsi:type="dcterms:W3CDTF">2020-08-27T20:48:04Z</dcterms:modified>
</cp:coreProperties>
</file>