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58" r:id="rId2"/>
    <p:sldId id="259" r:id="rId3"/>
    <p:sldId id="260" r:id="rId4"/>
    <p:sldId id="261" r:id="rId5"/>
    <p:sldId id="277" r:id="rId6"/>
    <p:sldId id="282" r:id="rId7"/>
    <p:sldId id="278" r:id="rId8"/>
    <p:sldId id="268" r:id="rId9"/>
    <p:sldId id="279" r:id="rId10"/>
    <p:sldId id="280" r:id="rId11"/>
    <p:sldId id="271" r:id="rId12"/>
    <p:sldId id="283" r:id="rId13"/>
    <p:sldId id="284" r:id="rId14"/>
    <p:sldId id="281" r:id="rId15"/>
    <p:sldId id="262" r:id="rId16"/>
    <p:sldId id="276" r:id="rId17"/>
    <p:sldId id="285" r:id="rId18"/>
    <p:sldId id="287" r:id="rId19"/>
    <p:sldId id="288" r:id="rId20"/>
    <p:sldId id="289"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autoAdjust="0"/>
  </p:normalViewPr>
  <p:slideViewPr>
    <p:cSldViewPr snapToGrid="0">
      <p:cViewPr varScale="1">
        <p:scale>
          <a:sx n="103" d="100"/>
          <a:sy n="103" d="100"/>
        </p:scale>
        <p:origin x="114" y="348"/>
      </p:cViewPr>
      <p:guideLst/>
    </p:cSldViewPr>
  </p:slideViewPr>
  <p:outlineViewPr>
    <p:cViewPr>
      <p:scale>
        <a:sx n="33" d="100"/>
        <a:sy n="33" d="100"/>
      </p:scale>
      <p:origin x="0" y="-1440"/>
    </p:cViewPr>
  </p:outlineViewPr>
  <p:notesTextViewPr>
    <p:cViewPr>
      <p:scale>
        <a:sx n="1" d="1"/>
        <a:sy n="1" d="1"/>
      </p:scale>
      <p:origin x="0" y="0"/>
    </p:cViewPr>
  </p:notesTextViewPr>
  <p:notesViewPr>
    <p:cSldViewPr snapToGrid="0">
      <p:cViewPr varScale="1">
        <p:scale>
          <a:sx n="84" d="100"/>
          <a:sy n="84" d="100"/>
        </p:scale>
        <p:origin x="384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1877CB7-69A8-4196-DDCD-1F0C135CD486}"/>
              </a:ext>
            </a:extLst>
          </p:cNvPr>
          <p:cNvSpPr>
            <a:spLocks noGrp="1"/>
          </p:cNvSpPr>
          <p:nvPr>
            <p:ph type="hdr" sz="quarter"/>
          </p:nvPr>
        </p:nvSpPr>
        <p:spPr>
          <a:xfrm>
            <a:off x="1" y="0"/>
            <a:ext cx="3038258" cy="465292"/>
          </a:xfrm>
          <a:prstGeom prst="rect">
            <a:avLst/>
          </a:prstGeom>
        </p:spPr>
        <p:txBody>
          <a:bodyPr vert="horz" lIns="90416" tIns="45208" rIns="90416" bIns="45208" rtlCol="0"/>
          <a:lstStyle>
            <a:lvl1pPr algn="l">
              <a:defRPr sz="1200"/>
            </a:lvl1pPr>
          </a:lstStyle>
          <a:p>
            <a:endParaRPr lang="en-US"/>
          </a:p>
        </p:txBody>
      </p:sp>
      <p:sp>
        <p:nvSpPr>
          <p:cNvPr id="3" name="Date Placeholder 2">
            <a:extLst>
              <a:ext uri="{FF2B5EF4-FFF2-40B4-BE49-F238E27FC236}">
                <a16:creationId xmlns:a16="http://schemas.microsoft.com/office/drawing/2014/main" id="{09104C31-B30C-3B37-9286-CEBCE2A5082C}"/>
              </a:ext>
            </a:extLst>
          </p:cNvPr>
          <p:cNvSpPr>
            <a:spLocks noGrp="1"/>
          </p:cNvSpPr>
          <p:nvPr>
            <p:ph type="dt" sz="quarter" idx="1"/>
          </p:nvPr>
        </p:nvSpPr>
        <p:spPr>
          <a:xfrm>
            <a:off x="3970576" y="0"/>
            <a:ext cx="3038258" cy="465292"/>
          </a:xfrm>
          <a:prstGeom prst="rect">
            <a:avLst/>
          </a:prstGeom>
        </p:spPr>
        <p:txBody>
          <a:bodyPr vert="horz" lIns="90416" tIns="45208" rIns="90416" bIns="45208" rtlCol="0"/>
          <a:lstStyle>
            <a:lvl1pPr algn="r">
              <a:defRPr sz="1200"/>
            </a:lvl1pPr>
          </a:lstStyle>
          <a:p>
            <a:fld id="{03418B2C-01B5-418B-B41C-D9C0C781EAC6}" type="datetime1">
              <a:rPr lang="en-US" smtClean="0"/>
              <a:t>2/7/2024</a:t>
            </a:fld>
            <a:endParaRPr lang="en-US"/>
          </a:p>
        </p:txBody>
      </p:sp>
      <p:sp>
        <p:nvSpPr>
          <p:cNvPr id="4" name="Footer Placeholder 3">
            <a:extLst>
              <a:ext uri="{FF2B5EF4-FFF2-40B4-BE49-F238E27FC236}">
                <a16:creationId xmlns:a16="http://schemas.microsoft.com/office/drawing/2014/main" id="{ADC8D737-B284-7F9D-AE6C-A615116E3D9D}"/>
              </a:ext>
            </a:extLst>
          </p:cNvPr>
          <p:cNvSpPr>
            <a:spLocks noGrp="1"/>
          </p:cNvSpPr>
          <p:nvPr>
            <p:ph type="ftr" sz="quarter" idx="2"/>
          </p:nvPr>
        </p:nvSpPr>
        <p:spPr>
          <a:xfrm>
            <a:off x="1" y="8831108"/>
            <a:ext cx="3038258" cy="465292"/>
          </a:xfrm>
          <a:prstGeom prst="rect">
            <a:avLst/>
          </a:prstGeom>
        </p:spPr>
        <p:txBody>
          <a:bodyPr vert="horz" lIns="90416" tIns="45208" rIns="90416" bIns="45208"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6FA5A7E-CB3C-E3F5-2915-6FDB17DD5A06}"/>
              </a:ext>
            </a:extLst>
          </p:cNvPr>
          <p:cNvSpPr>
            <a:spLocks noGrp="1"/>
          </p:cNvSpPr>
          <p:nvPr>
            <p:ph type="sldNum" sz="quarter" idx="3"/>
          </p:nvPr>
        </p:nvSpPr>
        <p:spPr>
          <a:xfrm>
            <a:off x="3970576" y="8831108"/>
            <a:ext cx="3038258" cy="465292"/>
          </a:xfrm>
          <a:prstGeom prst="rect">
            <a:avLst/>
          </a:prstGeom>
        </p:spPr>
        <p:txBody>
          <a:bodyPr vert="horz" lIns="90416" tIns="45208" rIns="90416" bIns="45208" rtlCol="0" anchor="b"/>
          <a:lstStyle>
            <a:lvl1pPr algn="r">
              <a:defRPr sz="1200"/>
            </a:lvl1pPr>
          </a:lstStyle>
          <a:p>
            <a:fld id="{F2B74F44-BD76-4FD2-BC9D-09A5A0608911}" type="slidenum">
              <a:rPr lang="en-US" smtClean="0"/>
              <a:t>‹#›</a:t>
            </a:fld>
            <a:endParaRPr lang="en-US"/>
          </a:p>
        </p:txBody>
      </p:sp>
    </p:spTree>
    <p:extLst>
      <p:ext uri="{BB962C8B-B14F-4D97-AF65-F5344CB8AC3E}">
        <p14:creationId xmlns:p14="http://schemas.microsoft.com/office/powerpoint/2010/main" val="252886806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258" cy="465292"/>
          </a:xfrm>
          <a:prstGeom prst="rect">
            <a:avLst/>
          </a:prstGeom>
        </p:spPr>
        <p:txBody>
          <a:bodyPr vert="horz" lIns="90416" tIns="45208" rIns="90416" bIns="45208" rtlCol="0"/>
          <a:lstStyle>
            <a:lvl1pPr algn="l">
              <a:defRPr sz="1200"/>
            </a:lvl1pPr>
          </a:lstStyle>
          <a:p>
            <a:endParaRPr lang="en-US"/>
          </a:p>
        </p:txBody>
      </p:sp>
      <p:sp>
        <p:nvSpPr>
          <p:cNvPr id="3" name="Date Placeholder 2"/>
          <p:cNvSpPr>
            <a:spLocks noGrp="1"/>
          </p:cNvSpPr>
          <p:nvPr>
            <p:ph type="dt" idx="1"/>
          </p:nvPr>
        </p:nvSpPr>
        <p:spPr>
          <a:xfrm>
            <a:off x="3970576" y="0"/>
            <a:ext cx="3038258" cy="465292"/>
          </a:xfrm>
          <a:prstGeom prst="rect">
            <a:avLst/>
          </a:prstGeom>
        </p:spPr>
        <p:txBody>
          <a:bodyPr vert="horz" lIns="90416" tIns="45208" rIns="90416" bIns="45208" rtlCol="0"/>
          <a:lstStyle>
            <a:lvl1pPr algn="r">
              <a:defRPr sz="1200"/>
            </a:lvl1pPr>
          </a:lstStyle>
          <a:p>
            <a:fld id="{93A53E79-C506-44AA-8EBE-3A3763EE7F06}" type="datetime1">
              <a:rPr lang="en-US" smtClean="0"/>
              <a:t>2/7/2024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0416" tIns="45208" rIns="90416" bIns="45208" rtlCol="0" anchor="ctr"/>
          <a:lstStyle/>
          <a:p>
            <a:endParaRPr lang="en-US"/>
          </a:p>
        </p:txBody>
      </p:sp>
      <p:sp>
        <p:nvSpPr>
          <p:cNvPr id="5" name="Notes Placeholder 4"/>
          <p:cNvSpPr>
            <a:spLocks noGrp="1"/>
          </p:cNvSpPr>
          <p:nvPr>
            <p:ph type="body" sz="quarter" idx="3"/>
          </p:nvPr>
        </p:nvSpPr>
        <p:spPr>
          <a:xfrm>
            <a:off x="700413" y="4473716"/>
            <a:ext cx="5609574" cy="3661028"/>
          </a:xfrm>
          <a:prstGeom prst="rect">
            <a:avLst/>
          </a:prstGeom>
        </p:spPr>
        <p:txBody>
          <a:bodyPr vert="horz" lIns="90416" tIns="45208" rIns="90416" bIns="452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31108"/>
            <a:ext cx="3038258" cy="465292"/>
          </a:xfrm>
          <a:prstGeom prst="rect">
            <a:avLst/>
          </a:prstGeom>
        </p:spPr>
        <p:txBody>
          <a:bodyPr vert="horz" lIns="90416" tIns="45208" rIns="90416" bIns="45208" rtlCol="0" anchor="b"/>
          <a:lstStyle>
            <a:lvl1pPr algn="l">
              <a:defRPr sz="1200"/>
            </a:lvl1pPr>
          </a:lstStyle>
          <a:p>
            <a:endParaRPr lang="en-US"/>
          </a:p>
        </p:txBody>
      </p:sp>
      <p:sp>
        <p:nvSpPr>
          <p:cNvPr id="7" name="Slide Number Placeholder 6"/>
          <p:cNvSpPr>
            <a:spLocks noGrp="1"/>
          </p:cNvSpPr>
          <p:nvPr>
            <p:ph type="sldNum" sz="quarter" idx="5"/>
          </p:nvPr>
        </p:nvSpPr>
        <p:spPr>
          <a:xfrm>
            <a:off x="3970576" y="8831108"/>
            <a:ext cx="3038258" cy="465292"/>
          </a:xfrm>
          <a:prstGeom prst="rect">
            <a:avLst/>
          </a:prstGeom>
        </p:spPr>
        <p:txBody>
          <a:bodyPr vert="horz" lIns="90416" tIns="45208" rIns="90416" bIns="45208" rtlCol="0" anchor="b"/>
          <a:lstStyle>
            <a:lvl1pPr algn="r">
              <a:defRPr sz="1200"/>
            </a:lvl1pPr>
          </a:lstStyle>
          <a:p>
            <a:fld id="{50DD95FD-0AA5-4893-A414-25B21FBF206F}" type="slidenum">
              <a:rPr lang="en-US" smtClean="0"/>
              <a:t>‹#›</a:t>
            </a:fld>
            <a:endParaRPr lang="en-US"/>
          </a:p>
        </p:txBody>
      </p:sp>
    </p:spTree>
    <p:extLst>
      <p:ext uri="{BB962C8B-B14F-4D97-AF65-F5344CB8AC3E}">
        <p14:creationId xmlns:p14="http://schemas.microsoft.com/office/powerpoint/2010/main" val="3223631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49636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Julie –</a:t>
            </a:r>
            <a:r>
              <a:rPr lang="en-US" baseline="0" dirty="0"/>
              <a:t> Starts discussion – What are the pros and cons of establishing a fund for lifetime operations vs annual assessments.  Does the type of entity choice matter in managing these items.</a:t>
            </a:r>
          </a:p>
          <a:p>
            <a:endParaRPr lang="en-US" baseline="0" dirty="0"/>
          </a:p>
          <a:p>
            <a:r>
              <a:rPr lang="en-US" baseline="0" dirty="0"/>
              <a:t>What is the effect of transferring a mortgage into the entity?</a:t>
            </a:r>
          </a:p>
          <a:p>
            <a:endParaRPr lang="en-US" baseline="0" dirty="0"/>
          </a:p>
          <a:p>
            <a:r>
              <a:rPr lang="en-US" baseline="0" dirty="0"/>
              <a:t>James and Matthew – What happens if one person does not ante up?  What if there is a buy out or redemption?  Is it an immediate pay out by the other members or is it over time?  Is there a treasurer, how are funds managed and accounted for.</a:t>
            </a:r>
          </a:p>
          <a:p>
            <a:endParaRPr lang="en-US" baseline="0" dirty="0"/>
          </a:p>
          <a:p>
            <a:r>
              <a:rPr lang="en-US" baseline="0" dirty="0"/>
              <a:t>Brian -  share your experiences in advising your clients and working with your personal family</a:t>
            </a:r>
          </a:p>
          <a:p>
            <a:r>
              <a:rPr lang="en-US" baseline="0" dirty="0"/>
              <a:t>Provide annual accounting summary</a:t>
            </a:r>
          </a:p>
          <a:p>
            <a:r>
              <a:rPr lang="en-US" baseline="0" dirty="0"/>
              <a:t>Special assessment issue on property taxes</a:t>
            </a:r>
          </a:p>
          <a:p>
            <a:r>
              <a:rPr lang="en-US" baseline="0" dirty="0"/>
              <a:t>How are improvements or personal property items addressed?</a:t>
            </a:r>
          </a:p>
          <a:p>
            <a:endParaRPr lang="en-US" baseline="0" dirty="0"/>
          </a:p>
          <a:p>
            <a:r>
              <a:rPr lang="en-US" baseline="0" dirty="0"/>
              <a:t>12:35</a:t>
            </a:r>
            <a:endParaRPr lang="en-US" dirty="0"/>
          </a:p>
        </p:txBody>
      </p:sp>
    </p:spTree>
    <p:extLst>
      <p:ext uri="{BB962C8B-B14F-4D97-AF65-F5344CB8AC3E}">
        <p14:creationId xmlns:p14="http://schemas.microsoft.com/office/powerpoint/2010/main" val="1275008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James and Matthew – start the discussion.  Pick some of the bullet</a:t>
            </a:r>
            <a:r>
              <a:rPr lang="en-US" baseline="0" dirty="0"/>
              <a:t> points and expand on how some of these should be very detailed in an agreement and those that can be loose.</a:t>
            </a:r>
          </a:p>
          <a:p>
            <a:endParaRPr lang="en-US" baseline="0" dirty="0"/>
          </a:p>
          <a:p>
            <a:endParaRPr lang="en-US" baseline="0" dirty="0"/>
          </a:p>
          <a:p>
            <a:r>
              <a:rPr lang="en-US" baseline="0" dirty="0"/>
              <a:t>What if there are only 2 family members, what if there are 8, is there a difference to the number of members that would require mandatory agreements or not?</a:t>
            </a:r>
          </a:p>
          <a:p>
            <a:endParaRPr lang="en-US" baseline="0" dirty="0"/>
          </a:p>
          <a:p>
            <a:r>
              <a:rPr lang="en-US" baseline="0" dirty="0"/>
              <a:t>Julie and Brian add comments in as needed.</a:t>
            </a:r>
          </a:p>
          <a:p>
            <a:endParaRPr lang="en-US" dirty="0"/>
          </a:p>
          <a:p>
            <a:r>
              <a:rPr lang="en-US" baseline="0" dirty="0"/>
              <a:t>No perfect formula.</a:t>
            </a:r>
          </a:p>
          <a:p>
            <a:endParaRPr lang="en-US" baseline="0" dirty="0"/>
          </a:p>
          <a:p>
            <a:r>
              <a:rPr lang="en-US" baseline="0" dirty="0"/>
              <a:t>12:45</a:t>
            </a:r>
            <a:endParaRPr lang="en-US" dirty="0"/>
          </a:p>
        </p:txBody>
      </p:sp>
    </p:spTree>
    <p:extLst>
      <p:ext uri="{BB962C8B-B14F-4D97-AF65-F5344CB8AC3E}">
        <p14:creationId xmlns:p14="http://schemas.microsoft.com/office/powerpoint/2010/main" val="17405760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Keith will show this sample use policy provide by Brian and Brian may add commentary as to which of these policies were easy to all agree on and those that were not.</a:t>
            </a:r>
            <a:endParaRPr lang="en-US" baseline="0" dirty="0"/>
          </a:p>
          <a:p>
            <a:endParaRPr lang="en-US" dirty="0"/>
          </a:p>
        </p:txBody>
      </p:sp>
    </p:spTree>
    <p:extLst>
      <p:ext uri="{BB962C8B-B14F-4D97-AF65-F5344CB8AC3E}">
        <p14:creationId xmlns:p14="http://schemas.microsoft.com/office/powerpoint/2010/main" val="13781250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Keith will show this sample use policy provide by Brian and Brian may add commentary as to which of these policies were easy to all agree on and those that were not.</a:t>
            </a:r>
            <a:endParaRPr lang="en-US" baseline="0" dirty="0"/>
          </a:p>
          <a:p>
            <a:endParaRPr lang="en-US" dirty="0"/>
          </a:p>
        </p:txBody>
      </p:sp>
    </p:spTree>
    <p:extLst>
      <p:ext uri="{BB962C8B-B14F-4D97-AF65-F5344CB8AC3E}">
        <p14:creationId xmlns:p14="http://schemas.microsoft.com/office/powerpoint/2010/main" val="28186996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Julie –</a:t>
            </a:r>
            <a:r>
              <a:rPr lang="en-US" baseline="0" dirty="0"/>
              <a:t> Go through the bullets and give a high level view of each of these items and how it comes into play depending on what type of entity this is. </a:t>
            </a:r>
          </a:p>
          <a:p>
            <a:endParaRPr lang="en-US" baseline="0" dirty="0"/>
          </a:p>
          <a:p>
            <a:r>
              <a:rPr lang="en-US" baseline="0" dirty="0"/>
              <a:t>When is there step up in basis</a:t>
            </a:r>
          </a:p>
          <a:p>
            <a:r>
              <a:rPr lang="en-US" baseline="0" dirty="0"/>
              <a:t>What if the property is rented, what are allowable expenses and how is personal use allocated.  Depreciation?</a:t>
            </a:r>
          </a:p>
          <a:p>
            <a:endParaRPr lang="en-US" baseline="0" dirty="0"/>
          </a:p>
          <a:p>
            <a:r>
              <a:rPr lang="en-US" baseline="0" dirty="0"/>
              <a:t>What if a family member lives out of state or the property is in another state.</a:t>
            </a:r>
          </a:p>
          <a:p>
            <a:endParaRPr lang="en-US" baseline="0" dirty="0"/>
          </a:p>
          <a:p>
            <a:r>
              <a:rPr lang="en-US" baseline="0" dirty="0"/>
              <a:t>James and Matthew – If it is rented to third parties, what is the importance of a good lease or rental agreement.</a:t>
            </a:r>
          </a:p>
          <a:p>
            <a:endParaRPr lang="en-US" baseline="0" dirty="0"/>
          </a:p>
          <a:p>
            <a:r>
              <a:rPr lang="en-US" baseline="0" dirty="0"/>
              <a:t>12:55</a:t>
            </a:r>
          </a:p>
          <a:p>
            <a:endParaRPr lang="en-US" baseline="0" dirty="0"/>
          </a:p>
        </p:txBody>
      </p:sp>
    </p:spTree>
    <p:extLst>
      <p:ext uri="{BB962C8B-B14F-4D97-AF65-F5344CB8AC3E}">
        <p14:creationId xmlns:p14="http://schemas.microsoft.com/office/powerpoint/2010/main" val="166063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This will be a group discussion on various bullet points.  We can pick those that may be of more importance than others and discuss these</a:t>
            </a:r>
          </a:p>
          <a:p>
            <a:endParaRPr lang="en-US" baseline="0" dirty="0"/>
          </a:p>
          <a:p>
            <a:r>
              <a:rPr lang="en-US" baseline="0" dirty="0"/>
              <a:t>If the property is rented via </a:t>
            </a:r>
            <a:r>
              <a:rPr lang="en-US" baseline="0" dirty="0" err="1"/>
              <a:t>AirBNB</a:t>
            </a:r>
            <a:r>
              <a:rPr lang="en-US" baseline="0" dirty="0"/>
              <a:t> or something like that does the municipality allow for it and are there sales tax reporting requirements</a:t>
            </a:r>
          </a:p>
          <a:p>
            <a:endParaRPr lang="en-US" baseline="0" dirty="0"/>
          </a:p>
          <a:p>
            <a:r>
              <a:rPr lang="en-US" baseline="0" dirty="0"/>
              <a:t>Are any of these items specifically documented in any agreements?</a:t>
            </a:r>
          </a:p>
          <a:p>
            <a:endParaRPr lang="en-US" baseline="0" dirty="0"/>
          </a:p>
          <a:p>
            <a:r>
              <a:rPr lang="en-US" baseline="0" dirty="0"/>
              <a:t>What if someone does not help with the sweat equity piece of these properties.</a:t>
            </a:r>
          </a:p>
          <a:p>
            <a:endParaRPr lang="en-US" baseline="0" dirty="0"/>
          </a:p>
          <a:p>
            <a:pPr defTabSz="904159">
              <a:defRPr/>
            </a:pPr>
            <a:r>
              <a:rPr lang="en-US" baseline="0" dirty="0"/>
              <a:t>How can disputes be worked out…should there be policies in place to address conflicts, </a:t>
            </a:r>
            <a:r>
              <a:rPr lang="en-US" baseline="0" dirty="0" err="1"/>
              <a:t>ie</a:t>
            </a:r>
            <a:r>
              <a:rPr lang="en-US" baseline="0" dirty="0"/>
              <a:t> majority vote, 100%, etc. and should the policy be part of the agreement.</a:t>
            </a:r>
          </a:p>
          <a:p>
            <a:pPr defTabSz="904159">
              <a:defRPr/>
            </a:pPr>
            <a:endParaRPr lang="en-US" baseline="0" dirty="0"/>
          </a:p>
          <a:p>
            <a:pPr defTabSz="904159">
              <a:defRPr/>
            </a:pPr>
            <a:r>
              <a:rPr lang="en-US" baseline="0" dirty="0"/>
              <a:t>What if there is a policy in place for fireworks, drinking </a:t>
            </a:r>
            <a:r>
              <a:rPr lang="en-US" baseline="0" dirty="0" err="1"/>
              <a:t>etc</a:t>
            </a:r>
            <a:r>
              <a:rPr lang="en-US" baseline="0" dirty="0"/>
              <a:t> and someone violates it, what is something happens?  How is this insured? Ramifications?  Can having too much in an agreement be harmful to others if something bad happened and the property was sued?</a:t>
            </a:r>
          </a:p>
          <a:p>
            <a:pPr defTabSz="904159">
              <a:defRPr/>
            </a:pPr>
            <a:endParaRPr lang="en-US" baseline="0" dirty="0"/>
          </a:p>
          <a:p>
            <a:pPr defTabSz="904159">
              <a:defRPr/>
            </a:pPr>
            <a:r>
              <a:rPr lang="en-US" baseline="0" dirty="0"/>
              <a:t>Pets- whose pets are allowed? Immediate sibling, their kids, friends and guests?  Type of pet, cats, dogs. Type of dog? What about people with allergies? Cleaning up after them.</a:t>
            </a:r>
          </a:p>
          <a:p>
            <a:pPr defTabSz="904159">
              <a:defRPr/>
            </a:pPr>
            <a:endParaRPr lang="en-US" baseline="0" dirty="0"/>
          </a:p>
          <a:p>
            <a:pPr defTabSz="904159">
              <a:defRPr/>
            </a:pPr>
            <a:r>
              <a:rPr lang="en-US" baseline="0" dirty="0"/>
              <a:t>1:10</a:t>
            </a:r>
          </a:p>
          <a:p>
            <a:endParaRPr lang="en-US" baseline="0" dirty="0"/>
          </a:p>
        </p:txBody>
      </p:sp>
    </p:spTree>
    <p:extLst>
      <p:ext uri="{BB962C8B-B14F-4D97-AF65-F5344CB8AC3E}">
        <p14:creationId xmlns:p14="http://schemas.microsoft.com/office/powerpoint/2010/main" val="23429444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a:t>
            </a:r>
            <a:r>
              <a:rPr lang="en-US" baseline="0" dirty="0"/>
              <a:t> of you will provide summary comments in particular to your experiences</a:t>
            </a:r>
          </a:p>
          <a:p>
            <a:endParaRPr lang="en-US" baseline="0" dirty="0"/>
          </a:p>
          <a:p>
            <a:r>
              <a:rPr lang="en-US" baseline="0" dirty="0"/>
              <a:t>Take away thoughts – must dos and don’ts</a:t>
            </a:r>
          </a:p>
          <a:p>
            <a:endParaRPr lang="en-US" baseline="0" dirty="0"/>
          </a:p>
          <a:p>
            <a:r>
              <a:rPr lang="en-US" dirty="0"/>
              <a:t>1:20 with 10 minutes of cushion for questions</a:t>
            </a:r>
          </a:p>
        </p:txBody>
      </p:sp>
    </p:spTree>
    <p:extLst>
      <p:ext uri="{BB962C8B-B14F-4D97-AF65-F5344CB8AC3E}">
        <p14:creationId xmlns:p14="http://schemas.microsoft.com/office/powerpoint/2010/main" val="611157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988647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868917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74409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panelist will introduce themselves</a:t>
            </a:r>
          </a:p>
          <a:p>
            <a:endParaRPr lang="en-US" dirty="0"/>
          </a:p>
          <a:p>
            <a:endParaRPr lang="en-US" dirty="0"/>
          </a:p>
          <a:p>
            <a:endParaRPr lang="en-US" dirty="0"/>
          </a:p>
          <a:p>
            <a:endParaRPr lang="en-US" dirty="0"/>
          </a:p>
          <a:p>
            <a:r>
              <a:rPr lang="en-US" dirty="0"/>
              <a:t>11:35</a:t>
            </a:r>
          </a:p>
        </p:txBody>
      </p:sp>
    </p:spTree>
    <p:extLst>
      <p:ext uri="{BB962C8B-B14F-4D97-AF65-F5344CB8AC3E}">
        <p14:creationId xmlns:p14="http://schemas.microsoft.com/office/powerpoint/2010/main" val="17996746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70202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Keith to provide an introduction as to the overall objectives of the presentation</a:t>
            </a:r>
          </a:p>
          <a:p>
            <a:endParaRPr lang="en-US" dirty="0"/>
          </a:p>
          <a:p>
            <a:endParaRPr lang="en-US" dirty="0"/>
          </a:p>
          <a:p>
            <a:endParaRPr lang="en-US" dirty="0"/>
          </a:p>
          <a:p>
            <a:r>
              <a:rPr lang="en-US" dirty="0"/>
              <a:t>11:36</a:t>
            </a:r>
          </a:p>
        </p:txBody>
      </p:sp>
    </p:spTree>
    <p:extLst>
      <p:ext uri="{BB962C8B-B14F-4D97-AF65-F5344CB8AC3E}">
        <p14:creationId xmlns:p14="http://schemas.microsoft.com/office/powerpoint/2010/main" val="1182677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Keith will lead the overall thought to set the table for the types of properties we should being considered by our clients</a:t>
            </a:r>
          </a:p>
          <a:p>
            <a:endParaRPr lang="en-US" dirty="0"/>
          </a:p>
          <a:p>
            <a:r>
              <a:rPr lang="en-US" dirty="0"/>
              <a:t>Others from the panel can also add overall comments as needed</a:t>
            </a:r>
          </a:p>
          <a:p>
            <a:endParaRPr lang="en-US" dirty="0"/>
          </a:p>
          <a:p>
            <a:r>
              <a:rPr lang="en-US" dirty="0"/>
              <a:t>11:38</a:t>
            </a:r>
          </a:p>
        </p:txBody>
      </p:sp>
    </p:spTree>
    <p:extLst>
      <p:ext uri="{BB962C8B-B14F-4D97-AF65-F5344CB8AC3E}">
        <p14:creationId xmlns:p14="http://schemas.microsoft.com/office/powerpoint/2010/main" val="791649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Brian will kick this off and tell his family story  -some at a high level as we will get into some of the details throughout the presentation.</a:t>
            </a:r>
          </a:p>
          <a:p>
            <a:endParaRPr lang="en-US" dirty="0"/>
          </a:p>
          <a:p>
            <a:r>
              <a:rPr lang="en-US" dirty="0"/>
              <a:t>Early discussions with father</a:t>
            </a:r>
          </a:p>
          <a:p>
            <a:r>
              <a:rPr lang="en-US" dirty="0"/>
              <a:t>Discussions by family after Dad passed away</a:t>
            </a:r>
          </a:p>
          <a:p>
            <a:r>
              <a:rPr lang="en-US" dirty="0"/>
              <a:t>Entity they chose and why – attorney original advice</a:t>
            </a:r>
          </a:p>
          <a:p>
            <a:r>
              <a:rPr lang="en-US" dirty="0"/>
              <a:t>Agreements they came up with</a:t>
            </a:r>
          </a:p>
          <a:p>
            <a:r>
              <a:rPr lang="en-US" dirty="0"/>
              <a:t>Financial considerations</a:t>
            </a:r>
          </a:p>
          <a:p>
            <a:r>
              <a:rPr lang="en-US" dirty="0"/>
              <a:t>Family member that decided to not be part of it after a couple of years</a:t>
            </a:r>
          </a:p>
          <a:p>
            <a:r>
              <a:rPr lang="en-US" dirty="0"/>
              <a:t>Sister passing and how overall initial plan was modified – high level as we get into how your family changed initial overall plans in a couple slides</a:t>
            </a:r>
          </a:p>
          <a:p>
            <a:endParaRPr lang="en-US" dirty="0"/>
          </a:p>
          <a:p>
            <a:endParaRPr lang="en-US" dirty="0"/>
          </a:p>
          <a:p>
            <a:r>
              <a:rPr lang="en-US" dirty="0"/>
              <a:t>11:50</a:t>
            </a:r>
          </a:p>
        </p:txBody>
      </p:sp>
    </p:spTree>
    <p:extLst>
      <p:ext uri="{BB962C8B-B14F-4D97-AF65-F5344CB8AC3E}">
        <p14:creationId xmlns:p14="http://schemas.microsoft.com/office/powerpoint/2010/main" val="2901641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James and Matthew can lead the discussion on this area</a:t>
            </a:r>
          </a:p>
          <a:p>
            <a:r>
              <a:rPr lang="en-US" dirty="0"/>
              <a:t>Estate planning</a:t>
            </a:r>
          </a:p>
          <a:p>
            <a:endParaRPr lang="en-US" dirty="0"/>
          </a:p>
          <a:p>
            <a:r>
              <a:rPr lang="en-US" dirty="0"/>
              <a:t>Julie can add her experiences from discussions she has had with clients</a:t>
            </a:r>
          </a:p>
          <a:p>
            <a:r>
              <a:rPr lang="en-US" dirty="0"/>
              <a:t>Different reasons for this – may be estate focused or income basis</a:t>
            </a:r>
          </a:p>
          <a:p>
            <a:endParaRPr lang="en-US" dirty="0"/>
          </a:p>
          <a:p>
            <a:r>
              <a:rPr lang="en-US" dirty="0"/>
              <a:t>Brian can expand on what factors were most important in their family discussion.</a:t>
            </a:r>
          </a:p>
          <a:p>
            <a:endParaRPr lang="en-US" dirty="0"/>
          </a:p>
          <a:p>
            <a:endParaRPr lang="en-US" dirty="0"/>
          </a:p>
          <a:p>
            <a:r>
              <a:rPr lang="en-US" dirty="0"/>
              <a:t>11:55</a:t>
            </a:r>
          </a:p>
        </p:txBody>
      </p:sp>
    </p:spTree>
    <p:extLst>
      <p:ext uri="{BB962C8B-B14F-4D97-AF65-F5344CB8AC3E}">
        <p14:creationId xmlns:p14="http://schemas.microsoft.com/office/powerpoint/2010/main" val="1994173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James and Matthew can lead the discussion on this area</a:t>
            </a:r>
          </a:p>
          <a:p>
            <a:endParaRPr lang="en-US" dirty="0"/>
          </a:p>
          <a:p>
            <a:r>
              <a:rPr lang="en-US" dirty="0"/>
              <a:t>Julie can add her experiences from discussions she has had with clients</a:t>
            </a:r>
          </a:p>
          <a:p>
            <a:endParaRPr lang="en-US" dirty="0"/>
          </a:p>
          <a:p>
            <a:r>
              <a:rPr lang="en-US" dirty="0"/>
              <a:t>Brian can expand on what factors were most important in their family discussion and how the emotion of sisters passing came into the decision to change their initial thoughts and allow brother in law to be part of it in future.</a:t>
            </a:r>
          </a:p>
          <a:p>
            <a:endParaRPr lang="en-US" dirty="0"/>
          </a:p>
          <a:p>
            <a:endParaRPr lang="en-US" dirty="0"/>
          </a:p>
          <a:p>
            <a:r>
              <a:rPr lang="en-US" dirty="0"/>
              <a:t>Outside parties – mention rental or not renting – random non-family members or unrelated people</a:t>
            </a:r>
          </a:p>
          <a:p>
            <a:endParaRPr lang="en-US" dirty="0"/>
          </a:p>
          <a:p>
            <a:r>
              <a:rPr lang="en-US" dirty="0"/>
              <a:t>Check out list </a:t>
            </a:r>
          </a:p>
          <a:p>
            <a:endParaRPr lang="en-US" dirty="0"/>
          </a:p>
          <a:p>
            <a:endParaRPr lang="en-US" dirty="0"/>
          </a:p>
          <a:p>
            <a:r>
              <a:rPr lang="en-US" dirty="0"/>
              <a:t>12:00</a:t>
            </a:r>
          </a:p>
          <a:p>
            <a:endParaRPr lang="en-US" dirty="0"/>
          </a:p>
        </p:txBody>
      </p:sp>
    </p:spTree>
    <p:extLst>
      <p:ext uri="{BB962C8B-B14F-4D97-AF65-F5344CB8AC3E}">
        <p14:creationId xmlns:p14="http://schemas.microsoft.com/office/powerpoint/2010/main" val="3200855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Julie should start the discussion on entity choice and what is required for each of these considerations.  Tax returns, accounting, tax reporting, transfer taxes.  What</a:t>
            </a:r>
            <a:r>
              <a:rPr lang="en-US" baseline="0" dirty="0"/>
              <a:t> are the technical answers and what are you seeing in reality</a:t>
            </a:r>
            <a:endParaRPr lang="en-US" dirty="0"/>
          </a:p>
          <a:p>
            <a:endParaRPr lang="en-US" dirty="0"/>
          </a:p>
          <a:p>
            <a:r>
              <a:rPr lang="en-US" dirty="0"/>
              <a:t>James and Matthew can add comments from a legal perspective</a:t>
            </a:r>
          </a:p>
          <a:p>
            <a:r>
              <a:rPr lang="en-US" dirty="0"/>
              <a:t>Legal documents, Operating agreements, Annual meetings, Formalized use plans </a:t>
            </a:r>
          </a:p>
          <a:p>
            <a:endParaRPr lang="en-US" dirty="0"/>
          </a:p>
          <a:p>
            <a:r>
              <a:rPr lang="en-US" dirty="0"/>
              <a:t>Brian can add comments about why they decided to go with the LLC</a:t>
            </a:r>
          </a:p>
          <a:p>
            <a:endParaRPr lang="en-US" dirty="0"/>
          </a:p>
          <a:p>
            <a:r>
              <a:rPr lang="en-US" dirty="0"/>
              <a:t>What if there is a change in ownership, is there an entity choice easier and less cumbersome</a:t>
            </a:r>
          </a:p>
          <a:p>
            <a:endParaRPr lang="en-US" dirty="0"/>
          </a:p>
          <a:p>
            <a:r>
              <a:rPr lang="en-US" dirty="0"/>
              <a:t>What about at death, estate issues with each</a:t>
            </a:r>
          </a:p>
          <a:p>
            <a:endParaRPr lang="en-US" dirty="0"/>
          </a:p>
          <a:p>
            <a:r>
              <a:rPr lang="en-US" dirty="0"/>
              <a:t>12:15</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877112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James and Matthew</a:t>
            </a:r>
            <a:r>
              <a:rPr lang="en-US" baseline="0" dirty="0"/>
              <a:t> can start the discussion – Importance of the timing, how early should discussions start, if the parents are alive when established is the transfer via a gift or do the other family members buy the property from them, how does Medicaid planning come into play, </a:t>
            </a:r>
          </a:p>
          <a:p>
            <a:endParaRPr lang="en-US" baseline="0" dirty="0"/>
          </a:p>
          <a:p>
            <a:r>
              <a:rPr lang="en-US" baseline="0" dirty="0"/>
              <a:t>Julie can add comments related to the timing from a tax perspective – step up in basis, transfer basis. If Mom and Dad want to transfer during lifetime, do they stay as owners or do they pay rent?</a:t>
            </a:r>
          </a:p>
          <a:p>
            <a:endParaRPr lang="en-US" baseline="0" dirty="0"/>
          </a:p>
          <a:p>
            <a:r>
              <a:rPr lang="en-US" baseline="0" dirty="0"/>
              <a:t>I guess we could also have a discussion about when the property is sold and considerations and agreements that may be in place for this decision.  When should those considerations be made or thought about?</a:t>
            </a:r>
          </a:p>
          <a:p>
            <a:endParaRPr lang="en-US" baseline="0" dirty="0"/>
          </a:p>
          <a:p>
            <a:r>
              <a:rPr lang="en-US" baseline="0" dirty="0"/>
              <a:t>Brian we can build on his story from earlier in the discussion to talk about your family decisions in this regard.  Has everyone been in full agreement or have there been issues that have “majority vote”</a:t>
            </a:r>
          </a:p>
          <a:p>
            <a:endParaRPr lang="en-US" baseline="0" dirty="0"/>
          </a:p>
          <a:p>
            <a:r>
              <a:rPr lang="en-US" baseline="0" dirty="0"/>
              <a:t>12:25</a:t>
            </a:r>
            <a:endParaRPr lang="en-US" dirty="0"/>
          </a:p>
        </p:txBody>
      </p:sp>
    </p:spTree>
    <p:extLst>
      <p:ext uri="{BB962C8B-B14F-4D97-AF65-F5344CB8AC3E}">
        <p14:creationId xmlns:p14="http://schemas.microsoft.com/office/powerpoint/2010/main" val="4091844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781DF-70F6-A44B-BC6A-2FD9470E07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D36090-FA40-99B5-88B5-F0FAA4591E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C2F2E9-05A2-F4B4-E135-76DA90D4A433}"/>
              </a:ext>
            </a:extLst>
          </p:cNvPr>
          <p:cNvSpPr>
            <a:spLocks noGrp="1"/>
          </p:cNvSpPr>
          <p:nvPr>
            <p:ph type="dt" sz="half" idx="10"/>
          </p:nvPr>
        </p:nvSpPr>
        <p:spPr/>
        <p:txBody>
          <a:bodyPr/>
          <a:lstStyle/>
          <a:p>
            <a:fld id="{C50E99D0-6F85-4A8D-9157-4AB72AAA1293}" type="datetime1">
              <a:rPr lang="en-US" smtClean="0"/>
              <a:t>2/7/2024</a:t>
            </a:fld>
            <a:endParaRPr lang="en-US"/>
          </a:p>
        </p:txBody>
      </p:sp>
      <p:sp>
        <p:nvSpPr>
          <p:cNvPr id="5" name="Footer Placeholder 4">
            <a:extLst>
              <a:ext uri="{FF2B5EF4-FFF2-40B4-BE49-F238E27FC236}">
                <a16:creationId xmlns:a16="http://schemas.microsoft.com/office/drawing/2014/main" id="{5BBC268C-3115-A860-C16F-886DD02F09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67E2FF-20FC-E45D-28B1-4E07128AE658}"/>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849254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449D7-2D80-34DF-6D70-EFE6C016D4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BD1D8A-A379-8FD1-B789-D6A319CC1B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9D7A45-5E53-48D8-CD32-572D763B7E02}"/>
              </a:ext>
            </a:extLst>
          </p:cNvPr>
          <p:cNvSpPr>
            <a:spLocks noGrp="1"/>
          </p:cNvSpPr>
          <p:nvPr>
            <p:ph type="dt" sz="half" idx="10"/>
          </p:nvPr>
        </p:nvSpPr>
        <p:spPr/>
        <p:txBody>
          <a:bodyPr/>
          <a:lstStyle/>
          <a:p>
            <a:fld id="{2254A5B0-2307-489A-9CE3-18996702CD42}" type="datetime1">
              <a:rPr lang="en-US" smtClean="0"/>
              <a:t>2/7/2024</a:t>
            </a:fld>
            <a:endParaRPr lang="en-US"/>
          </a:p>
        </p:txBody>
      </p:sp>
      <p:sp>
        <p:nvSpPr>
          <p:cNvPr id="5" name="Footer Placeholder 4">
            <a:extLst>
              <a:ext uri="{FF2B5EF4-FFF2-40B4-BE49-F238E27FC236}">
                <a16:creationId xmlns:a16="http://schemas.microsoft.com/office/drawing/2014/main" id="{AD3C6CE2-B7BF-33AC-1180-F7A0222DE7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CCF791-B571-BFF7-E7FF-88C77ACAFA84}"/>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3437100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2F42C3-23F4-D2A4-378B-502DB81E15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609D2A-A3D8-553E-B9E1-F94B689CEB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D9F371-9942-DE77-6783-768A2C28D640}"/>
              </a:ext>
            </a:extLst>
          </p:cNvPr>
          <p:cNvSpPr>
            <a:spLocks noGrp="1"/>
          </p:cNvSpPr>
          <p:nvPr>
            <p:ph type="dt" sz="half" idx="10"/>
          </p:nvPr>
        </p:nvSpPr>
        <p:spPr/>
        <p:txBody>
          <a:bodyPr/>
          <a:lstStyle/>
          <a:p>
            <a:fld id="{25EF726B-4C41-40AF-A808-4C14AA9E1166}" type="datetime1">
              <a:rPr lang="en-US" smtClean="0"/>
              <a:t>2/7/2024</a:t>
            </a:fld>
            <a:endParaRPr lang="en-US"/>
          </a:p>
        </p:txBody>
      </p:sp>
      <p:sp>
        <p:nvSpPr>
          <p:cNvPr id="5" name="Footer Placeholder 4">
            <a:extLst>
              <a:ext uri="{FF2B5EF4-FFF2-40B4-BE49-F238E27FC236}">
                <a16:creationId xmlns:a16="http://schemas.microsoft.com/office/drawing/2014/main" id="{53F3BA2A-4259-FAA4-58F4-3DDCFCBAEC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C1087F-ED57-EE1E-D19A-675326B4D88A}"/>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136583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97285-8C9C-D4F8-AEF7-D8905E83C8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7E26D5-518F-7303-560D-5F889D06A7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5FB419-1A11-6AAD-8E6F-90C4C369F0B0}"/>
              </a:ext>
            </a:extLst>
          </p:cNvPr>
          <p:cNvSpPr>
            <a:spLocks noGrp="1"/>
          </p:cNvSpPr>
          <p:nvPr>
            <p:ph type="dt" sz="half" idx="10"/>
          </p:nvPr>
        </p:nvSpPr>
        <p:spPr/>
        <p:txBody>
          <a:bodyPr/>
          <a:lstStyle/>
          <a:p>
            <a:fld id="{569DF2F6-C346-4A57-A02D-B7005E00AA5A}" type="datetime1">
              <a:rPr lang="en-US" smtClean="0"/>
              <a:t>2/7/2024</a:t>
            </a:fld>
            <a:endParaRPr lang="en-US"/>
          </a:p>
        </p:txBody>
      </p:sp>
      <p:sp>
        <p:nvSpPr>
          <p:cNvPr id="5" name="Footer Placeholder 4">
            <a:extLst>
              <a:ext uri="{FF2B5EF4-FFF2-40B4-BE49-F238E27FC236}">
                <a16:creationId xmlns:a16="http://schemas.microsoft.com/office/drawing/2014/main" id="{B75523E1-F24A-804E-C171-6407076922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3ABC7F-5872-B35A-813C-B7EC28547E51}"/>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958426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A289B-1BA4-88FF-6E15-933D51A4FF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436DC1-6491-1012-6DF4-D8DBA4E44F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184108-3395-FE89-69FA-A667A9E22AC5}"/>
              </a:ext>
            </a:extLst>
          </p:cNvPr>
          <p:cNvSpPr>
            <a:spLocks noGrp="1"/>
          </p:cNvSpPr>
          <p:nvPr>
            <p:ph type="dt" sz="half" idx="10"/>
          </p:nvPr>
        </p:nvSpPr>
        <p:spPr/>
        <p:txBody>
          <a:bodyPr/>
          <a:lstStyle/>
          <a:p>
            <a:fld id="{4120D337-00DE-4E33-AE9C-8C600FBDA67B}" type="datetime1">
              <a:rPr lang="en-US" smtClean="0"/>
              <a:t>2/7/2024</a:t>
            </a:fld>
            <a:endParaRPr lang="en-US"/>
          </a:p>
        </p:txBody>
      </p:sp>
      <p:sp>
        <p:nvSpPr>
          <p:cNvPr id="5" name="Footer Placeholder 4">
            <a:extLst>
              <a:ext uri="{FF2B5EF4-FFF2-40B4-BE49-F238E27FC236}">
                <a16:creationId xmlns:a16="http://schemas.microsoft.com/office/drawing/2014/main" id="{BEAA2B4D-72EF-0F50-5C04-CEBFBB00C2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8C6FC6-B3D5-1791-99F4-74D576DCA85D}"/>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25657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27924-58B6-FC75-545C-834E5A96F2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DEF107-4413-A226-07A0-BA14DC549E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16B6BE-A9A1-6505-FF25-502FB6A348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4DA797-C4BA-52E0-BEF2-FF78C07417C3}"/>
              </a:ext>
            </a:extLst>
          </p:cNvPr>
          <p:cNvSpPr>
            <a:spLocks noGrp="1"/>
          </p:cNvSpPr>
          <p:nvPr>
            <p:ph type="dt" sz="half" idx="10"/>
          </p:nvPr>
        </p:nvSpPr>
        <p:spPr/>
        <p:txBody>
          <a:bodyPr/>
          <a:lstStyle/>
          <a:p>
            <a:fld id="{2C19503A-B609-4836-B5C8-B424B519B6A1}" type="datetime1">
              <a:rPr lang="en-US" smtClean="0"/>
              <a:t>2/7/2024</a:t>
            </a:fld>
            <a:endParaRPr lang="en-US"/>
          </a:p>
        </p:txBody>
      </p:sp>
      <p:sp>
        <p:nvSpPr>
          <p:cNvPr id="6" name="Footer Placeholder 5">
            <a:extLst>
              <a:ext uri="{FF2B5EF4-FFF2-40B4-BE49-F238E27FC236}">
                <a16:creationId xmlns:a16="http://schemas.microsoft.com/office/drawing/2014/main" id="{8A63376F-0E24-459A-FCBB-4C7696F442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7ABE72-01F0-08FA-C442-E0C8F2CCD867}"/>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4226364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8D98F-111D-892A-AB86-103EC959F9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75510E-2D88-4647-D1E4-AFB4449146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A3B3CD-4F10-166D-FA78-5ED4C1F0D7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1681CF-940D-4ABC-CC2E-6C94AD930B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FD7F8B-7972-59D1-08F7-A508D4F057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C75421-4E38-FC30-3BDB-72A818D17F6C}"/>
              </a:ext>
            </a:extLst>
          </p:cNvPr>
          <p:cNvSpPr>
            <a:spLocks noGrp="1"/>
          </p:cNvSpPr>
          <p:nvPr>
            <p:ph type="dt" sz="half" idx="10"/>
          </p:nvPr>
        </p:nvSpPr>
        <p:spPr/>
        <p:txBody>
          <a:bodyPr/>
          <a:lstStyle/>
          <a:p>
            <a:fld id="{36CC1D10-1369-4394-95C0-57614878211E}" type="datetime1">
              <a:rPr lang="en-US" smtClean="0"/>
              <a:t>2/7/2024</a:t>
            </a:fld>
            <a:endParaRPr lang="en-US"/>
          </a:p>
        </p:txBody>
      </p:sp>
      <p:sp>
        <p:nvSpPr>
          <p:cNvPr id="8" name="Footer Placeholder 7">
            <a:extLst>
              <a:ext uri="{FF2B5EF4-FFF2-40B4-BE49-F238E27FC236}">
                <a16:creationId xmlns:a16="http://schemas.microsoft.com/office/drawing/2014/main" id="{5A071C0D-495C-BA0D-34F5-2543BDD46E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CF703A-E839-E8C9-3066-C8D8A425498F}"/>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286088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03404-85B4-24E5-77D2-E862A89572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AAF1D9A-CB55-853B-71D8-A0EDC043C2F9}"/>
              </a:ext>
            </a:extLst>
          </p:cNvPr>
          <p:cNvSpPr>
            <a:spLocks noGrp="1"/>
          </p:cNvSpPr>
          <p:nvPr>
            <p:ph type="dt" sz="half" idx="10"/>
          </p:nvPr>
        </p:nvSpPr>
        <p:spPr/>
        <p:txBody>
          <a:bodyPr/>
          <a:lstStyle/>
          <a:p>
            <a:fld id="{B22C725B-3C69-4CC2-9D97-74ADD38720B1}" type="datetime1">
              <a:rPr lang="en-US" smtClean="0"/>
              <a:t>2/7/2024</a:t>
            </a:fld>
            <a:endParaRPr lang="en-US"/>
          </a:p>
        </p:txBody>
      </p:sp>
      <p:sp>
        <p:nvSpPr>
          <p:cNvPr id="4" name="Footer Placeholder 3">
            <a:extLst>
              <a:ext uri="{FF2B5EF4-FFF2-40B4-BE49-F238E27FC236}">
                <a16:creationId xmlns:a16="http://schemas.microsoft.com/office/drawing/2014/main" id="{460FB9E9-871C-F065-334D-3D8465693A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3872A1-2FD1-7FCA-7471-10A945257BB8}"/>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305729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9BC729-151E-86F6-5101-FF04A776F23E}"/>
              </a:ext>
            </a:extLst>
          </p:cNvPr>
          <p:cNvSpPr>
            <a:spLocks noGrp="1"/>
          </p:cNvSpPr>
          <p:nvPr>
            <p:ph type="dt" sz="half" idx="10"/>
          </p:nvPr>
        </p:nvSpPr>
        <p:spPr/>
        <p:txBody>
          <a:bodyPr/>
          <a:lstStyle/>
          <a:p>
            <a:fld id="{5D5628F6-F442-404F-A935-E350AFF36F9D}" type="datetime1">
              <a:rPr lang="en-US" smtClean="0"/>
              <a:t>2/7/2024</a:t>
            </a:fld>
            <a:endParaRPr lang="en-US"/>
          </a:p>
        </p:txBody>
      </p:sp>
      <p:sp>
        <p:nvSpPr>
          <p:cNvPr id="3" name="Footer Placeholder 2">
            <a:extLst>
              <a:ext uri="{FF2B5EF4-FFF2-40B4-BE49-F238E27FC236}">
                <a16:creationId xmlns:a16="http://schemas.microsoft.com/office/drawing/2014/main" id="{715FDE58-4415-8726-EC4C-D5DCAF162E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9EFDDF-336C-CB5E-117C-41EDF2F419AC}"/>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555300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0958B-6706-DECE-F53E-9CCCEFD8AF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F7A7F5-405E-6F2B-54FE-17F4EF1EF8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16CAF5-63E2-FAC8-F01F-D178C69E0F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939F3E-0B9B-E4A2-E212-F69D7B36DDD3}"/>
              </a:ext>
            </a:extLst>
          </p:cNvPr>
          <p:cNvSpPr>
            <a:spLocks noGrp="1"/>
          </p:cNvSpPr>
          <p:nvPr>
            <p:ph type="dt" sz="half" idx="10"/>
          </p:nvPr>
        </p:nvSpPr>
        <p:spPr/>
        <p:txBody>
          <a:bodyPr/>
          <a:lstStyle/>
          <a:p>
            <a:fld id="{3566FB18-C1B0-4198-A0E6-EAF057F01781}" type="datetime1">
              <a:rPr lang="en-US" smtClean="0"/>
              <a:t>2/7/2024</a:t>
            </a:fld>
            <a:endParaRPr lang="en-US"/>
          </a:p>
        </p:txBody>
      </p:sp>
      <p:sp>
        <p:nvSpPr>
          <p:cNvPr id="6" name="Footer Placeholder 5">
            <a:extLst>
              <a:ext uri="{FF2B5EF4-FFF2-40B4-BE49-F238E27FC236}">
                <a16:creationId xmlns:a16="http://schemas.microsoft.com/office/drawing/2014/main" id="{41B26BAF-AFF0-F85E-31C8-E3643F5D5E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0C9DAF-56CF-C8D2-0413-B5A8133830BD}"/>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71745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3BF4-47EE-7789-B2A8-1750E3EAD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CC4C0A-D7A1-705E-1339-93CC7D9765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8F2305-B6D2-674B-77B6-4B3604FE77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B58553-B127-4300-47AC-7260F99318B0}"/>
              </a:ext>
            </a:extLst>
          </p:cNvPr>
          <p:cNvSpPr>
            <a:spLocks noGrp="1"/>
          </p:cNvSpPr>
          <p:nvPr>
            <p:ph type="dt" sz="half" idx="10"/>
          </p:nvPr>
        </p:nvSpPr>
        <p:spPr/>
        <p:txBody>
          <a:bodyPr/>
          <a:lstStyle/>
          <a:p>
            <a:fld id="{45087BD8-95FD-4654-B70F-12284F02C206}" type="datetime1">
              <a:rPr lang="en-US" smtClean="0"/>
              <a:t>2/7/2024</a:t>
            </a:fld>
            <a:endParaRPr lang="en-US"/>
          </a:p>
        </p:txBody>
      </p:sp>
      <p:sp>
        <p:nvSpPr>
          <p:cNvPr id="6" name="Footer Placeholder 5">
            <a:extLst>
              <a:ext uri="{FF2B5EF4-FFF2-40B4-BE49-F238E27FC236}">
                <a16:creationId xmlns:a16="http://schemas.microsoft.com/office/drawing/2014/main" id="{552C34D7-86FD-B324-F016-DA684D09EC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3167D3-8614-D776-CE63-BE2EF4839D39}"/>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306540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8ACEB7-7CDC-4636-7EE0-971847D9C0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E40A74-CBCA-3014-7E9E-6EF5793DBA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375B7D-2049-5355-2C2C-BEB09F172C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4D135-04FF-44F8-A2C1-2B7996063189}" type="datetime1">
              <a:rPr lang="en-US" smtClean="0"/>
              <a:t>2/7/2024</a:t>
            </a:fld>
            <a:endParaRPr lang="en-US"/>
          </a:p>
        </p:txBody>
      </p:sp>
      <p:sp>
        <p:nvSpPr>
          <p:cNvPr id="5" name="Footer Placeholder 4">
            <a:extLst>
              <a:ext uri="{FF2B5EF4-FFF2-40B4-BE49-F238E27FC236}">
                <a16:creationId xmlns:a16="http://schemas.microsoft.com/office/drawing/2014/main" id="{E2D146F3-6200-FBF1-3C49-29D482F5A9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3174F30-3381-77CA-0246-B8DB3F6DCA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289E9A-B44E-42C7-ABB7-5DC2EBCE2C2F}" type="slidenum">
              <a:rPr lang="en-US" smtClean="0"/>
              <a:t>‹#›</a:t>
            </a:fld>
            <a:endParaRPr lang="en-US"/>
          </a:p>
        </p:txBody>
      </p:sp>
    </p:spTree>
    <p:extLst>
      <p:ext uri="{BB962C8B-B14F-4D97-AF65-F5344CB8AC3E}">
        <p14:creationId xmlns:p14="http://schemas.microsoft.com/office/powerpoint/2010/main" val="401233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3212327"/>
            <a:ext cx="10515600" cy="2964636"/>
          </a:xfrm>
        </p:spPr>
        <p:txBody>
          <a:bodyPr/>
          <a:lstStyle/>
          <a:p>
            <a:pPr marL="0" indent="0" algn="ctr">
              <a:buNone/>
            </a:pPr>
            <a:r>
              <a:rPr lang="en-US" sz="3600" b="1" dirty="0">
                <a:latin typeface="Calibri" panose="020F0502020204030204" pitchFamily="34" charset="0"/>
              </a:rPr>
              <a:t>Protecting the Family Cottage for Future Generations</a:t>
            </a:r>
            <a:br>
              <a:rPr lang="en-US" sz="2800" b="1" dirty="0">
                <a:latin typeface="Calibri" panose="020F0502020204030204" pitchFamily="34" charset="0"/>
              </a:rPr>
            </a:br>
            <a:br>
              <a:rPr lang="en-US" sz="2800" b="1" dirty="0">
                <a:latin typeface="Calibri" panose="020F0502020204030204" pitchFamily="34" charset="0"/>
              </a:rPr>
            </a:br>
            <a:endParaRPr lang="en-US" sz="2800" b="1" dirty="0">
              <a:latin typeface="Calibri" panose="020F0502020204030204" pitchFamily="34" charset="0"/>
            </a:endParaRPr>
          </a:p>
          <a:p>
            <a:pPr marL="0" indent="0" algn="ctr">
              <a:buNone/>
            </a:pPr>
            <a:r>
              <a:rPr lang="en-US" dirty="0">
                <a:latin typeface="Calibri" panose="020F0502020204030204" pitchFamily="34" charset="0"/>
              </a:rPr>
              <a:t>February 8</a:t>
            </a:r>
            <a:r>
              <a:rPr lang="en-US" sz="2800" dirty="0">
                <a:latin typeface="Calibri" panose="020F0502020204030204" pitchFamily="34" charset="0"/>
              </a:rPr>
              <a:t>, 2024</a:t>
            </a:r>
            <a:br>
              <a:rPr lang="en-US" sz="2800" dirty="0">
                <a:latin typeface="Calibri" panose="020F0502020204030204" pitchFamily="34" charset="0"/>
              </a:rPr>
            </a:br>
            <a:r>
              <a:rPr lang="en-US" sz="2800" dirty="0">
                <a:latin typeface="Calibri" panose="020F0502020204030204" pitchFamily="34" charset="0"/>
              </a:rPr>
              <a:t>Butte des </a:t>
            </a:r>
            <a:r>
              <a:rPr lang="en-US" sz="2800" dirty="0" err="1">
                <a:latin typeface="Calibri" panose="020F0502020204030204" pitchFamily="34" charset="0"/>
              </a:rPr>
              <a:t>Morts</a:t>
            </a:r>
            <a:r>
              <a:rPr lang="en-US" sz="2800" dirty="0">
                <a:latin typeface="Calibri" panose="020F0502020204030204" pitchFamily="34" charset="0"/>
              </a:rPr>
              <a:t> Country Club</a:t>
            </a:r>
            <a:br>
              <a:rPr lang="en-US" sz="2800" dirty="0">
                <a:latin typeface="Calibri" panose="020F0502020204030204" pitchFamily="34" charset="0"/>
              </a:rPr>
            </a:br>
            <a:endParaRPr lang="en-US" dirty="0"/>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2" name="Slide Number Placeholder 1">
            <a:extLst>
              <a:ext uri="{FF2B5EF4-FFF2-40B4-BE49-F238E27FC236}">
                <a16:creationId xmlns:a16="http://schemas.microsoft.com/office/drawing/2014/main" id="{7F99DAF3-9AB6-A827-0B63-80BF4525503A}"/>
              </a:ext>
            </a:extLst>
          </p:cNvPr>
          <p:cNvSpPr>
            <a:spLocks noGrp="1"/>
          </p:cNvSpPr>
          <p:nvPr>
            <p:ph type="sldNum" sz="quarter" idx="12"/>
          </p:nvPr>
        </p:nvSpPr>
        <p:spPr/>
        <p:txBody>
          <a:bodyPr/>
          <a:lstStyle/>
          <a:p>
            <a:fld id="{09289E9A-B44E-42C7-ABB7-5DC2EBCE2C2F}" type="slidenum">
              <a:rPr lang="en-US" smtClean="0"/>
              <a:t>1</a:t>
            </a:fld>
            <a:endParaRPr lang="en-US"/>
          </a:p>
        </p:txBody>
      </p:sp>
    </p:spTree>
    <p:extLst>
      <p:ext uri="{BB962C8B-B14F-4D97-AF65-F5344CB8AC3E}">
        <p14:creationId xmlns:p14="http://schemas.microsoft.com/office/powerpoint/2010/main" val="1061782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1497724"/>
            <a:ext cx="10515600" cy="4679239"/>
          </a:xfrm>
        </p:spPr>
        <p:txBody>
          <a:bodyPr>
            <a:normAutofit/>
          </a:bodyPr>
          <a:lstStyle/>
          <a:p>
            <a:pPr marL="0" indent="0">
              <a:buNone/>
            </a:pPr>
            <a:r>
              <a:rPr lang="en-US" b="1" i="1" u="sng" dirty="0">
                <a:latin typeface="Calibri" panose="020F0502020204030204" pitchFamily="34" charset="0"/>
              </a:rPr>
              <a:t>Financial Considerations</a:t>
            </a:r>
          </a:p>
          <a:p>
            <a:pPr marL="457200" lvl="1" indent="0">
              <a:buNone/>
            </a:pPr>
            <a:r>
              <a:rPr lang="en-US" b="1" i="1" u="sng" dirty="0">
                <a:latin typeface="Calibri" panose="020F0502020204030204" pitchFamily="34" charset="0"/>
              </a:rPr>
              <a:t>Annual Expenses – how will these be paid and by whom?</a:t>
            </a:r>
          </a:p>
          <a:p>
            <a:pPr marL="914400" lvl="2" indent="0">
              <a:buNone/>
            </a:pPr>
            <a:r>
              <a:rPr lang="en-US" sz="2400" dirty="0">
                <a:latin typeface="Calibri" panose="020F0502020204030204" pitchFamily="34" charset="0"/>
              </a:rPr>
              <a:t>Funding</a:t>
            </a:r>
          </a:p>
          <a:p>
            <a:pPr lvl="3">
              <a:buFont typeface="Wingdings" panose="05000000000000000000" pitchFamily="2" charset="2"/>
              <a:buChar char="v"/>
            </a:pPr>
            <a:r>
              <a:rPr lang="en-US" sz="2200" dirty="0">
                <a:latin typeface="Calibri" panose="020F0502020204030204" pitchFamily="34" charset="0"/>
              </a:rPr>
              <a:t>Initial Contribution</a:t>
            </a:r>
          </a:p>
          <a:p>
            <a:pPr lvl="3">
              <a:buFont typeface="Wingdings" panose="05000000000000000000" pitchFamily="2" charset="2"/>
              <a:buChar char="v"/>
            </a:pPr>
            <a:r>
              <a:rPr lang="en-US" sz="2200" dirty="0">
                <a:latin typeface="Calibri" panose="020F0502020204030204" pitchFamily="34" charset="0"/>
              </a:rPr>
              <a:t>Annually</a:t>
            </a:r>
          </a:p>
          <a:p>
            <a:pPr lvl="4"/>
            <a:r>
              <a:rPr lang="en-US" sz="2200" dirty="0">
                <a:latin typeface="Calibri" panose="020F0502020204030204" pitchFamily="34" charset="0"/>
              </a:rPr>
              <a:t>Mortgage</a:t>
            </a:r>
          </a:p>
          <a:p>
            <a:pPr lvl="4"/>
            <a:r>
              <a:rPr lang="en-US" sz="2200" dirty="0">
                <a:latin typeface="Calibri" panose="020F0502020204030204" pitchFamily="34" charset="0"/>
              </a:rPr>
              <a:t>Real Estate Taxes</a:t>
            </a:r>
          </a:p>
          <a:p>
            <a:pPr lvl="4"/>
            <a:r>
              <a:rPr lang="en-US" sz="2200" dirty="0">
                <a:latin typeface="Calibri" panose="020F0502020204030204" pitchFamily="34" charset="0"/>
              </a:rPr>
              <a:t>Utilities</a:t>
            </a:r>
          </a:p>
          <a:p>
            <a:pPr lvl="4"/>
            <a:r>
              <a:rPr lang="en-US" sz="2200" dirty="0">
                <a:latin typeface="Calibri" panose="020F0502020204030204" pitchFamily="34" charset="0"/>
              </a:rPr>
              <a:t>Special Assessments</a:t>
            </a:r>
          </a:p>
          <a:p>
            <a:pPr lvl="4"/>
            <a:r>
              <a:rPr lang="en-US" sz="2200" dirty="0">
                <a:latin typeface="Calibri" panose="020F0502020204030204" pitchFamily="34" charset="0"/>
              </a:rPr>
              <a:t>Repairs and Upkeep</a:t>
            </a:r>
          </a:p>
          <a:p>
            <a:pPr lvl="4"/>
            <a:r>
              <a:rPr lang="en-US" sz="2200" dirty="0">
                <a:latin typeface="Calibri" panose="020F0502020204030204" pitchFamily="34" charset="0"/>
              </a:rPr>
              <a:t>Major Improvements or Acquisition of Adjacent Properties</a:t>
            </a: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4" name="Slide Number Placeholder 3">
            <a:extLst>
              <a:ext uri="{FF2B5EF4-FFF2-40B4-BE49-F238E27FC236}">
                <a16:creationId xmlns:a16="http://schemas.microsoft.com/office/drawing/2014/main" id="{49906B6C-5787-260B-D9CE-F5CB42C97879}"/>
              </a:ext>
            </a:extLst>
          </p:cNvPr>
          <p:cNvSpPr>
            <a:spLocks noGrp="1"/>
          </p:cNvSpPr>
          <p:nvPr>
            <p:ph type="sldNum" sz="quarter" idx="12"/>
          </p:nvPr>
        </p:nvSpPr>
        <p:spPr/>
        <p:txBody>
          <a:bodyPr/>
          <a:lstStyle/>
          <a:p>
            <a:fld id="{09289E9A-B44E-42C7-ABB7-5DC2EBCE2C2F}" type="slidenum">
              <a:rPr lang="en-US" smtClean="0"/>
              <a:t>10</a:t>
            </a:fld>
            <a:endParaRPr lang="en-US"/>
          </a:p>
        </p:txBody>
      </p:sp>
    </p:spTree>
    <p:extLst>
      <p:ext uri="{BB962C8B-B14F-4D97-AF65-F5344CB8AC3E}">
        <p14:creationId xmlns:p14="http://schemas.microsoft.com/office/powerpoint/2010/main" val="3176121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1301857"/>
            <a:ext cx="10515600" cy="5036949"/>
          </a:xfrm>
        </p:spPr>
        <p:txBody>
          <a:bodyPr>
            <a:normAutofit/>
          </a:bodyPr>
          <a:lstStyle/>
          <a:p>
            <a:pPr marL="0" indent="0">
              <a:buNone/>
            </a:pPr>
            <a:r>
              <a:rPr lang="en-US" sz="2400" b="1" i="1" u="sng" dirty="0">
                <a:latin typeface="Calibri" panose="020F0502020204030204" pitchFamily="34" charset="0"/>
              </a:rPr>
              <a:t>The Family Agreements</a:t>
            </a:r>
          </a:p>
          <a:p>
            <a:pPr marL="342900" indent="-342900">
              <a:spcBef>
                <a:spcPts val="1200"/>
              </a:spcBef>
              <a:buFont typeface="Symbol" panose="05050102010706020507" pitchFamily="18" charset="2"/>
              <a:buChar char=""/>
            </a:pPr>
            <a:r>
              <a:rPr lang="en-US" sz="2400" dirty="0">
                <a:latin typeface="Calibri" panose="020F0502020204030204" pitchFamily="34" charset="0"/>
              </a:rPr>
              <a:t>Initial cash contribution to operate</a:t>
            </a:r>
          </a:p>
          <a:p>
            <a:pPr marL="342900" indent="-342900">
              <a:spcBef>
                <a:spcPts val="1200"/>
              </a:spcBef>
              <a:buFont typeface="Symbol" panose="05050102010706020507" pitchFamily="18" charset="2"/>
              <a:buChar char=""/>
            </a:pPr>
            <a:r>
              <a:rPr lang="en-US" sz="2400" dirty="0">
                <a:latin typeface="Calibri" panose="020F0502020204030204" pitchFamily="34" charset="0"/>
              </a:rPr>
              <a:t>Annual </a:t>
            </a:r>
            <a:r>
              <a:rPr lang="en-US" sz="2400" dirty="0">
                <a:effectLst/>
                <a:latin typeface="Calibri" panose="020F0502020204030204" pitchFamily="34" charset="0"/>
                <a:ea typeface="Times New Roman" panose="02020603050405020304" pitchFamily="18" charset="0"/>
              </a:rPr>
              <a:t>assessments, how determined and when due</a:t>
            </a:r>
            <a:endParaRPr lang="en-US" sz="2400" dirty="0">
              <a:effectLst/>
              <a:latin typeface="Calibri" panose="020F0502020204030204" pitchFamily="34" charset="0"/>
              <a:ea typeface="Calibri" panose="020F0502020204030204" pitchFamily="34" charset="0"/>
            </a:endParaRPr>
          </a:p>
          <a:p>
            <a:pPr marL="342900" marR="0" lvl="0" indent="-342900">
              <a:spcBef>
                <a:spcPts val="1200"/>
              </a:spcBef>
              <a:spcAft>
                <a:spcPts val="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rPr>
              <a:t>Allocation of use</a:t>
            </a:r>
            <a:endParaRPr lang="en-US" sz="2400" dirty="0">
              <a:effectLst/>
              <a:latin typeface="Calibri" panose="020F0502020204030204" pitchFamily="34" charset="0"/>
              <a:ea typeface="Calibri" panose="020F0502020204030204" pitchFamily="34" charset="0"/>
            </a:endParaRPr>
          </a:p>
          <a:p>
            <a:pPr marL="342900" marR="0" lvl="0" indent="-342900">
              <a:spcBef>
                <a:spcPts val="1200"/>
              </a:spcBef>
              <a:spcAft>
                <a:spcPts val="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rPr>
              <a:t>Who takes care of maintenance and repairs? Spring and Fall activities</a:t>
            </a:r>
            <a:endParaRPr lang="en-US" sz="2400" dirty="0">
              <a:effectLst/>
              <a:latin typeface="Calibri" panose="020F0502020204030204" pitchFamily="34" charset="0"/>
              <a:ea typeface="Calibri" panose="020F0502020204030204" pitchFamily="34" charset="0"/>
            </a:endParaRPr>
          </a:p>
          <a:p>
            <a:pPr marL="342900" marR="0" lvl="0" indent="-342900">
              <a:spcBef>
                <a:spcPts val="1200"/>
              </a:spcBef>
              <a:spcAft>
                <a:spcPts val="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rPr>
              <a:t>Periodic meeting of members</a:t>
            </a:r>
            <a:endParaRPr lang="en-US" sz="2400" dirty="0">
              <a:effectLst/>
              <a:latin typeface="Calibri" panose="020F0502020204030204" pitchFamily="34" charset="0"/>
              <a:ea typeface="Calibri" panose="020F0502020204030204" pitchFamily="34" charset="0"/>
            </a:endParaRPr>
          </a:p>
          <a:p>
            <a:pPr marL="342900" marR="0" lvl="0" indent="-342900">
              <a:spcBef>
                <a:spcPts val="1200"/>
              </a:spcBef>
              <a:spcAft>
                <a:spcPts val="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rPr>
              <a:t>What personal property belongs to the LLC (boats, ATV, furniture, etc.)</a:t>
            </a:r>
            <a:endParaRPr lang="en-US" sz="2400" dirty="0">
              <a:effectLst/>
              <a:latin typeface="Calibri" panose="020F0502020204030204" pitchFamily="34" charset="0"/>
              <a:ea typeface="Calibri" panose="020F0502020204030204" pitchFamily="34" charset="0"/>
            </a:endParaRPr>
          </a:p>
          <a:p>
            <a:pPr marL="342900" marR="0" lvl="0" indent="-342900">
              <a:spcBef>
                <a:spcPts val="1200"/>
              </a:spcBef>
              <a:spcAft>
                <a:spcPts val="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rPr>
              <a:t>How to handle death and or divorce</a:t>
            </a:r>
            <a:endParaRPr lang="en-US" sz="2400" dirty="0">
              <a:effectLst/>
              <a:latin typeface="Calibri" panose="020F0502020204030204" pitchFamily="34" charset="0"/>
              <a:ea typeface="Calibri" panose="020F0502020204030204" pitchFamily="34" charset="0"/>
            </a:endParaRPr>
          </a:p>
          <a:p>
            <a:pPr marL="342900" marR="0" lvl="0" indent="-342900">
              <a:spcBef>
                <a:spcPts val="1200"/>
              </a:spcBef>
              <a:spcAft>
                <a:spcPts val="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rPr>
              <a:t>How to get out of the arrangement at a fair price</a:t>
            </a:r>
          </a:p>
          <a:p>
            <a:pPr marL="342900" marR="0" lvl="0" indent="-342900">
              <a:spcBef>
                <a:spcPts val="120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rPr>
              <a:t>Any restrictions on family members wanting to get in or out</a:t>
            </a: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4" name="Slide Number Placeholder 3">
            <a:extLst>
              <a:ext uri="{FF2B5EF4-FFF2-40B4-BE49-F238E27FC236}">
                <a16:creationId xmlns:a16="http://schemas.microsoft.com/office/drawing/2014/main" id="{830F0D73-01B0-210A-6104-AC2A1E2F2358}"/>
              </a:ext>
            </a:extLst>
          </p:cNvPr>
          <p:cNvSpPr>
            <a:spLocks noGrp="1"/>
          </p:cNvSpPr>
          <p:nvPr>
            <p:ph type="sldNum" sz="quarter" idx="12"/>
          </p:nvPr>
        </p:nvSpPr>
        <p:spPr/>
        <p:txBody>
          <a:bodyPr/>
          <a:lstStyle/>
          <a:p>
            <a:fld id="{09289E9A-B44E-42C7-ABB7-5DC2EBCE2C2F}" type="slidenum">
              <a:rPr lang="en-US" smtClean="0"/>
              <a:t>11</a:t>
            </a:fld>
            <a:endParaRPr lang="en-US"/>
          </a:p>
        </p:txBody>
      </p:sp>
    </p:spTree>
    <p:extLst>
      <p:ext uri="{BB962C8B-B14F-4D97-AF65-F5344CB8AC3E}">
        <p14:creationId xmlns:p14="http://schemas.microsoft.com/office/powerpoint/2010/main" val="4044900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1284896"/>
            <a:ext cx="10515600" cy="5053910"/>
          </a:xfrm>
        </p:spPr>
        <p:txBody>
          <a:bodyPr>
            <a:normAutofit fontScale="70000" lnSpcReduction="20000"/>
          </a:bodyPr>
          <a:lstStyle/>
          <a:p>
            <a:pPr marL="0" indent="0">
              <a:buNone/>
            </a:pPr>
            <a:r>
              <a:rPr lang="en-US" sz="2400" dirty="0">
                <a:latin typeface="Calibri" panose="020F0502020204030204" pitchFamily="34" charset="0"/>
                <a:ea typeface="Calibri" panose="020F0502020204030204" pitchFamily="34" charset="0"/>
              </a:rPr>
              <a:t>Sample Cottage Use Policies</a:t>
            </a:r>
          </a:p>
          <a:p>
            <a:pPr marL="0" indent="0">
              <a:buNone/>
            </a:pPr>
            <a:r>
              <a:rPr lang="en-US" sz="2400" dirty="0">
                <a:latin typeface="Calibri" panose="020F0502020204030204" pitchFamily="34" charset="0"/>
                <a:ea typeface="Calibri" panose="020F0502020204030204" pitchFamily="34" charset="0"/>
              </a:rPr>
              <a:t>1.Cottage is to be used by family members only. Any use of the cottage by family other than owners (grandchildren for example) must be arranged through an owner (parents). Owners should add to the google calendar, the names of family members using the cottage throughout the year. Friends are welcome to join family member during their stay.</a:t>
            </a:r>
          </a:p>
          <a:p>
            <a:pPr marL="0" indent="0">
              <a:buNone/>
            </a:pPr>
            <a:r>
              <a:rPr lang="en-US" sz="2400" dirty="0">
                <a:latin typeface="Calibri" panose="020F0502020204030204" pitchFamily="34" charset="0"/>
                <a:ea typeface="Calibri" panose="020F0502020204030204" pitchFamily="34" charset="0"/>
              </a:rPr>
              <a:t>2.Owners are welcome to switch weeks with another owner during the year. It would be preferable if there was an exchange of weeks between owners if possible.</a:t>
            </a:r>
          </a:p>
          <a:p>
            <a:pPr marL="0" indent="0">
              <a:buNone/>
            </a:pPr>
            <a:r>
              <a:rPr lang="en-US" sz="2400" dirty="0">
                <a:latin typeface="Calibri" panose="020F0502020204030204" pitchFamily="34" charset="0"/>
                <a:ea typeface="Calibri" panose="020F0502020204030204" pitchFamily="34" charset="0"/>
              </a:rPr>
              <a:t>3.Only pets belonging to family members may come to the cottage. Only house broken pets are welcome. Pet owners are expected to clean up the yard and cottage after their pets.</a:t>
            </a:r>
          </a:p>
          <a:p>
            <a:pPr marL="0" indent="0">
              <a:buNone/>
            </a:pPr>
            <a:r>
              <a:rPr lang="en-US" sz="2400" dirty="0">
                <a:latin typeface="Calibri" panose="020F0502020204030204" pitchFamily="34" charset="0"/>
                <a:ea typeface="Calibri" panose="020F0502020204030204" pitchFamily="34" charset="0"/>
              </a:rPr>
              <a:t>4.Bed sheets are to be cleaned and beds made after each family visit. A cleaning person may be hired if preferred, for post visit cleaning.</a:t>
            </a:r>
          </a:p>
          <a:p>
            <a:pPr marL="0" indent="0">
              <a:buNone/>
            </a:pPr>
            <a:r>
              <a:rPr lang="en-US" sz="2400" dirty="0">
                <a:latin typeface="Calibri" panose="020F0502020204030204" pitchFamily="34" charset="0"/>
                <a:ea typeface="Calibri" panose="020F0502020204030204" pitchFamily="34" charset="0"/>
              </a:rPr>
              <a:t>5.There will be designated shelves in the basement for each family to store non-perishable food items (or other things) such as beer, soda, water. The refrigerator and freezer upstairs and in the basement should be emptied of all food items except condiments after each family visit.</a:t>
            </a:r>
          </a:p>
          <a:p>
            <a:pPr marL="0" indent="0">
              <a:buNone/>
            </a:pPr>
            <a:r>
              <a:rPr lang="en-US" sz="2400" dirty="0">
                <a:latin typeface="Calibri" panose="020F0502020204030204" pitchFamily="34" charset="0"/>
                <a:ea typeface="Calibri" panose="020F0502020204030204" pitchFamily="34" charset="0"/>
              </a:rPr>
              <a:t>6.The power boat is to be driven only by family members who have been trained in boat safety and proper handling of the power boat. There are separate instructions (written by Brian) for use of the boats posted at the cottage.</a:t>
            </a:r>
          </a:p>
          <a:p>
            <a:pPr marL="0" indent="0">
              <a:buNone/>
            </a:pPr>
            <a:r>
              <a:rPr lang="en-US" sz="2400" dirty="0">
                <a:latin typeface="Calibri" panose="020F0502020204030204" pitchFamily="34" charset="0"/>
                <a:ea typeface="Calibri" panose="020F0502020204030204" pitchFamily="34" charset="0"/>
              </a:rPr>
              <a:t>7.The general rule is that is something gets broken during a family visit, then that family is responsible for the cost of the repair. The property managers (Brian and Dave) should be alerted to any significant damage that occurs during a family stay.</a:t>
            </a:r>
          </a:p>
          <a:p>
            <a:pPr marL="0" indent="0">
              <a:buNone/>
            </a:pPr>
            <a:r>
              <a:rPr lang="en-US" sz="2400" dirty="0">
                <a:latin typeface="Calibri" panose="020F0502020204030204" pitchFamily="34" charset="0"/>
                <a:ea typeface="Calibri" panose="020F0502020204030204" pitchFamily="34" charset="0"/>
              </a:rPr>
              <a:t>8.There is a Cottage Check-Out binder located in the cottage which will act as a reminder of everything the tasks that are to be done prior to leaving the cottage after a visit. The check-out sheet should be filled in, signed and dated upon leaving the cottage</a:t>
            </a: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4" name="Slide Number Placeholder 3">
            <a:extLst>
              <a:ext uri="{FF2B5EF4-FFF2-40B4-BE49-F238E27FC236}">
                <a16:creationId xmlns:a16="http://schemas.microsoft.com/office/drawing/2014/main" id="{5439AB07-2CF3-BBB9-95DA-53433C1FCF02}"/>
              </a:ext>
            </a:extLst>
          </p:cNvPr>
          <p:cNvSpPr>
            <a:spLocks noGrp="1"/>
          </p:cNvSpPr>
          <p:nvPr>
            <p:ph type="sldNum" sz="quarter" idx="12"/>
          </p:nvPr>
        </p:nvSpPr>
        <p:spPr/>
        <p:txBody>
          <a:bodyPr/>
          <a:lstStyle/>
          <a:p>
            <a:fld id="{09289E9A-B44E-42C7-ABB7-5DC2EBCE2C2F}" type="slidenum">
              <a:rPr lang="en-US" smtClean="0"/>
              <a:t>12</a:t>
            </a:fld>
            <a:endParaRPr lang="en-US"/>
          </a:p>
        </p:txBody>
      </p:sp>
    </p:spTree>
    <p:extLst>
      <p:ext uri="{BB962C8B-B14F-4D97-AF65-F5344CB8AC3E}">
        <p14:creationId xmlns:p14="http://schemas.microsoft.com/office/powerpoint/2010/main" val="2373229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557940" y="1284895"/>
            <a:ext cx="4277532" cy="5573103"/>
          </a:xfrm>
        </p:spPr>
        <p:txBody>
          <a:bodyPr>
            <a:normAutofit fontScale="25000" lnSpcReduction="20000"/>
          </a:bodyPr>
          <a:lstStyle/>
          <a:p>
            <a:pPr marL="409575" marR="640080" indent="0" algn="ctr">
              <a:lnSpc>
                <a:spcPct val="105000"/>
              </a:lnSpc>
              <a:spcBef>
                <a:spcPts val="0"/>
              </a:spcBef>
              <a:spcAft>
                <a:spcPts val="800"/>
              </a:spcAft>
              <a:buNone/>
            </a:pPr>
            <a:r>
              <a:rPr lang="en-US" sz="3600" dirty="0">
                <a:effectLst/>
                <a:latin typeface="Arial" panose="020B0604020202020204" pitchFamily="34" charset="0"/>
                <a:ea typeface="Times New Roman" panose="02020603050405020304" pitchFamily="18" charset="0"/>
                <a:cs typeface="Times New Roman" panose="02020603050405020304" pitchFamily="18" charset="0"/>
              </a:rPr>
              <a:t>Cottage Check-Out List</a:t>
            </a:r>
            <a:endParaRPr lang="en-US" sz="3600" dirty="0">
              <a:latin typeface="Calibri" panose="020F0502020204030204" pitchFamily="34" charset="0"/>
              <a:ea typeface="Times New Roman" panose="02020603050405020304" pitchFamily="18" charset="0"/>
              <a:cs typeface="Times New Roman" panose="02020603050405020304" pitchFamily="18" charset="0"/>
            </a:endParaRPr>
          </a:p>
          <a:p>
            <a:pPr marL="638175" marR="640080" algn="ctr">
              <a:lnSpc>
                <a:spcPct val="105000"/>
              </a:lnSpc>
              <a:spcBef>
                <a:spcPts val="0"/>
              </a:spcBef>
              <a:spcAft>
                <a:spcPts val="800"/>
              </a:spcAft>
            </a:pPr>
            <a:endParaRPr lang="en-US" sz="3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9575" marR="640080" indent="0" algn="l">
              <a:lnSpc>
                <a:spcPct val="105000"/>
              </a:lnSpc>
              <a:spcBef>
                <a:spcPts val="0"/>
              </a:spcBef>
              <a:spcAft>
                <a:spcPts val="800"/>
              </a:spcAft>
              <a:buNone/>
            </a:pPr>
            <a:r>
              <a:rPr lang="en-US" sz="3600" dirty="0">
                <a:effectLst/>
                <a:latin typeface="Arial" panose="020B0604020202020204" pitchFamily="34" charset="0"/>
                <a:ea typeface="Times New Roman" panose="02020603050405020304" pitchFamily="18" charset="0"/>
                <a:cs typeface="Times New Roman" panose="02020603050405020304" pitchFamily="18" charset="0"/>
              </a:rPr>
              <a:t>Name:__________________________________________</a:t>
            </a:r>
            <a:endParaRPr lang="en-US" sz="3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9575" marR="640080" indent="0" algn="l">
              <a:lnSpc>
                <a:spcPct val="105000"/>
              </a:lnSpc>
              <a:spcBef>
                <a:spcPts val="0"/>
              </a:spcBef>
              <a:spcAft>
                <a:spcPts val="800"/>
              </a:spcAft>
              <a:buNone/>
            </a:pPr>
            <a:r>
              <a:rPr lang="en-US" sz="3600" dirty="0">
                <a:effectLst/>
                <a:latin typeface="Arial" panose="020B0604020202020204" pitchFamily="34" charset="0"/>
                <a:ea typeface="Times New Roman" panose="02020603050405020304" pitchFamily="18" charset="0"/>
                <a:cs typeface="Times New Roman" panose="02020603050405020304" pitchFamily="18" charset="0"/>
              </a:rPr>
              <a:t>Date: ___________________________________________</a:t>
            </a:r>
            <a:endParaRPr lang="en-US" sz="3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9575" marR="640080" indent="0" algn="l">
              <a:lnSpc>
                <a:spcPct val="105000"/>
              </a:lnSpc>
              <a:spcBef>
                <a:spcPts val="0"/>
              </a:spcBef>
              <a:spcAft>
                <a:spcPts val="800"/>
              </a:spcAft>
              <a:buNone/>
            </a:pPr>
            <a:endParaRPr lang="en-US" sz="36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3600" dirty="0">
                <a:effectLst/>
                <a:latin typeface="Arial" panose="020B0604020202020204" pitchFamily="34" charset="0"/>
                <a:ea typeface="Times New Roman" panose="02020603050405020304" pitchFamily="18" charset="0"/>
                <a:cs typeface="Times New Roman" panose="02020603050405020304" pitchFamily="18" charset="0"/>
              </a:rPr>
              <a:t>____ Close all windows and lower/close all shades/curtains</a:t>
            </a:r>
            <a:endParaRPr lang="en-US" sz="36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3600" dirty="0">
                <a:effectLst/>
                <a:latin typeface="Arial" panose="020B0604020202020204" pitchFamily="34" charset="0"/>
                <a:ea typeface="Times New Roman" panose="02020603050405020304" pitchFamily="18" charset="0"/>
                <a:cs typeface="Times New Roman" panose="02020603050405020304" pitchFamily="18" charset="0"/>
              </a:rPr>
              <a:t>____ In winter, adjust both thermostats to 50 degrees</a:t>
            </a:r>
            <a:endParaRPr lang="en-US" sz="36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3600" dirty="0">
                <a:effectLst/>
                <a:latin typeface="Arial" panose="020B0604020202020204" pitchFamily="34" charset="0"/>
                <a:ea typeface="Times New Roman" panose="02020603050405020304" pitchFamily="18" charset="0"/>
                <a:cs typeface="Times New Roman" panose="02020603050405020304" pitchFamily="18" charset="0"/>
              </a:rPr>
              <a:t>____ In summer, turn off AC on both thermostats</a:t>
            </a:r>
            <a:endParaRPr lang="en-US" sz="36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3600" dirty="0">
                <a:effectLst/>
                <a:latin typeface="Arial" panose="020B0604020202020204" pitchFamily="34" charset="0"/>
                <a:ea typeface="Times New Roman" panose="02020603050405020304" pitchFamily="18" charset="0"/>
                <a:cs typeface="Times New Roman" panose="02020603050405020304" pitchFamily="18" charset="0"/>
              </a:rPr>
              <a:t>____ Adjust temp on water heater to “vacation” setting</a:t>
            </a:r>
            <a:endParaRPr lang="en-US" sz="36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3600" dirty="0">
                <a:effectLst/>
                <a:latin typeface="Arial" panose="020B0604020202020204" pitchFamily="34" charset="0"/>
                <a:ea typeface="Times New Roman" panose="02020603050405020304" pitchFamily="18" charset="0"/>
                <a:cs typeface="Times New Roman" panose="02020603050405020304" pitchFamily="18" charset="0"/>
              </a:rPr>
              <a:t>____ Turn off all ceiling fans</a:t>
            </a:r>
            <a:endParaRPr lang="en-US" sz="36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3600" dirty="0">
                <a:effectLst/>
                <a:latin typeface="Arial" panose="020B0604020202020204" pitchFamily="34" charset="0"/>
                <a:ea typeface="Times New Roman" panose="02020603050405020304" pitchFamily="18" charset="0"/>
                <a:cs typeface="Times New Roman" panose="02020603050405020304" pitchFamily="18" charset="0"/>
              </a:rPr>
              <a:t>____ Check to make sure oven and all stove burners are off</a:t>
            </a:r>
            <a:endParaRPr lang="en-US" sz="36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3600" dirty="0">
                <a:effectLst/>
                <a:latin typeface="Arial" panose="020B0604020202020204" pitchFamily="34" charset="0"/>
                <a:ea typeface="Times New Roman" panose="02020603050405020304" pitchFamily="18" charset="0"/>
                <a:cs typeface="Times New Roman" panose="02020603050405020304" pitchFamily="18" charset="0"/>
              </a:rPr>
              <a:t>____ Make sure all 4 exterior doors are locked</a:t>
            </a:r>
            <a:endParaRPr lang="en-US" sz="36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3600" dirty="0">
                <a:effectLst/>
                <a:latin typeface="Arial" panose="020B0604020202020204" pitchFamily="34" charset="0"/>
                <a:ea typeface="Times New Roman" panose="02020603050405020304" pitchFamily="18" charset="0"/>
                <a:cs typeface="Times New Roman" panose="02020603050405020304" pitchFamily="18" charset="0"/>
              </a:rPr>
              <a:t>____ Leave dusk to dawn post yard lights on. Switch for driveway</a:t>
            </a:r>
          </a:p>
          <a:p>
            <a:pPr marL="866775" marR="640080" lvl="1" indent="0">
              <a:lnSpc>
                <a:spcPct val="120000"/>
              </a:lnSpc>
              <a:spcBef>
                <a:spcPts val="0"/>
              </a:spcBef>
              <a:buNone/>
            </a:pPr>
            <a:r>
              <a:rPr lang="en-US" sz="3200" dirty="0">
                <a:effectLst/>
                <a:latin typeface="Arial" panose="020B0604020202020204" pitchFamily="34" charset="0"/>
                <a:ea typeface="Times New Roman" panose="02020603050405020304" pitchFamily="18" charset="0"/>
                <a:cs typeface="Times New Roman" panose="02020603050405020304" pitchFamily="18" charset="0"/>
              </a:rPr>
              <a:t>yard light is located next to basement light switch by the     main  door.  The yard light down by the beach does not have a switch and is always active.</a:t>
            </a:r>
          </a:p>
          <a:p>
            <a:pPr marL="638175" marR="640080" indent="0" algn="l">
              <a:lnSpc>
                <a:spcPct val="120000"/>
              </a:lnSpc>
              <a:spcBef>
                <a:spcPts val="0"/>
              </a:spcBef>
              <a:buNone/>
            </a:pPr>
            <a:endParaRPr lang="en-US" sz="36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3600" dirty="0">
                <a:effectLst/>
                <a:latin typeface="Arial" panose="020B0604020202020204" pitchFamily="34" charset="0"/>
                <a:ea typeface="Times New Roman" panose="02020603050405020304" pitchFamily="18" charset="0"/>
                <a:cs typeface="Times New Roman" panose="02020603050405020304" pitchFamily="18" charset="0"/>
              </a:rPr>
              <a:t>____ Both speed boat and fishing boat stored under canopy and raised on lifts so that the engine and propeller are completely out of the water.. Turn battery switch of speed boat to OFF.  Make sure anything you used in either boat is removed from the boat and returned to proper place inside the cottage (life jackets, towels, trolling motor, beverage cans, sunscreen, gas container </a:t>
            </a:r>
            <a:r>
              <a:rPr lang="en-US" sz="3600" dirty="0" err="1">
                <a:effectLst/>
                <a:latin typeface="Arial" panose="020B0604020202020204" pitchFamily="34" charset="0"/>
                <a:ea typeface="Times New Roman" panose="02020603050405020304" pitchFamily="18" charset="0"/>
                <a:cs typeface="Times New Roman" panose="02020603050405020304" pitchFamily="18" charset="0"/>
              </a:rPr>
              <a:t>etc</a:t>
            </a:r>
            <a:r>
              <a:rPr lang="en-US" sz="3600" dirty="0">
                <a:effectLst/>
                <a:latin typeface="Arial" panose="020B0604020202020204" pitchFamily="34" charset="0"/>
                <a:ea typeface="Times New Roman" panose="02020603050405020304" pitchFamily="18" charset="0"/>
                <a:cs typeface="Times New Roman" panose="02020603050405020304" pitchFamily="18" charset="0"/>
              </a:rPr>
              <a:t>)</a:t>
            </a:r>
            <a:endParaRPr lang="en-US" sz="3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sz="2400" dirty="0">
              <a:latin typeface="Calibri" panose="020F0502020204030204" pitchFamily="34" charset="0"/>
              <a:ea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6" name="TextBox 5">
            <a:extLst>
              <a:ext uri="{FF2B5EF4-FFF2-40B4-BE49-F238E27FC236}">
                <a16:creationId xmlns:a16="http://schemas.microsoft.com/office/drawing/2014/main" id="{4767536F-B9A2-196F-FF04-F63B21E9640C}"/>
              </a:ext>
            </a:extLst>
          </p:cNvPr>
          <p:cNvSpPr txBox="1"/>
          <p:nvPr/>
        </p:nvSpPr>
        <p:spPr>
          <a:xfrm>
            <a:off x="6530833" y="1392054"/>
            <a:ext cx="4277532" cy="4747069"/>
          </a:xfrm>
          <a:prstGeom prst="rect">
            <a:avLst/>
          </a:prstGeom>
          <a:noFill/>
        </p:spPr>
        <p:txBody>
          <a:bodyPr wrap="square">
            <a:spAutoFit/>
          </a:bodyPr>
          <a:lstStyle/>
          <a:p>
            <a:pPr marL="638175" marR="640080" algn="l">
              <a:lnSpc>
                <a:spcPct val="105000"/>
              </a:lnSpc>
              <a:spcBef>
                <a:spcPts val="0"/>
              </a:spcBef>
              <a:spcAft>
                <a:spcPts val="80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____ Lock the paddle boat to the dock </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180975" marR="640080" indent="457200" algn="l">
              <a:lnSpc>
                <a:spcPct val="105000"/>
              </a:lnSpc>
              <a:spcBef>
                <a:spcPts val="0"/>
              </a:spcBef>
              <a:spcAft>
                <a:spcPts val="80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____ Crank down the deck table umbrella</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____ All toys, lifejackets, water toys, returned to proper place in cottage. Clean up everything in the yard and on the deck</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____ Remove and discard or take with you: </a:t>
            </a:r>
            <a:r>
              <a:rPr lang="en-US" sz="900" b="1" dirty="0">
                <a:effectLst/>
                <a:latin typeface="Arial" panose="020B0604020202020204" pitchFamily="34" charset="0"/>
                <a:ea typeface="Times New Roman" panose="02020603050405020304" pitchFamily="18" charset="0"/>
                <a:cs typeface="Times New Roman" panose="02020603050405020304" pitchFamily="18" charset="0"/>
              </a:rPr>
              <a:t>all </a:t>
            </a:r>
            <a:r>
              <a:rPr lang="en-US" sz="900" dirty="0">
                <a:effectLst/>
                <a:latin typeface="Arial" panose="020B0604020202020204" pitchFamily="34" charset="0"/>
                <a:ea typeface="Times New Roman" panose="02020603050405020304" pitchFamily="18" charset="0"/>
                <a:cs typeface="Times New Roman" panose="02020603050405020304" pitchFamily="18" charset="0"/>
              </a:rPr>
              <a:t>food and beverages from both refrigerators, including the freezers, except for condiments that are still usable by future cottage users</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____ Take any items from the pantry and bread drawer that you brought except canned goods or items that future users have expressed an interest in having</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____ store any non-perishable items that you wish to keep at the cottage, on the basement shelf marked with your family name, such as soda, water, beer </a:t>
            </a:r>
            <a:r>
              <a:rPr lang="en-US" sz="900" dirty="0" err="1">
                <a:effectLst/>
                <a:latin typeface="Arial" panose="020B0604020202020204" pitchFamily="34" charset="0"/>
                <a:ea typeface="Times New Roman" panose="02020603050405020304" pitchFamily="18" charset="0"/>
                <a:cs typeface="Times New Roman" panose="02020603050405020304" pitchFamily="18" charset="0"/>
              </a:rPr>
              <a:t>etc</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____ empty all waste baskets and recycling containers. Roll the garbage and recycling refuse containers to the end of the driveway</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____ Leave bathroom doors propped open</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638175" marR="640080" algn="l">
              <a:lnSpc>
                <a:spcPct val="105000"/>
              </a:lnSpc>
              <a:spcBef>
                <a:spcPts val="0"/>
              </a:spcBef>
              <a:spcAft>
                <a:spcPts val="80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____ Make sure no laundry is left in the washer. If clothes are left in the dryer, be sure they will be completely dried once the dryer cycle is finished</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180975" marR="640080" indent="457200">
              <a:lnSpc>
                <a:spcPct val="105000"/>
              </a:lnSpc>
              <a:spcAft>
                <a:spcPts val="80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____ Dishwasher should be done running prior to  leaving cottage. (To avoid a water disaster should the dishwasher fail).</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B8C2574-3E2D-5EF5-C45E-49E2E128CFC2}"/>
              </a:ext>
            </a:extLst>
          </p:cNvPr>
          <p:cNvSpPr>
            <a:spLocks noGrp="1"/>
          </p:cNvSpPr>
          <p:nvPr>
            <p:ph type="sldNum" sz="quarter" idx="12"/>
          </p:nvPr>
        </p:nvSpPr>
        <p:spPr/>
        <p:txBody>
          <a:bodyPr/>
          <a:lstStyle/>
          <a:p>
            <a:fld id="{09289E9A-B44E-42C7-ABB7-5DC2EBCE2C2F}" type="slidenum">
              <a:rPr lang="en-US" smtClean="0"/>
              <a:t>13</a:t>
            </a:fld>
            <a:endParaRPr lang="en-US"/>
          </a:p>
        </p:txBody>
      </p:sp>
    </p:spTree>
    <p:extLst>
      <p:ext uri="{BB962C8B-B14F-4D97-AF65-F5344CB8AC3E}">
        <p14:creationId xmlns:p14="http://schemas.microsoft.com/office/powerpoint/2010/main" val="1385320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normAutofit/>
          </a:bodyPr>
          <a:lstStyle/>
          <a:p>
            <a:pPr marL="0" indent="0">
              <a:buNone/>
            </a:pPr>
            <a:r>
              <a:rPr lang="en-US" b="1" i="1" u="sng" dirty="0">
                <a:latin typeface="Calibri" panose="020F0502020204030204" pitchFamily="34" charset="0"/>
              </a:rPr>
              <a:t>Tax Considerations</a:t>
            </a:r>
          </a:p>
          <a:p>
            <a:pPr marL="0" indent="0">
              <a:buNone/>
            </a:pPr>
            <a:endParaRPr lang="en-US" sz="2400" dirty="0">
              <a:latin typeface="Calibri" panose="020F0502020204030204" pitchFamily="34" charset="0"/>
            </a:endParaRPr>
          </a:p>
          <a:p>
            <a:r>
              <a:rPr lang="en-US" sz="2400" dirty="0">
                <a:latin typeface="Calibri" panose="020F0502020204030204" pitchFamily="34" charset="0"/>
              </a:rPr>
              <a:t>What is the basis in the property</a:t>
            </a:r>
          </a:p>
          <a:p>
            <a:r>
              <a:rPr lang="en-US" sz="2400" dirty="0">
                <a:latin typeface="Calibri" panose="020F0502020204030204" pitchFamily="34" charset="0"/>
              </a:rPr>
              <a:t>Sales of interest or property</a:t>
            </a:r>
          </a:p>
          <a:p>
            <a:r>
              <a:rPr lang="en-US" sz="2400" dirty="0">
                <a:latin typeface="Calibri" panose="020F0502020204030204" pitchFamily="34" charset="0"/>
              </a:rPr>
              <a:t>Rental management</a:t>
            </a:r>
          </a:p>
          <a:p>
            <a:r>
              <a:rPr lang="en-US" sz="2400" dirty="0">
                <a:latin typeface="Calibri" panose="020F0502020204030204" pitchFamily="34" charset="0"/>
              </a:rPr>
              <a:t>Annual Tax Reporting</a:t>
            </a:r>
          </a:p>
          <a:p>
            <a:pPr lvl="1"/>
            <a:r>
              <a:rPr lang="en-US" sz="2000" dirty="0">
                <a:latin typeface="Calibri" panose="020F0502020204030204" pitchFamily="34" charset="0"/>
              </a:rPr>
              <a:t>Federal</a:t>
            </a:r>
          </a:p>
          <a:p>
            <a:pPr lvl="1"/>
            <a:r>
              <a:rPr lang="en-US" sz="2000" dirty="0">
                <a:latin typeface="Calibri" panose="020F0502020204030204" pitchFamily="34" charset="0"/>
              </a:rPr>
              <a:t>States – considering home state and out of state issues</a:t>
            </a:r>
          </a:p>
          <a:p>
            <a:r>
              <a:rPr lang="en-US" sz="2400" dirty="0">
                <a:latin typeface="Calibri" panose="020F0502020204030204" pitchFamily="34" charset="0"/>
              </a:rPr>
              <a:t>Estate and Gift considerations and concerns</a:t>
            </a: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4" name="Slide Number Placeholder 3">
            <a:extLst>
              <a:ext uri="{FF2B5EF4-FFF2-40B4-BE49-F238E27FC236}">
                <a16:creationId xmlns:a16="http://schemas.microsoft.com/office/drawing/2014/main" id="{E5872569-4A72-4003-39AE-294A4290B8CA}"/>
              </a:ext>
            </a:extLst>
          </p:cNvPr>
          <p:cNvSpPr>
            <a:spLocks noGrp="1"/>
          </p:cNvSpPr>
          <p:nvPr>
            <p:ph type="sldNum" sz="quarter" idx="12"/>
          </p:nvPr>
        </p:nvSpPr>
        <p:spPr/>
        <p:txBody>
          <a:bodyPr/>
          <a:lstStyle/>
          <a:p>
            <a:fld id="{09289E9A-B44E-42C7-ABB7-5DC2EBCE2C2F}" type="slidenum">
              <a:rPr lang="en-US" smtClean="0"/>
              <a:t>14</a:t>
            </a:fld>
            <a:endParaRPr lang="en-US"/>
          </a:p>
        </p:txBody>
      </p:sp>
    </p:spTree>
    <p:extLst>
      <p:ext uri="{BB962C8B-B14F-4D97-AF65-F5344CB8AC3E}">
        <p14:creationId xmlns:p14="http://schemas.microsoft.com/office/powerpoint/2010/main" val="457040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1238865"/>
            <a:ext cx="10515600" cy="5332416"/>
          </a:xfrm>
        </p:spPr>
        <p:txBody>
          <a:bodyPr>
            <a:normAutofit fontScale="92500" lnSpcReduction="20000"/>
          </a:bodyPr>
          <a:lstStyle/>
          <a:p>
            <a:pPr marL="0" indent="0">
              <a:buNone/>
            </a:pPr>
            <a:r>
              <a:rPr lang="en-US" sz="3200" b="1" i="1" u="sng" dirty="0">
                <a:latin typeface="Calibri" panose="020F0502020204030204" pitchFamily="34" charset="0"/>
              </a:rPr>
              <a:t>Other Items to Consider</a:t>
            </a:r>
          </a:p>
          <a:p>
            <a:pPr marL="342900" indent="-342900">
              <a:spcBef>
                <a:spcPts val="1200"/>
              </a:spcBef>
              <a:buFont typeface="Symbol" panose="05050102010706020507" pitchFamily="18" charset="2"/>
              <a:buChar char=""/>
            </a:pPr>
            <a:r>
              <a:rPr lang="en-US" sz="2400" dirty="0">
                <a:latin typeface="Calibri" panose="020F0502020204030204" pitchFamily="34" charset="0"/>
              </a:rPr>
              <a:t>What type of annual accounting will be done?</a:t>
            </a:r>
          </a:p>
          <a:p>
            <a:pPr marL="342900" indent="-342900">
              <a:spcBef>
                <a:spcPts val="1200"/>
              </a:spcBef>
              <a:buFont typeface="Symbol" panose="05050102010706020507" pitchFamily="18" charset="2"/>
              <a:buChar char=""/>
            </a:pPr>
            <a:r>
              <a:rPr lang="en-US" sz="2400" dirty="0">
                <a:latin typeface="Calibri" panose="020F0502020204030204" pitchFamily="34" charset="0"/>
              </a:rPr>
              <a:t>Family Dynamics</a:t>
            </a:r>
          </a:p>
          <a:p>
            <a:pPr marL="342900" indent="-342900">
              <a:spcBef>
                <a:spcPts val="1200"/>
              </a:spcBef>
              <a:buFont typeface="Symbol" panose="05050102010706020507" pitchFamily="18" charset="2"/>
              <a:buChar char=""/>
            </a:pPr>
            <a:r>
              <a:rPr lang="en-US" sz="2400" dirty="0">
                <a:latin typeface="Calibri" panose="020F0502020204030204" pitchFamily="34" charset="0"/>
              </a:rPr>
              <a:t>Will the property be rented to outside parties? VRBO, </a:t>
            </a:r>
            <a:r>
              <a:rPr lang="en-US" sz="2400" dirty="0" err="1">
                <a:latin typeface="Calibri" panose="020F0502020204030204" pitchFamily="34" charset="0"/>
              </a:rPr>
              <a:t>AirBNB</a:t>
            </a:r>
            <a:endParaRPr lang="en-US" sz="2400" dirty="0">
              <a:latin typeface="Calibri" panose="020F0502020204030204" pitchFamily="34" charset="0"/>
            </a:endParaRPr>
          </a:p>
          <a:p>
            <a:pPr marL="342900" indent="-342900">
              <a:spcBef>
                <a:spcPts val="1200"/>
              </a:spcBef>
              <a:buFont typeface="Symbol" panose="05050102010706020507" pitchFamily="18" charset="2"/>
              <a:buChar char=""/>
            </a:pPr>
            <a:r>
              <a:rPr lang="en-US" sz="2400" dirty="0">
                <a:latin typeface="Calibri" panose="020F0502020204030204" pitchFamily="34" charset="0"/>
              </a:rPr>
              <a:t>Past Transfer Issues – was it held in a QPRT, other trust, or LLC</a:t>
            </a:r>
          </a:p>
          <a:p>
            <a:pPr marL="342900" indent="-342900">
              <a:spcBef>
                <a:spcPts val="1200"/>
              </a:spcBef>
              <a:buFont typeface="Symbol" panose="05050102010706020507" pitchFamily="18" charset="2"/>
              <a:buChar char=""/>
            </a:pPr>
            <a:r>
              <a:rPr lang="en-US" sz="2400" dirty="0">
                <a:latin typeface="Calibri" panose="020F0502020204030204" pitchFamily="34" charset="0"/>
              </a:rPr>
              <a:t>Annual legal state and local filing requirements</a:t>
            </a:r>
          </a:p>
          <a:p>
            <a:pPr marL="342900" indent="-342900">
              <a:spcBef>
                <a:spcPts val="1200"/>
              </a:spcBef>
              <a:buFont typeface="Symbol" panose="05050102010706020507" pitchFamily="18" charset="2"/>
              <a:buChar char=""/>
            </a:pPr>
            <a:r>
              <a:rPr lang="en-US" sz="2400" dirty="0" err="1">
                <a:latin typeface="Calibri" panose="020F0502020204030204" pitchFamily="34" charset="0"/>
              </a:rPr>
              <a:t>FINCen</a:t>
            </a:r>
            <a:r>
              <a:rPr lang="en-US" sz="2400" dirty="0">
                <a:latin typeface="Calibri" panose="020F0502020204030204" pitchFamily="34" charset="0"/>
              </a:rPr>
              <a:t> regulations and new Corporate Transparency Act regulations</a:t>
            </a:r>
          </a:p>
          <a:p>
            <a:pPr marL="342900" indent="-342900">
              <a:spcBef>
                <a:spcPts val="1200"/>
              </a:spcBef>
              <a:buFont typeface="Symbol" panose="05050102010706020507" pitchFamily="18" charset="2"/>
              <a:buChar char=""/>
            </a:pPr>
            <a:r>
              <a:rPr lang="en-US" sz="2400" dirty="0">
                <a:latin typeface="Calibri" panose="020F0502020204030204" pitchFamily="34" charset="0"/>
              </a:rPr>
              <a:t>How will disputes be mediated</a:t>
            </a:r>
          </a:p>
          <a:p>
            <a:pPr marL="342900" indent="-342900">
              <a:spcBef>
                <a:spcPts val="1200"/>
              </a:spcBef>
              <a:buFont typeface="Symbol" panose="05050102010706020507" pitchFamily="18" charset="2"/>
              <a:buChar char=""/>
            </a:pPr>
            <a:r>
              <a:rPr lang="en-US" sz="2400" dirty="0">
                <a:latin typeface="Calibri" panose="020F0502020204030204" pitchFamily="34" charset="0"/>
              </a:rPr>
              <a:t>Are pets allowed</a:t>
            </a:r>
          </a:p>
          <a:p>
            <a:pPr marL="342900" indent="-342900">
              <a:spcBef>
                <a:spcPts val="1200"/>
              </a:spcBef>
              <a:buFont typeface="Symbol" panose="05050102010706020507" pitchFamily="18" charset="2"/>
              <a:buChar char=""/>
            </a:pPr>
            <a:r>
              <a:rPr lang="en-US" sz="2400" dirty="0">
                <a:latin typeface="Calibri" panose="020F0502020204030204" pitchFamily="34" charset="0"/>
              </a:rPr>
              <a:t>Are you allowed to smoke on the property, fireworks</a:t>
            </a:r>
          </a:p>
          <a:p>
            <a:pPr marL="342900" indent="-342900">
              <a:spcBef>
                <a:spcPts val="1200"/>
              </a:spcBef>
              <a:buFont typeface="Symbol" panose="05050102010706020507" pitchFamily="18" charset="2"/>
              <a:buChar char=""/>
            </a:pPr>
            <a:r>
              <a:rPr lang="en-US" sz="2400" dirty="0">
                <a:latin typeface="Calibri" panose="020F0502020204030204" pitchFamily="34" charset="0"/>
              </a:rPr>
              <a:t>Drinking while using personal property such as a boat or UTV</a:t>
            </a:r>
          </a:p>
          <a:p>
            <a:pPr marL="342900" indent="-342900">
              <a:spcBef>
                <a:spcPts val="1200"/>
              </a:spcBef>
              <a:buFont typeface="Symbol" panose="05050102010706020507" pitchFamily="18" charset="2"/>
              <a:buChar char=""/>
            </a:pPr>
            <a:r>
              <a:rPr lang="en-US" sz="2400" dirty="0">
                <a:latin typeface="Calibri" panose="020F0502020204030204" pitchFamily="34" charset="0"/>
              </a:rPr>
              <a:t>Sweat equity</a:t>
            </a:r>
          </a:p>
          <a:p>
            <a:pPr marL="342900" indent="-342900">
              <a:spcBef>
                <a:spcPts val="1200"/>
              </a:spcBef>
              <a:buFont typeface="Symbol" panose="05050102010706020507" pitchFamily="18" charset="2"/>
              <a:buChar char=""/>
            </a:pPr>
            <a:r>
              <a:rPr lang="en-US" sz="2400" dirty="0">
                <a:latin typeface="Calibri" panose="020F0502020204030204" pitchFamily="34" charset="0"/>
              </a:rPr>
              <a:t>Any limitations on personal items, art, </a:t>
            </a:r>
            <a:r>
              <a:rPr lang="en-US" sz="2400" dirty="0" err="1">
                <a:latin typeface="Calibri" panose="020F0502020204030204" pitchFamily="34" charset="0"/>
              </a:rPr>
              <a:t>etc</a:t>
            </a:r>
            <a:endParaRPr lang="en-US" sz="2400" dirty="0">
              <a:latin typeface="Calibri" panose="020F0502020204030204" pitchFamily="34" charset="0"/>
            </a:endParaRPr>
          </a:p>
          <a:p>
            <a:pPr marL="457200" lvl="1" indent="0">
              <a:buNone/>
            </a:pPr>
            <a:endParaRPr lang="en-US" sz="20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4" name="Slide Number Placeholder 3">
            <a:extLst>
              <a:ext uri="{FF2B5EF4-FFF2-40B4-BE49-F238E27FC236}">
                <a16:creationId xmlns:a16="http://schemas.microsoft.com/office/drawing/2014/main" id="{89AC1145-BEB1-00B0-3ED7-ED54B923BDAF}"/>
              </a:ext>
            </a:extLst>
          </p:cNvPr>
          <p:cNvSpPr>
            <a:spLocks noGrp="1"/>
          </p:cNvSpPr>
          <p:nvPr>
            <p:ph type="sldNum" sz="quarter" idx="12"/>
          </p:nvPr>
        </p:nvSpPr>
        <p:spPr/>
        <p:txBody>
          <a:bodyPr/>
          <a:lstStyle/>
          <a:p>
            <a:fld id="{09289E9A-B44E-42C7-ABB7-5DC2EBCE2C2F}" type="slidenum">
              <a:rPr lang="en-US" smtClean="0"/>
              <a:t>15</a:t>
            </a:fld>
            <a:endParaRPr lang="en-US"/>
          </a:p>
        </p:txBody>
      </p:sp>
    </p:spTree>
    <p:extLst>
      <p:ext uri="{BB962C8B-B14F-4D97-AF65-F5344CB8AC3E}">
        <p14:creationId xmlns:p14="http://schemas.microsoft.com/office/powerpoint/2010/main" val="994344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normAutofit/>
          </a:bodyPr>
          <a:lstStyle/>
          <a:p>
            <a:pPr marL="0" indent="0" algn="ctr">
              <a:buNone/>
            </a:pPr>
            <a:r>
              <a:rPr lang="en-US" sz="5400" b="1" i="1" u="sng" dirty="0">
                <a:latin typeface="Calibri" panose="020F0502020204030204" pitchFamily="34" charset="0"/>
              </a:rPr>
              <a:t>Questions and Summary</a:t>
            </a:r>
            <a:endParaRPr lang="en-US" sz="5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4" name="Slide Number Placeholder 3">
            <a:extLst>
              <a:ext uri="{FF2B5EF4-FFF2-40B4-BE49-F238E27FC236}">
                <a16:creationId xmlns:a16="http://schemas.microsoft.com/office/drawing/2014/main" id="{37499D44-A826-5D63-E1E7-5E978D96A8E3}"/>
              </a:ext>
            </a:extLst>
          </p:cNvPr>
          <p:cNvSpPr>
            <a:spLocks noGrp="1"/>
          </p:cNvSpPr>
          <p:nvPr>
            <p:ph type="sldNum" sz="quarter" idx="12"/>
          </p:nvPr>
        </p:nvSpPr>
        <p:spPr/>
        <p:txBody>
          <a:bodyPr/>
          <a:lstStyle/>
          <a:p>
            <a:fld id="{09289E9A-B44E-42C7-ABB7-5DC2EBCE2C2F}" type="slidenum">
              <a:rPr lang="en-US" smtClean="0"/>
              <a:t>16</a:t>
            </a:fld>
            <a:endParaRPr lang="en-US"/>
          </a:p>
        </p:txBody>
      </p:sp>
    </p:spTree>
    <p:extLst>
      <p:ext uri="{BB962C8B-B14F-4D97-AF65-F5344CB8AC3E}">
        <p14:creationId xmlns:p14="http://schemas.microsoft.com/office/powerpoint/2010/main" val="4058852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1005927"/>
            <a:ext cx="10515600" cy="5032564"/>
          </a:xfrm>
        </p:spPr>
        <p:txBody>
          <a:bodyPr>
            <a:normAutofit/>
          </a:bodyPr>
          <a:lstStyle/>
          <a:p>
            <a:pPr marL="0" indent="0" algn="ctr">
              <a:buNone/>
            </a:pPr>
            <a:r>
              <a:rPr lang="en-US" b="1" i="1" u="sng" dirty="0">
                <a:latin typeface="Calibri" panose="020F0502020204030204" pitchFamily="34" charset="0"/>
              </a:rPr>
              <a:t>Sample Language on Use of Property and Arbitration</a:t>
            </a:r>
            <a:endParaRPr lang="en-US"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4" name="Slide Number Placeholder 3">
            <a:extLst>
              <a:ext uri="{FF2B5EF4-FFF2-40B4-BE49-F238E27FC236}">
                <a16:creationId xmlns:a16="http://schemas.microsoft.com/office/drawing/2014/main" id="{37499D44-A826-5D63-E1E7-5E978D96A8E3}"/>
              </a:ext>
            </a:extLst>
          </p:cNvPr>
          <p:cNvSpPr>
            <a:spLocks noGrp="1"/>
          </p:cNvSpPr>
          <p:nvPr>
            <p:ph type="sldNum" sz="quarter" idx="12"/>
          </p:nvPr>
        </p:nvSpPr>
        <p:spPr/>
        <p:txBody>
          <a:bodyPr/>
          <a:lstStyle/>
          <a:p>
            <a:fld id="{09289E9A-B44E-42C7-ABB7-5DC2EBCE2C2F}" type="slidenum">
              <a:rPr lang="en-US" smtClean="0"/>
              <a:t>17</a:t>
            </a:fld>
            <a:endParaRPr lang="en-US"/>
          </a:p>
        </p:txBody>
      </p:sp>
      <p:sp>
        <p:nvSpPr>
          <p:cNvPr id="6" name="TextBox 5">
            <a:extLst>
              <a:ext uri="{FF2B5EF4-FFF2-40B4-BE49-F238E27FC236}">
                <a16:creationId xmlns:a16="http://schemas.microsoft.com/office/drawing/2014/main" id="{3C463EBE-DE6F-B655-58EA-F1AFE17581C8}"/>
              </a:ext>
            </a:extLst>
          </p:cNvPr>
          <p:cNvSpPr txBox="1"/>
          <p:nvPr/>
        </p:nvSpPr>
        <p:spPr>
          <a:xfrm>
            <a:off x="1587260" y="2059396"/>
            <a:ext cx="9766540" cy="4137095"/>
          </a:xfrm>
          <a:prstGeom prst="rect">
            <a:avLst/>
          </a:prstGeom>
          <a:noFill/>
        </p:spPr>
        <p:txBody>
          <a:bodyPr wrap="square">
            <a:spAutoFit/>
          </a:bodyPr>
          <a:lstStyle/>
          <a:p>
            <a:pPr marL="0" marR="0">
              <a:lnSpc>
                <a:spcPct val="107000"/>
              </a:lnSpc>
              <a:spcBef>
                <a:spcPts val="0"/>
              </a:spcBef>
              <a:spcAft>
                <a:spcPts val="800"/>
              </a:spcAft>
            </a:pPr>
            <a:r>
              <a:rPr lang="en-US"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Operating Agreement</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kern="100" dirty="0">
                <a:effectLst/>
                <a:latin typeface="Calibri" panose="020F0502020204030204" pitchFamily="34" charset="0"/>
                <a:ea typeface="Calibri" panose="020F0502020204030204" pitchFamily="34" charset="0"/>
                <a:cs typeface="Times New Roman" panose="02020603050405020304" pitchFamily="18" charset="0"/>
              </a:rPr>
              <a:t>Section 4.1. Cottage Use by Members</a:t>
            </a:r>
          </a:p>
          <a:p>
            <a:pPr marL="0" marR="0">
              <a:lnSpc>
                <a:spcPct val="107000"/>
              </a:lnSpc>
              <a:spcBef>
                <a:spcPts val="0"/>
              </a:spcBef>
              <a:spcAft>
                <a:spcPts val="800"/>
              </a:spcAft>
            </a:pPr>
            <a:r>
              <a:rPr lang="en-US" kern="100" dirty="0">
                <a:effectLst/>
                <a:latin typeface="Calibri" panose="020F0502020204030204" pitchFamily="34" charset="0"/>
                <a:ea typeface="Calibri" panose="020F0502020204030204" pitchFamily="34" charset="0"/>
                <a:cs typeface="Times New Roman" panose="02020603050405020304" pitchFamily="18" charset="0"/>
              </a:rPr>
              <a:t>Scheduling the use of the cottage, which is the principal asset of the Company, shall be initially under the control of the life tenants of such property, that being ________________, or the survivor. ________________, for the reminder of their lives or so long as they are willing and able, shall provide the guidance as to the scheduling the use of the cottage and its care and maintenance. In the event of the death or disability of both ______________, or in the event of their unwillingness to act, the Manager shall be immediately responsible for the duty o f the scheduling the use and maintenance of such cottage. The Manager shall attempt to allocate the use of such cottage so as to be fair and proportional as to each Member’s proportionate interest. Use shall be allocated as to the weeks and weekends which such cottage can be reasonably used for recreational purposes. Member’s use of the cottage shall be restricted to that Member’s spouse and the children of that Member and the spouse of any child or any grandchild, or such grandchild’s spouse.</a:t>
            </a:r>
          </a:p>
        </p:txBody>
      </p:sp>
    </p:spTree>
    <p:extLst>
      <p:ext uri="{BB962C8B-B14F-4D97-AF65-F5344CB8AC3E}">
        <p14:creationId xmlns:p14="http://schemas.microsoft.com/office/powerpoint/2010/main" val="2384762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499D44-A826-5D63-E1E7-5E978D96A8E3}"/>
              </a:ext>
            </a:extLst>
          </p:cNvPr>
          <p:cNvSpPr>
            <a:spLocks noGrp="1"/>
          </p:cNvSpPr>
          <p:nvPr>
            <p:ph type="sldNum" sz="quarter" idx="12"/>
          </p:nvPr>
        </p:nvSpPr>
        <p:spPr/>
        <p:txBody>
          <a:bodyPr/>
          <a:lstStyle/>
          <a:p>
            <a:fld id="{09289E9A-B44E-42C7-ABB7-5DC2EBCE2C2F}" type="slidenum">
              <a:rPr lang="en-US" smtClean="0"/>
              <a:t>18</a:t>
            </a:fld>
            <a:endParaRPr lang="en-US"/>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3751053" cy="662837"/>
          </a:xfrm>
          <a:prstGeom prst="rect">
            <a:avLst/>
          </a:prstGeom>
        </p:spPr>
      </p:pic>
      <p:sp>
        <p:nvSpPr>
          <p:cNvPr id="6" name="TextBox 5">
            <a:extLst>
              <a:ext uri="{FF2B5EF4-FFF2-40B4-BE49-F238E27FC236}">
                <a16:creationId xmlns:a16="http://schemas.microsoft.com/office/drawing/2014/main" id="{A7D94F9B-464B-B498-4F1D-29CFF6042D5E}"/>
              </a:ext>
            </a:extLst>
          </p:cNvPr>
          <p:cNvSpPr txBox="1"/>
          <p:nvPr/>
        </p:nvSpPr>
        <p:spPr>
          <a:xfrm>
            <a:off x="189781" y="473099"/>
            <a:ext cx="11812437" cy="6165406"/>
          </a:xfrm>
          <a:prstGeom prst="rect">
            <a:avLst/>
          </a:prstGeom>
          <a:noFill/>
        </p:spPr>
        <p:txBody>
          <a:bodyPr wrap="square">
            <a:spAutoFit/>
          </a:bodyPr>
          <a:lstStyle/>
          <a:p>
            <a:pPr marL="0" marR="0">
              <a:lnSpc>
                <a:spcPct val="107000"/>
              </a:lnSpc>
              <a:spcBef>
                <a:spcPts val="0"/>
              </a:spcBef>
              <a:spcAft>
                <a:spcPts val="800"/>
              </a:spcAft>
            </a:pPr>
            <a:r>
              <a:rPr lang="en-US" sz="11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Limited Liability Partnership Agreement</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u="sng" strike="noStrike" kern="100" dirty="0">
                <a:effectLst/>
                <a:latin typeface="Calibri" panose="020F0502020204030204" pitchFamily="34" charset="0"/>
                <a:ea typeface="Calibri" panose="020F0502020204030204" pitchFamily="34" charset="0"/>
                <a:cs typeface="Times New Roman" panose="02020603050405020304" pitchFamily="18" charset="0"/>
              </a:rPr>
              <a:t>Scheduling Property Usage</a:t>
            </a:r>
            <a:r>
              <a:rPr lang="en-US" sz="1600" u="none" strike="noStrike" kern="100" dirty="0">
                <a:effectLst/>
                <a:latin typeface="Calibri" panose="020F0502020204030204" pitchFamily="34" charset="0"/>
                <a:ea typeface="Calibri" panose="020F0502020204030204" pitchFamily="34" charset="0"/>
                <a:cs typeface="Times New Roman" panose="02020603050405020304" pitchFamily="18" charset="0"/>
              </a:rPr>
              <a:t>.  The vacation use of the cottage property shall be scheduled during the twenty (20) weeks of summer.  Vacation weeks begin at 6:00 p.m. on Friday and end at 4:00 p.m. on the following Friday.  The first scheduled week shall be the fourth Friday in May, and beginning as follows for 2009:  </a:t>
            </a:r>
          </a:p>
          <a:p>
            <a:pPr marL="0" marR="519430" indent="712470">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Week 1	May 22	Week 2	May 29	Week 3	June 5	Week 4	June 12	Week 5	June 19</a:t>
            </a:r>
            <a:endParaRPr lang="en-US" sz="1600" kern="100" dirty="0">
              <a:latin typeface="Calibri" panose="020F0502020204030204" pitchFamily="34" charset="0"/>
              <a:ea typeface="Calibri" panose="020F0502020204030204" pitchFamily="34" charset="0"/>
              <a:cs typeface="Times New Roman" panose="02020603050405020304" pitchFamily="18" charset="0"/>
            </a:endParaRPr>
          </a:p>
          <a:p>
            <a:pPr marL="0" marR="519430" indent="712470">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Week 6	June 26	Week 7	July 3	Week 8	July 10	Week 9	July 17	Week 10	July 24</a:t>
            </a:r>
          </a:p>
          <a:p>
            <a:pPr marL="0" marR="0" indent="712470">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Week 11	July 31	Week 12	August 7	Week 13	August 14	Week 14	August 21	Week 15	August 28</a:t>
            </a:r>
          </a:p>
          <a:p>
            <a:pPr marL="0" marR="0" indent="712470">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Week 16	Sept 4	Week 17	Sept 11	Week 18	Sept 18	Week 19	Sept 25	Week 20	October 2</a:t>
            </a:r>
          </a:p>
          <a:p>
            <a:pPr marL="0" marR="0" indent="712470">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Vacation weeks beginning in 2009 would following the following schedule:  </a:t>
            </a:r>
          </a:p>
          <a:p>
            <a:pPr marL="0" marR="0" indent="712470">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__________ and his/her family will have weeks 1, 6, 11 and 16.  </a:t>
            </a:r>
          </a:p>
          <a:p>
            <a:pPr marL="0" marR="0" indent="712470">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__________ and his/her family will have weeks 2, 7, 12 and 17.</a:t>
            </a:r>
          </a:p>
          <a:p>
            <a:pPr marL="0" marR="0" indent="712470">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__________ and his/her family will have weeks 3, 8, 13 and 18.</a:t>
            </a:r>
          </a:p>
          <a:p>
            <a:pPr marL="0" marR="0" indent="712470">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__________ and his/her family will have weeks 4, 9, 14 and 19.</a:t>
            </a:r>
          </a:p>
          <a:p>
            <a:pPr marL="0" marR="0" indent="712470">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__________ and his/her family will have weeks 5, 10, 15, and 20.</a:t>
            </a:r>
          </a:p>
          <a:p>
            <a:pPr marL="0" marR="0" indent="71247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The rotating schedule of weeks would then in 2010 allow ___________ and his/her family to move up to weeks 1, 6, 11 and 16, Tom to 3, 8, 13 and 18, etc. and _____________ his/her family shall revert to weeks 5, 10, 15 and 20 and so on each year thereafter.  </a:t>
            </a:r>
          </a:p>
          <a:p>
            <a:pPr marL="0" marR="0" indent="71247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The open days of Memorial Day, the Fourth of July, and Labor Day will always be open for use to all family members.  The Saturday/Sunday before Memorial Day and before Labor Day and the 3rd or 5th of July shall also be open days for use by all Partners.  If these open days fall within a Partner’s week, the family must plan accordingly. </a:t>
            </a:r>
          </a:p>
        </p:txBody>
      </p:sp>
    </p:spTree>
    <p:extLst>
      <p:ext uri="{BB962C8B-B14F-4D97-AF65-F5344CB8AC3E}">
        <p14:creationId xmlns:p14="http://schemas.microsoft.com/office/powerpoint/2010/main" val="1927749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499D44-A826-5D63-E1E7-5E978D96A8E3}"/>
              </a:ext>
            </a:extLst>
          </p:cNvPr>
          <p:cNvSpPr>
            <a:spLocks noGrp="1"/>
          </p:cNvSpPr>
          <p:nvPr>
            <p:ph type="sldNum" sz="quarter" idx="12"/>
          </p:nvPr>
        </p:nvSpPr>
        <p:spPr/>
        <p:txBody>
          <a:bodyPr/>
          <a:lstStyle/>
          <a:p>
            <a:fld id="{09289E9A-B44E-42C7-ABB7-5DC2EBCE2C2F}" type="slidenum">
              <a:rPr lang="en-US" smtClean="0"/>
              <a:t>19</a:t>
            </a:fld>
            <a:endParaRPr lang="en-US"/>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3751053" cy="662837"/>
          </a:xfrm>
          <a:prstGeom prst="rect">
            <a:avLst/>
          </a:prstGeom>
        </p:spPr>
      </p:pic>
      <p:sp>
        <p:nvSpPr>
          <p:cNvPr id="6" name="TextBox 5">
            <a:extLst>
              <a:ext uri="{FF2B5EF4-FFF2-40B4-BE49-F238E27FC236}">
                <a16:creationId xmlns:a16="http://schemas.microsoft.com/office/drawing/2014/main" id="{A7D94F9B-464B-B498-4F1D-29CFF6042D5E}"/>
              </a:ext>
            </a:extLst>
          </p:cNvPr>
          <p:cNvSpPr txBox="1"/>
          <p:nvPr/>
        </p:nvSpPr>
        <p:spPr>
          <a:xfrm>
            <a:off x="189781" y="1163212"/>
            <a:ext cx="11812437" cy="4045916"/>
          </a:xfrm>
          <a:prstGeom prst="rect">
            <a:avLst/>
          </a:prstGeom>
          <a:noFill/>
        </p:spPr>
        <p:txBody>
          <a:bodyPr wrap="square">
            <a:spAutoFit/>
          </a:bodyPr>
          <a:lstStyle/>
          <a:p>
            <a:pPr indent="712470">
              <a:lnSpc>
                <a:spcPct val="107000"/>
              </a:lnSpc>
              <a:spcAft>
                <a:spcPts val="800"/>
              </a:spcAft>
            </a:pPr>
            <a:r>
              <a:rPr lang="en-US"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Limited Liability Partnership Agreement, continued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71247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712470">
              <a:lnSpc>
                <a:spcPct val="107000"/>
              </a:lnSpc>
              <a:spcBef>
                <a:spcPts val="0"/>
              </a:spcBef>
              <a:spcAft>
                <a:spcPts val="800"/>
              </a:spcAft>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indent="71247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________________ shall have the overriding authority for use of the cottage for the remainder of his/her life or as long as he/she is willing and able to provide guidance as to scheduling.  He/she shall always be welcome at the cottage during any family’s scheduled week.  If any day of desired use by ________________ falls within a Partner’s week, the family must plan accordingly.  </a:t>
            </a:r>
          </a:p>
          <a:p>
            <a:pPr marL="0" marR="0" indent="71247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Any Partner may trade their family’s week with any other Partner; however, all Partners may only reserve a maximum of four (4) weeks.  Therefore, if one Partner (family) trades one week, they must give up one week.  Weeks outside the summer weeks shall be open to all Partners.  Use of these weeks shall be scheduled by the Scheduling Officer.  Any weeks offered by a Partner for use shall be open to use by any other Partner as determined by the Scheduling Officer.  The Scheduling Officer may develop a website to facilitate the cottage use.  </a:t>
            </a:r>
          </a:p>
        </p:txBody>
      </p:sp>
    </p:spTree>
    <p:extLst>
      <p:ext uri="{BB962C8B-B14F-4D97-AF65-F5344CB8AC3E}">
        <p14:creationId xmlns:p14="http://schemas.microsoft.com/office/powerpoint/2010/main" val="973317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normAutofit/>
          </a:bodyPr>
          <a:lstStyle/>
          <a:p>
            <a:pPr marL="0" indent="0">
              <a:buNone/>
            </a:pPr>
            <a:r>
              <a:rPr lang="en-US" sz="3600" b="1" dirty="0">
                <a:latin typeface="Calibri" panose="020F0502020204030204" pitchFamily="34" charset="0"/>
              </a:rPr>
              <a:t>Presenter Panel and Introductions</a:t>
            </a:r>
            <a:br>
              <a:rPr lang="en-US" sz="2800" b="1" dirty="0">
                <a:latin typeface="Calibri" panose="020F0502020204030204" pitchFamily="34" charset="0"/>
              </a:rPr>
            </a:br>
            <a:br>
              <a:rPr lang="en-US" sz="2800" b="1" dirty="0">
                <a:latin typeface="Calibri" panose="020F0502020204030204" pitchFamily="34" charset="0"/>
              </a:rPr>
            </a:br>
            <a:endParaRPr lang="en-US" sz="2800" b="1" dirty="0">
              <a:latin typeface="Calibri" panose="020F0502020204030204" pitchFamily="34" charset="0"/>
            </a:endParaRPr>
          </a:p>
          <a:p>
            <a:pPr marL="0" indent="0">
              <a:buNone/>
            </a:pPr>
            <a:r>
              <a:rPr lang="en-US" sz="2400" dirty="0">
                <a:latin typeface="Calibri" panose="020F0502020204030204" pitchFamily="34" charset="0"/>
              </a:rPr>
              <a:t>James Phelan – Remley Law, S.C.</a:t>
            </a:r>
          </a:p>
          <a:p>
            <a:pPr marL="0" indent="0">
              <a:buNone/>
            </a:pPr>
            <a:r>
              <a:rPr lang="en-US" sz="2400" dirty="0">
                <a:latin typeface="Calibri" panose="020F0502020204030204" pitchFamily="34" charset="0"/>
              </a:rPr>
              <a:t>Matthew </a:t>
            </a:r>
            <a:r>
              <a:rPr lang="en-US" sz="2400" dirty="0" err="1">
                <a:latin typeface="Calibri" panose="020F0502020204030204" pitchFamily="34" charset="0"/>
              </a:rPr>
              <a:t>Borkovec</a:t>
            </a:r>
            <a:r>
              <a:rPr lang="en-US" sz="2400" dirty="0">
                <a:latin typeface="Calibri" panose="020F0502020204030204" pitchFamily="34" charset="0"/>
              </a:rPr>
              <a:t> – Remley Law, S.C.</a:t>
            </a:r>
          </a:p>
          <a:p>
            <a:pPr marL="0" indent="0">
              <a:buNone/>
            </a:pPr>
            <a:r>
              <a:rPr lang="en-US" sz="2400" dirty="0">
                <a:latin typeface="Calibri" panose="020F0502020204030204" pitchFamily="34" charset="0"/>
              </a:rPr>
              <a:t>Brian Wallace – Nicolet National Bank &amp; Member of a Family Cottage</a:t>
            </a:r>
          </a:p>
          <a:p>
            <a:pPr marL="0" indent="0">
              <a:buNone/>
            </a:pPr>
            <a:r>
              <a:rPr lang="en-US" sz="2400" dirty="0">
                <a:latin typeface="Calibri" panose="020F0502020204030204" pitchFamily="34" charset="0"/>
              </a:rPr>
              <a:t>Julie Kiley - CliftonLarsonAllen LLP (CLA)</a:t>
            </a:r>
          </a:p>
          <a:p>
            <a:pPr marL="0" indent="0">
              <a:buNone/>
            </a:pPr>
            <a:r>
              <a:rPr lang="en-US" sz="2400" dirty="0">
                <a:latin typeface="Calibri" panose="020F0502020204030204" pitchFamily="34" charset="0"/>
              </a:rPr>
              <a:t>Keith Depies – Hawkins Ash CPAs LLP</a:t>
            </a: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4" name="Slide Number Placeholder 3">
            <a:extLst>
              <a:ext uri="{FF2B5EF4-FFF2-40B4-BE49-F238E27FC236}">
                <a16:creationId xmlns:a16="http://schemas.microsoft.com/office/drawing/2014/main" id="{155F058B-DFC5-5B2D-5316-2E29AE496086}"/>
              </a:ext>
            </a:extLst>
          </p:cNvPr>
          <p:cNvSpPr>
            <a:spLocks noGrp="1"/>
          </p:cNvSpPr>
          <p:nvPr>
            <p:ph type="sldNum" sz="quarter" idx="12"/>
          </p:nvPr>
        </p:nvSpPr>
        <p:spPr/>
        <p:txBody>
          <a:bodyPr/>
          <a:lstStyle/>
          <a:p>
            <a:fld id="{09289E9A-B44E-42C7-ABB7-5DC2EBCE2C2F}" type="slidenum">
              <a:rPr lang="en-US" smtClean="0"/>
              <a:t>2</a:t>
            </a:fld>
            <a:endParaRPr lang="en-US"/>
          </a:p>
        </p:txBody>
      </p:sp>
    </p:spTree>
    <p:extLst>
      <p:ext uri="{BB962C8B-B14F-4D97-AF65-F5344CB8AC3E}">
        <p14:creationId xmlns:p14="http://schemas.microsoft.com/office/powerpoint/2010/main" val="5758083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499D44-A826-5D63-E1E7-5E978D96A8E3}"/>
              </a:ext>
            </a:extLst>
          </p:cNvPr>
          <p:cNvSpPr>
            <a:spLocks noGrp="1"/>
          </p:cNvSpPr>
          <p:nvPr>
            <p:ph type="sldNum" sz="quarter" idx="12"/>
          </p:nvPr>
        </p:nvSpPr>
        <p:spPr/>
        <p:txBody>
          <a:bodyPr/>
          <a:lstStyle/>
          <a:p>
            <a:fld id="{09289E9A-B44E-42C7-ABB7-5DC2EBCE2C2F}" type="slidenum">
              <a:rPr lang="en-US" smtClean="0"/>
              <a:t>20</a:t>
            </a:fld>
            <a:endParaRPr lang="en-US"/>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3751053" cy="662837"/>
          </a:xfrm>
          <a:prstGeom prst="rect">
            <a:avLst/>
          </a:prstGeom>
        </p:spPr>
      </p:pic>
      <p:sp>
        <p:nvSpPr>
          <p:cNvPr id="6" name="TextBox 5">
            <a:extLst>
              <a:ext uri="{FF2B5EF4-FFF2-40B4-BE49-F238E27FC236}">
                <a16:creationId xmlns:a16="http://schemas.microsoft.com/office/drawing/2014/main" id="{A7D94F9B-464B-B498-4F1D-29CFF6042D5E}"/>
              </a:ext>
            </a:extLst>
          </p:cNvPr>
          <p:cNvSpPr txBox="1"/>
          <p:nvPr/>
        </p:nvSpPr>
        <p:spPr>
          <a:xfrm>
            <a:off x="189781" y="1164950"/>
            <a:ext cx="11812437" cy="4528099"/>
          </a:xfrm>
          <a:prstGeom prst="rect">
            <a:avLst/>
          </a:prstGeom>
          <a:noFill/>
        </p:spPr>
        <p:txBody>
          <a:bodyPr wrap="square">
            <a:spAutoFit/>
          </a:bodyPr>
          <a:lstStyle/>
          <a:p>
            <a:pPr marL="0" marR="0">
              <a:lnSpc>
                <a:spcPct val="107000"/>
              </a:lnSpc>
              <a:spcBef>
                <a:spcPts val="0"/>
              </a:spcBef>
              <a:spcAft>
                <a:spcPts val="800"/>
              </a:spcAft>
            </a:pPr>
            <a:r>
              <a:rPr lang="en-US"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Limited Liability Partnership</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Section 22. Mediation/Arbitration</a:t>
            </a:r>
          </a:p>
          <a:p>
            <a:pPr marL="0" marR="0">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Any disputes arising out of the terms of this Agreement, or the exercise of the options granted herein shall first be resolved through use of a mediator scheduled through a local Conflict Resolution Center, Community Mediation Service, or with a mediator agreed to by all parties involved in such dispute. Such resolution through the mediation process shall be reduced to writing and signed by all parties and shall then be binding upon the parties to such resolution. In the event such dispute is not resolved through the mediation process, such dispute shall then be submitted to binding arbitration, pursuant to the Arbitration Rules under the Wisconsin State Statutes, prior to resorting to legal action. The decision of any arbitrator shall be final and may be entered into judgment in any court of law.</a:t>
            </a:r>
          </a:p>
        </p:txBody>
      </p:sp>
    </p:spTree>
    <p:extLst>
      <p:ext uri="{BB962C8B-B14F-4D97-AF65-F5344CB8AC3E}">
        <p14:creationId xmlns:p14="http://schemas.microsoft.com/office/powerpoint/2010/main" val="1490362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1899138"/>
            <a:ext cx="10515600" cy="4277825"/>
          </a:xfrm>
        </p:spPr>
        <p:txBody>
          <a:bodyPr>
            <a:normAutofit/>
          </a:bodyPr>
          <a:lstStyle/>
          <a:p>
            <a:pPr marL="0" indent="0">
              <a:buNone/>
            </a:pPr>
            <a:r>
              <a:rPr lang="en-US" b="1" i="1" u="sng" dirty="0">
                <a:latin typeface="Calibri" panose="020F0502020204030204" pitchFamily="34" charset="0"/>
              </a:rPr>
              <a:t>Objectives</a:t>
            </a:r>
          </a:p>
          <a:p>
            <a:pPr marL="0" indent="0">
              <a:buNone/>
            </a:pPr>
            <a:endParaRPr lang="en-US" sz="2200" dirty="0">
              <a:latin typeface="Calibri" panose="020F0502020204030204" pitchFamily="34" charset="0"/>
            </a:endParaRPr>
          </a:p>
          <a:p>
            <a:pPr marL="0" indent="0">
              <a:buNone/>
            </a:pPr>
            <a:r>
              <a:rPr lang="en-US" sz="2200" dirty="0">
                <a:latin typeface="Calibri" panose="020F0502020204030204" pitchFamily="34" charset="0"/>
              </a:rPr>
              <a:t>Provide an open dialogue identifying issues in operating a family property</a:t>
            </a:r>
          </a:p>
          <a:p>
            <a:pPr marL="0" indent="0">
              <a:buNone/>
            </a:pPr>
            <a:r>
              <a:rPr lang="en-US" sz="2200" dirty="0">
                <a:latin typeface="Calibri" panose="020F0502020204030204" pitchFamily="34" charset="0"/>
              </a:rPr>
              <a:t>	Legally</a:t>
            </a:r>
          </a:p>
          <a:p>
            <a:pPr marL="0" indent="0">
              <a:buNone/>
            </a:pPr>
            <a:r>
              <a:rPr lang="en-US" sz="2200" dirty="0">
                <a:latin typeface="Calibri" panose="020F0502020204030204" pitchFamily="34" charset="0"/>
              </a:rPr>
              <a:t>	Taxation</a:t>
            </a:r>
          </a:p>
          <a:p>
            <a:pPr marL="0" indent="0">
              <a:buNone/>
            </a:pPr>
            <a:r>
              <a:rPr lang="en-US" sz="2200" dirty="0">
                <a:latin typeface="Calibri" panose="020F0502020204030204" pitchFamily="34" charset="0"/>
              </a:rPr>
              <a:t>	Operationally</a:t>
            </a:r>
          </a:p>
          <a:p>
            <a:pPr marL="0" indent="0">
              <a:buNone/>
            </a:pPr>
            <a:r>
              <a:rPr lang="en-US" sz="2200" dirty="0">
                <a:latin typeface="Calibri" panose="020F0502020204030204" pitchFamily="34" charset="0"/>
              </a:rPr>
              <a:t>	Emotionally</a:t>
            </a:r>
          </a:p>
          <a:p>
            <a:pPr marL="0" indent="0">
              <a:buNone/>
            </a:pPr>
            <a:r>
              <a:rPr lang="en-US" sz="2200" dirty="0">
                <a:latin typeface="Calibri" panose="020F0502020204030204" pitchFamily="34" charset="0"/>
              </a:rPr>
              <a:t>	Financially</a:t>
            </a: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4" name="Slide Number Placeholder 3">
            <a:extLst>
              <a:ext uri="{FF2B5EF4-FFF2-40B4-BE49-F238E27FC236}">
                <a16:creationId xmlns:a16="http://schemas.microsoft.com/office/drawing/2014/main" id="{BDA4BFEB-ECB4-7160-9106-E44DD31A0B04}"/>
              </a:ext>
            </a:extLst>
          </p:cNvPr>
          <p:cNvSpPr>
            <a:spLocks noGrp="1"/>
          </p:cNvSpPr>
          <p:nvPr>
            <p:ph type="sldNum" sz="quarter" idx="12"/>
          </p:nvPr>
        </p:nvSpPr>
        <p:spPr/>
        <p:txBody>
          <a:bodyPr/>
          <a:lstStyle/>
          <a:p>
            <a:fld id="{09289E9A-B44E-42C7-ABB7-5DC2EBCE2C2F}" type="slidenum">
              <a:rPr lang="en-US" smtClean="0"/>
              <a:t>3</a:t>
            </a:fld>
            <a:endParaRPr lang="en-US"/>
          </a:p>
        </p:txBody>
      </p:sp>
    </p:spTree>
    <p:extLst>
      <p:ext uri="{BB962C8B-B14F-4D97-AF65-F5344CB8AC3E}">
        <p14:creationId xmlns:p14="http://schemas.microsoft.com/office/powerpoint/2010/main" val="1190431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1312606"/>
            <a:ext cx="10515600" cy="4864357"/>
          </a:xfrm>
        </p:spPr>
        <p:txBody>
          <a:bodyPr>
            <a:normAutofit/>
          </a:bodyPr>
          <a:lstStyle/>
          <a:p>
            <a:pPr marL="0" indent="0">
              <a:buNone/>
            </a:pPr>
            <a:r>
              <a:rPr lang="en-US" b="1" i="1" u="sng" dirty="0">
                <a:latin typeface="Calibri" panose="020F0502020204030204" pitchFamily="34" charset="0"/>
              </a:rPr>
              <a:t>What types of property are considered?</a:t>
            </a:r>
          </a:p>
          <a:p>
            <a:pPr marL="0" indent="0">
              <a:buNone/>
            </a:pPr>
            <a:endParaRPr lang="en-US" b="1" i="1" u="sng" dirty="0">
              <a:latin typeface="Calibri" panose="020F0502020204030204" pitchFamily="34" charset="0"/>
            </a:endParaRPr>
          </a:p>
          <a:p>
            <a:r>
              <a:rPr lang="en-US" sz="2200" dirty="0">
                <a:latin typeface="Calibri" panose="020F0502020204030204" pitchFamily="34" charset="0"/>
              </a:rPr>
              <a:t>Lake Home and Cottages</a:t>
            </a:r>
          </a:p>
          <a:p>
            <a:r>
              <a:rPr lang="en-US" sz="2200" dirty="0">
                <a:latin typeface="Calibri" panose="020F0502020204030204" pitchFamily="34" charset="0"/>
              </a:rPr>
              <a:t>Hunting Land</a:t>
            </a:r>
          </a:p>
          <a:p>
            <a:r>
              <a:rPr lang="en-US" sz="2200" dirty="0">
                <a:latin typeface="Calibri" panose="020F0502020204030204" pitchFamily="34" charset="0"/>
              </a:rPr>
              <a:t>Investment Property</a:t>
            </a:r>
          </a:p>
          <a:p>
            <a:r>
              <a:rPr lang="en-US" sz="2200" dirty="0">
                <a:latin typeface="Calibri" panose="020F0502020204030204" pitchFamily="34" charset="0"/>
              </a:rPr>
              <a:t>Out of State Vacation Property</a:t>
            </a:r>
          </a:p>
          <a:p>
            <a:r>
              <a:rPr lang="en-US" sz="2200" dirty="0">
                <a:latin typeface="Calibri" panose="020F0502020204030204" pitchFamily="34" charset="0"/>
              </a:rPr>
              <a:t>Timeshares</a:t>
            </a:r>
          </a:p>
          <a:p>
            <a:r>
              <a:rPr lang="en-US" sz="2200" dirty="0">
                <a:latin typeface="Calibri" panose="020F0502020204030204" pitchFamily="34" charset="0"/>
              </a:rPr>
              <a:t>Ski cabin</a:t>
            </a:r>
          </a:p>
          <a:p>
            <a:pPr marL="0" indent="0">
              <a:buNone/>
            </a:pPr>
            <a:endParaRPr lang="en-US" b="1" i="1" u="sng" dirty="0">
              <a:latin typeface="Calibri" panose="020F0502020204030204" pitchFamily="34" charset="0"/>
            </a:endParaRPr>
          </a:p>
          <a:p>
            <a:pPr marL="0" indent="0">
              <a:buNone/>
            </a:pPr>
            <a:endParaRPr lang="en-US"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4" name="Slide Number Placeholder 3">
            <a:extLst>
              <a:ext uri="{FF2B5EF4-FFF2-40B4-BE49-F238E27FC236}">
                <a16:creationId xmlns:a16="http://schemas.microsoft.com/office/drawing/2014/main" id="{DBD4F6A9-76F1-4B08-5A06-85C6A59D0A14}"/>
              </a:ext>
            </a:extLst>
          </p:cNvPr>
          <p:cNvSpPr>
            <a:spLocks noGrp="1"/>
          </p:cNvSpPr>
          <p:nvPr>
            <p:ph type="sldNum" sz="quarter" idx="12"/>
          </p:nvPr>
        </p:nvSpPr>
        <p:spPr/>
        <p:txBody>
          <a:bodyPr/>
          <a:lstStyle/>
          <a:p>
            <a:fld id="{09289E9A-B44E-42C7-ABB7-5DC2EBCE2C2F}" type="slidenum">
              <a:rPr lang="en-US" smtClean="0"/>
              <a:t>4</a:t>
            </a:fld>
            <a:endParaRPr lang="en-US"/>
          </a:p>
        </p:txBody>
      </p:sp>
    </p:spTree>
    <p:extLst>
      <p:ext uri="{BB962C8B-B14F-4D97-AF65-F5344CB8AC3E}">
        <p14:creationId xmlns:p14="http://schemas.microsoft.com/office/powerpoint/2010/main" val="3457577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9DAE115-06E8-BCDF-83C9-1D403D3719D5}"/>
              </a:ext>
            </a:extLst>
          </p:cNvPr>
          <p:cNvPicPr>
            <a:picLocks noChangeAspect="1"/>
          </p:cNvPicPr>
          <p:nvPr/>
        </p:nvPicPr>
        <p:blipFill>
          <a:blip r:embed="rId3"/>
          <a:stretch>
            <a:fillRect/>
          </a:stretch>
        </p:blipFill>
        <p:spPr>
          <a:xfrm>
            <a:off x="838200" y="0"/>
            <a:ext cx="5692633" cy="1005927"/>
          </a:xfrm>
          <a:prstGeom prst="rect">
            <a:avLst/>
          </a:prstGeom>
        </p:spPr>
      </p:pic>
      <p:sp>
        <p:nvSpPr>
          <p:cNvPr id="4" name="TextBox 3">
            <a:extLst>
              <a:ext uri="{FF2B5EF4-FFF2-40B4-BE49-F238E27FC236}">
                <a16:creationId xmlns:a16="http://schemas.microsoft.com/office/drawing/2014/main" id="{8D1C53C7-324B-DC9C-D48F-01B47756BF1C}"/>
              </a:ext>
            </a:extLst>
          </p:cNvPr>
          <p:cNvSpPr txBox="1"/>
          <p:nvPr/>
        </p:nvSpPr>
        <p:spPr>
          <a:xfrm>
            <a:off x="838200" y="1853967"/>
            <a:ext cx="10016613" cy="3600986"/>
          </a:xfrm>
          <a:prstGeom prst="rect">
            <a:avLst/>
          </a:prstGeom>
          <a:noFill/>
        </p:spPr>
        <p:txBody>
          <a:bodyPr wrap="square">
            <a:spAutoFit/>
          </a:bodyPr>
          <a:lstStyle/>
          <a:p>
            <a:pPr marL="0" indent="0" algn="ctr">
              <a:buNone/>
            </a:pPr>
            <a:endParaRPr lang="en-US" sz="4800" b="1" i="1" dirty="0">
              <a:latin typeface="Calibri" panose="020F0502020204030204" pitchFamily="34" charset="0"/>
            </a:endParaRPr>
          </a:p>
          <a:p>
            <a:pPr marL="0" indent="0" algn="ctr">
              <a:buNone/>
            </a:pPr>
            <a:endParaRPr lang="en-US" sz="4800" b="1" i="1" dirty="0">
              <a:latin typeface="Calibri" panose="020F0502020204030204" pitchFamily="34" charset="0"/>
            </a:endParaRPr>
          </a:p>
          <a:p>
            <a:pPr marL="0" indent="0" algn="ctr">
              <a:buNone/>
            </a:pPr>
            <a:r>
              <a:rPr lang="en-US" sz="4800" b="1" i="1" dirty="0">
                <a:latin typeface="Calibri" panose="020F0502020204030204" pitchFamily="34" charset="0"/>
              </a:rPr>
              <a:t>The Family Cottage Story</a:t>
            </a:r>
          </a:p>
          <a:p>
            <a:pPr marL="0" indent="0" algn="ctr">
              <a:buNone/>
            </a:pPr>
            <a:endParaRPr lang="en-US" sz="4800" b="1" i="1" dirty="0">
              <a:latin typeface="Calibri" panose="020F0502020204030204" pitchFamily="34" charset="0"/>
            </a:endParaRPr>
          </a:p>
          <a:p>
            <a:pPr marL="285750" indent="-285750">
              <a:buFont typeface="Arial" panose="020B0604020202020204" pitchFamily="34" charset="0"/>
              <a:buChar char="•"/>
            </a:pPr>
            <a:endParaRPr lang="en-US" sz="1800" dirty="0">
              <a:latin typeface="Calibri" panose="020F0502020204030204" pitchFamily="34" charset="0"/>
            </a:endParaRPr>
          </a:p>
          <a:p>
            <a:endParaRPr lang="en-US" sz="1800" dirty="0">
              <a:latin typeface="Calibri" panose="020F0502020204030204" pitchFamily="34" charset="0"/>
            </a:endParaRPr>
          </a:p>
        </p:txBody>
      </p:sp>
      <p:sp>
        <p:nvSpPr>
          <p:cNvPr id="3" name="Slide Number Placeholder 2">
            <a:extLst>
              <a:ext uri="{FF2B5EF4-FFF2-40B4-BE49-F238E27FC236}">
                <a16:creationId xmlns:a16="http://schemas.microsoft.com/office/drawing/2014/main" id="{B0DC6474-E64A-9B30-2114-F133A772F49A}"/>
              </a:ext>
            </a:extLst>
          </p:cNvPr>
          <p:cNvSpPr>
            <a:spLocks noGrp="1"/>
          </p:cNvSpPr>
          <p:nvPr>
            <p:ph type="sldNum" sz="quarter" idx="12"/>
          </p:nvPr>
        </p:nvSpPr>
        <p:spPr/>
        <p:txBody>
          <a:bodyPr/>
          <a:lstStyle/>
          <a:p>
            <a:fld id="{09289E9A-B44E-42C7-ABB7-5DC2EBCE2C2F}" type="slidenum">
              <a:rPr lang="en-US" smtClean="0"/>
              <a:t>5</a:t>
            </a:fld>
            <a:endParaRPr lang="en-US"/>
          </a:p>
        </p:txBody>
      </p:sp>
    </p:spTree>
    <p:extLst>
      <p:ext uri="{BB962C8B-B14F-4D97-AF65-F5344CB8AC3E}">
        <p14:creationId xmlns:p14="http://schemas.microsoft.com/office/powerpoint/2010/main" val="35098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9DAE115-06E8-BCDF-83C9-1D403D3719D5}"/>
              </a:ext>
            </a:extLst>
          </p:cNvPr>
          <p:cNvPicPr>
            <a:picLocks noChangeAspect="1"/>
          </p:cNvPicPr>
          <p:nvPr/>
        </p:nvPicPr>
        <p:blipFill>
          <a:blip r:embed="rId3"/>
          <a:stretch>
            <a:fillRect/>
          </a:stretch>
        </p:blipFill>
        <p:spPr>
          <a:xfrm>
            <a:off x="838200" y="0"/>
            <a:ext cx="5692633" cy="1005927"/>
          </a:xfrm>
          <a:prstGeom prst="rect">
            <a:avLst/>
          </a:prstGeom>
        </p:spPr>
      </p:pic>
      <p:sp>
        <p:nvSpPr>
          <p:cNvPr id="4" name="TextBox 3">
            <a:extLst>
              <a:ext uri="{FF2B5EF4-FFF2-40B4-BE49-F238E27FC236}">
                <a16:creationId xmlns:a16="http://schemas.microsoft.com/office/drawing/2014/main" id="{8D1C53C7-324B-DC9C-D48F-01B47756BF1C}"/>
              </a:ext>
            </a:extLst>
          </p:cNvPr>
          <p:cNvSpPr txBox="1"/>
          <p:nvPr/>
        </p:nvSpPr>
        <p:spPr>
          <a:xfrm>
            <a:off x="838200" y="1853967"/>
            <a:ext cx="10016613" cy="3631763"/>
          </a:xfrm>
          <a:prstGeom prst="rect">
            <a:avLst/>
          </a:prstGeom>
          <a:noFill/>
        </p:spPr>
        <p:txBody>
          <a:bodyPr wrap="square">
            <a:spAutoFit/>
          </a:bodyPr>
          <a:lstStyle/>
          <a:p>
            <a:pPr marL="0" indent="0">
              <a:buNone/>
            </a:pPr>
            <a:r>
              <a:rPr lang="en-US" sz="3200" b="1" i="1" u="sng" dirty="0">
                <a:latin typeface="Calibri" panose="020F0502020204030204" pitchFamily="34" charset="0"/>
              </a:rPr>
              <a:t>Why do this?</a:t>
            </a:r>
          </a:p>
          <a:p>
            <a:pPr marL="0" indent="0">
              <a:buNone/>
            </a:pPr>
            <a:endParaRPr lang="en-US" b="1" i="1" u="sng" dirty="0">
              <a:latin typeface="Calibri" panose="020F0502020204030204" pitchFamily="34" charset="0"/>
            </a:endParaRPr>
          </a:p>
          <a:p>
            <a:pPr marL="285750" indent="-285750">
              <a:buFont typeface="Arial" panose="020B0604020202020204" pitchFamily="34" charset="0"/>
              <a:buChar char="•"/>
            </a:pPr>
            <a:endParaRPr lang="en-US" sz="1800" dirty="0">
              <a:latin typeface="Calibri" panose="020F0502020204030204" pitchFamily="34" charset="0"/>
            </a:endParaRPr>
          </a:p>
          <a:p>
            <a:pPr marL="285750" indent="-285750">
              <a:lnSpc>
                <a:spcPct val="150000"/>
              </a:lnSpc>
              <a:buFont typeface="Arial" panose="020B0604020202020204" pitchFamily="34" charset="0"/>
              <a:buChar char="•"/>
            </a:pPr>
            <a:r>
              <a:rPr lang="en-US" sz="2400" dirty="0">
                <a:latin typeface="Calibri" panose="020F0502020204030204" pitchFamily="34" charset="0"/>
              </a:rPr>
              <a:t>Property held in family many years – Legacy property</a:t>
            </a:r>
          </a:p>
          <a:p>
            <a:pPr marL="285750" indent="-285750">
              <a:lnSpc>
                <a:spcPct val="150000"/>
              </a:lnSpc>
              <a:buFont typeface="Arial" panose="020B0604020202020204" pitchFamily="34" charset="0"/>
              <a:buChar char="•"/>
            </a:pPr>
            <a:r>
              <a:rPr lang="en-US" sz="2400" dirty="0">
                <a:latin typeface="Calibri" panose="020F0502020204030204" pitchFamily="34" charset="0"/>
              </a:rPr>
              <a:t>Economy of scale/Share expenses</a:t>
            </a:r>
          </a:p>
          <a:p>
            <a:pPr marL="285750" indent="-285750">
              <a:lnSpc>
                <a:spcPct val="150000"/>
              </a:lnSpc>
              <a:buFont typeface="Arial" panose="020B0604020202020204" pitchFamily="34" charset="0"/>
              <a:buChar char="•"/>
            </a:pPr>
            <a:r>
              <a:rPr lang="en-US" sz="2400" dirty="0">
                <a:latin typeface="Calibri" panose="020F0502020204030204" pitchFamily="34" charset="0"/>
              </a:rPr>
              <a:t>Enjoy using the property occasionally and would not use enough on own</a:t>
            </a:r>
          </a:p>
          <a:p>
            <a:pPr marL="285750" indent="-285750">
              <a:lnSpc>
                <a:spcPct val="150000"/>
              </a:lnSpc>
              <a:buFont typeface="Arial" panose="020B0604020202020204" pitchFamily="34" charset="0"/>
              <a:buChar char="•"/>
            </a:pPr>
            <a:r>
              <a:rPr lang="en-US" sz="2400" dirty="0">
                <a:latin typeface="Calibri" panose="020F0502020204030204" pitchFamily="34" charset="0"/>
              </a:rPr>
              <a:t>New property and want to keep in the family</a:t>
            </a:r>
          </a:p>
          <a:p>
            <a:endParaRPr lang="en-US" sz="1800" dirty="0">
              <a:latin typeface="Calibri" panose="020F0502020204030204" pitchFamily="34" charset="0"/>
            </a:endParaRPr>
          </a:p>
        </p:txBody>
      </p:sp>
      <p:sp>
        <p:nvSpPr>
          <p:cNvPr id="3" name="Slide Number Placeholder 2">
            <a:extLst>
              <a:ext uri="{FF2B5EF4-FFF2-40B4-BE49-F238E27FC236}">
                <a16:creationId xmlns:a16="http://schemas.microsoft.com/office/drawing/2014/main" id="{89BA15E3-8D6F-4BF5-9DF1-A64D598DF67A}"/>
              </a:ext>
            </a:extLst>
          </p:cNvPr>
          <p:cNvSpPr>
            <a:spLocks noGrp="1"/>
          </p:cNvSpPr>
          <p:nvPr>
            <p:ph type="sldNum" sz="quarter" idx="12"/>
          </p:nvPr>
        </p:nvSpPr>
        <p:spPr/>
        <p:txBody>
          <a:bodyPr/>
          <a:lstStyle/>
          <a:p>
            <a:fld id="{09289E9A-B44E-42C7-ABB7-5DC2EBCE2C2F}" type="slidenum">
              <a:rPr lang="en-US" smtClean="0"/>
              <a:t>6</a:t>
            </a:fld>
            <a:endParaRPr lang="en-US"/>
          </a:p>
        </p:txBody>
      </p:sp>
    </p:spTree>
    <p:extLst>
      <p:ext uri="{BB962C8B-B14F-4D97-AF65-F5344CB8AC3E}">
        <p14:creationId xmlns:p14="http://schemas.microsoft.com/office/powerpoint/2010/main" val="156772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lstStyle/>
          <a:p>
            <a:pPr marL="0" indent="0">
              <a:buNone/>
            </a:pPr>
            <a:r>
              <a:rPr lang="en-US" b="1" i="1" u="sng" dirty="0">
                <a:latin typeface="Calibri" panose="020F0502020204030204" pitchFamily="34" charset="0"/>
              </a:rPr>
              <a:t>Who will own and use the property?</a:t>
            </a:r>
          </a:p>
          <a:p>
            <a:pPr marL="0" indent="0">
              <a:buNone/>
            </a:pPr>
            <a:endParaRPr lang="en-US" sz="2400" dirty="0">
              <a:latin typeface="Calibri" panose="020F0502020204030204" pitchFamily="34" charset="0"/>
            </a:endParaRPr>
          </a:p>
          <a:p>
            <a:r>
              <a:rPr lang="en-US" sz="2400" dirty="0">
                <a:latin typeface="Calibri" panose="020F0502020204030204" pitchFamily="34" charset="0"/>
              </a:rPr>
              <a:t>Mom and Dad</a:t>
            </a:r>
          </a:p>
          <a:p>
            <a:r>
              <a:rPr lang="en-US" sz="2400" dirty="0">
                <a:latin typeface="Calibri" panose="020F0502020204030204" pitchFamily="34" charset="0"/>
              </a:rPr>
              <a:t>Children and Grandchildren</a:t>
            </a:r>
          </a:p>
          <a:p>
            <a:r>
              <a:rPr lang="en-US" sz="2400" dirty="0">
                <a:latin typeface="Calibri" panose="020F0502020204030204" pitchFamily="34" charset="0"/>
              </a:rPr>
              <a:t>Spouses</a:t>
            </a:r>
          </a:p>
          <a:p>
            <a:r>
              <a:rPr lang="en-US" sz="2400" dirty="0">
                <a:latin typeface="Calibri" panose="020F0502020204030204" pitchFamily="34" charset="0"/>
              </a:rPr>
              <a:t>In-laws</a:t>
            </a:r>
          </a:p>
          <a:p>
            <a:r>
              <a:rPr lang="en-US" sz="2400" dirty="0">
                <a:latin typeface="Calibri" panose="020F0502020204030204" pitchFamily="34" charset="0"/>
              </a:rPr>
              <a:t>Friends and Distant Relatives</a:t>
            </a:r>
          </a:p>
          <a:p>
            <a:r>
              <a:rPr lang="en-US" sz="2400" dirty="0">
                <a:latin typeface="Calibri" panose="020F0502020204030204" pitchFamily="34" charset="0"/>
              </a:rPr>
              <a:t>Outside Parties</a:t>
            </a: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4" name="Slide Number Placeholder 3">
            <a:extLst>
              <a:ext uri="{FF2B5EF4-FFF2-40B4-BE49-F238E27FC236}">
                <a16:creationId xmlns:a16="http://schemas.microsoft.com/office/drawing/2014/main" id="{1D6A1490-4459-4D3D-3B70-0C4C4092C733}"/>
              </a:ext>
            </a:extLst>
          </p:cNvPr>
          <p:cNvSpPr>
            <a:spLocks noGrp="1"/>
          </p:cNvSpPr>
          <p:nvPr>
            <p:ph type="sldNum" sz="quarter" idx="12"/>
          </p:nvPr>
        </p:nvSpPr>
        <p:spPr/>
        <p:txBody>
          <a:bodyPr/>
          <a:lstStyle/>
          <a:p>
            <a:fld id="{09289E9A-B44E-42C7-ABB7-5DC2EBCE2C2F}" type="slidenum">
              <a:rPr lang="en-US" smtClean="0"/>
              <a:t>7</a:t>
            </a:fld>
            <a:endParaRPr lang="en-US"/>
          </a:p>
        </p:txBody>
      </p:sp>
    </p:spTree>
    <p:extLst>
      <p:ext uri="{BB962C8B-B14F-4D97-AF65-F5344CB8AC3E}">
        <p14:creationId xmlns:p14="http://schemas.microsoft.com/office/powerpoint/2010/main" val="4121874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lstStyle/>
          <a:p>
            <a:pPr marL="0" indent="0">
              <a:buNone/>
            </a:pPr>
            <a:r>
              <a:rPr lang="en-US" b="1" i="1" u="sng" dirty="0">
                <a:latin typeface="Calibri" panose="020F0502020204030204" pitchFamily="34" charset="0"/>
              </a:rPr>
              <a:t>Legal and Tax Considerations</a:t>
            </a:r>
          </a:p>
          <a:p>
            <a:pPr marL="0" indent="0">
              <a:buNone/>
            </a:pPr>
            <a:endParaRPr lang="en-US" b="1" i="1" u="sng" dirty="0">
              <a:latin typeface="Calibri" panose="020F0502020204030204" pitchFamily="34" charset="0"/>
            </a:endParaRPr>
          </a:p>
          <a:p>
            <a:pPr marL="457200" lvl="1" indent="0">
              <a:buNone/>
            </a:pPr>
            <a:r>
              <a:rPr lang="en-US" sz="3200" b="1" i="1" u="sng" dirty="0">
                <a:latin typeface="Calibri" panose="020F0502020204030204" pitchFamily="34" charset="0"/>
              </a:rPr>
              <a:t>How is the property held?</a:t>
            </a:r>
          </a:p>
          <a:p>
            <a:pPr lvl="1"/>
            <a:r>
              <a:rPr lang="en-US" sz="3200" dirty="0">
                <a:latin typeface="Calibri" panose="020F0502020204030204" pitchFamily="34" charset="0"/>
              </a:rPr>
              <a:t>Partnership or LLC</a:t>
            </a:r>
          </a:p>
          <a:p>
            <a:pPr lvl="1"/>
            <a:r>
              <a:rPr lang="en-US" sz="3200" dirty="0">
                <a:latin typeface="Calibri" panose="020F0502020204030204" pitchFamily="34" charset="0"/>
              </a:rPr>
              <a:t>Corporation</a:t>
            </a:r>
          </a:p>
          <a:p>
            <a:pPr lvl="1"/>
            <a:r>
              <a:rPr lang="en-US" sz="3200" dirty="0">
                <a:latin typeface="Calibri" panose="020F0502020204030204" pitchFamily="34" charset="0"/>
              </a:rPr>
              <a:t>Trust</a:t>
            </a:r>
          </a:p>
          <a:p>
            <a:pPr lvl="1"/>
            <a:r>
              <a:rPr lang="en-US" sz="3200" dirty="0">
                <a:latin typeface="Calibri" panose="020F0502020204030204" pitchFamily="34" charset="0"/>
              </a:rPr>
              <a:t>Tenants in Common</a:t>
            </a: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4" name="Slide Number Placeholder 3">
            <a:extLst>
              <a:ext uri="{FF2B5EF4-FFF2-40B4-BE49-F238E27FC236}">
                <a16:creationId xmlns:a16="http://schemas.microsoft.com/office/drawing/2014/main" id="{E95DE8C1-9886-196B-09E9-F4B4D14C8533}"/>
              </a:ext>
            </a:extLst>
          </p:cNvPr>
          <p:cNvSpPr>
            <a:spLocks noGrp="1"/>
          </p:cNvSpPr>
          <p:nvPr>
            <p:ph type="sldNum" sz="quarter" idx="12"/>
          </p:nvPr>
        </p:nvSpPr>
        <p:spPr/>
        <p:txBody>
          <a:bodyPr/>
          <a:lstStyle/>
          <a:p>
            <a:fld id="{09289E9A-B44E-42C7-ABB7-5DC2EBCE2C2F}" type="slidenum">
              <a:rPr lang="en-US" smtClean="0"/>
              <a:t>8</a:t>
            </a:fld>
            <a:endParaRPr lang="en-US"/>
          </a:p>
        </p:txBody>
      </p:sp>
    </p:spTree>
    <p:extLst>
      <p:ext uri="{BB962C8B-B14F-4D97-AF65-F5344CB8AC3E}">
        <p14:creationId xmlns:p14="http://schemas.microsoft.com/office/powerpoint/2010/main" val="32279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2055813"/>
            <a:ext cx="10515600" cy="4121150"/>
          </a:xfrm>
        </p:spPr>
        <p:txBody>
          <a:bodyPr>
            <a:normAutofit lnSpcReduction="10000"/>
          </a:bodyPr>
          <a:lstStyle/>
          <a:p>
            <a:pPr marL="0" indent="0">
              <a:buNone/>
            </a:pPr>
            <a:r>
              <a:rPr lang="en-US" b="1" i="1" u="sng" dirty="0">
                <a:latin typeface="Calibri" panose="020F0502020204030204" pitchFamily="34" charset="0"/>
              </a:rPr>
              <a:t>Legal and Tax Considerations, continued</a:t>
            </a:r>
          </a:p>
          <a:p>
            <a:pPr marL="0" indent="0">
              <a:buNone/>
            </a:pPr>
            <a:endParaRPr lang="en-US" b="1" i="1" u="sng" dirty="0">
              <a:latin typeface="Calibri" panose="020F0502020204030204" pitchFamily="34" charset="0"/>
            </a:endParaRPr>
          </a:p>
          <a:p>
            <a:pPr marL="457200" lvl="1" indent="0">
              <a:buNone/>
            </a:pPr>
            <a:r>
              <a:rPr lang="en-US" b="1" i="1" u="sng" dirty="0">
                <a:latin typeface="Calibri" panose="020F0502020204030204" pitchFamily="34" charset="0"/>
              </a:rPr>
              <a:t>When to establish the family property?</a:t>
            </a:r>
          </a:p>
          <a:p>
            <a:pPr marL="457200" lvl="1" indent="0">
              <a:buNone/>
            </a:pPr>
            <a:endParaRPr lang="en-US" sz="2000" dirty="0">
              <a:latin typeface="Calibri" panose="020F0502020204030204" pitchFamily="34" charset="0"/>
            </a:endParaRPr>
          </a:p>
          <a:p>
            <a:pPr lvl="1"/>
            <a:r>
              <a:rPr lang="en-US" sz="2000" dirty="0">
                <a:latin typeface="Calibri" panose="020F0502020204030204" pitchFamily="34" charset="0"/>
              </a:rPr>
              <a:t>When parents are alive and still using the property</a:t>
            </a:r>
          </a:p>
          <a:p>
            <a:pPr lvl="1"/>
            <a:r>
              <a:rPr lang="en-US" sz="2000" dirty="0">
                <a:latin typeface="Calibri" panose="020F0502020204030204" pitchFamily="34" charset="0"/>
              </a:rPr>
              <a:t>When parents are alive and not using the property</a:t>
            </a:r>
          </a:p>
          <a:p>
            <a:pPr lvl="1"/>
            <a:r>
              <a:rPr lang="en-US" sz="2000" dirty="0">
                <a:latin typeface="Calibri" panose="020F0502020204030204" pitchFamily="34" charset="0"/>
              </a:rPr>
              <a:t>Parents can’t afford to maintain or upkeep anymore</a:t>
            </a:r>
          </a:p>
          <a:p>
            <a:pPr lvl="1"/>
            <a:r>
              <a:rPr lang="en-US" sz="2000" dirty="0">
                <a:latin typeface="Calibri" panose="020F0502020204030204" pitchFamily="34" charset="0"/>
              </a:rPr>
              <a:t>After the first of parents passes away</a:t>
            </a:r>
          </a:p>
          <a:p>
            <a:pPr lvl="1"/>
            <a:r>
              <a:rPr lang="en-US" sz="2000" dirty="0">
                <a:latin typeface="Calibri" panose="020F0502020204030204" pitchFamily="34" charset="0"/>
              </a:rPr>
              <a:t>When both parents pass</a:t>
            </a:r>
          </a:p>
          <a:p>
            <a:pPr lvl="1"/>
            <a:r>
              <a:rPr lang="en-US" sz="2000" dirty="0">
                <a:latin typeface="Calibri" panose="020F0502020204030204" pitchFamily="34" charset="0"/>
              </a:rPr>
              <a:t>Initial purchase of property</a:t>
            </a:r>
          </a:p>
          <a:p>
            <a:pPr lvl="1"/>
            <a:r>
              <a:rPr lang="en-US" sz="2000" dirty="0">
                <a:latin typeface="Calibri" panose="020F0502020204030204" pitchFamily="34" charset="0"/>
              </a:rPr>
              <a:t>After property held for a while</a:t>
            </a:r>
          </a:p>
          <a:p>
            <a:pPr lvl="1"/>
            <a:r>
              <a:rPr lang="en-US" sz="2000" dirty="0">
                <a:latin typeface="Calibri" panose="020F0502020204030204" pitchFamily="34" charset="0"/>
              </a:rPr>
              <a:t>After a dispute</a:t>
            </a: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4" name="Slide Number Placeholder 3">
            <a:extLst>
              <a:ext uri="{FF2B5EF4-FFF2-40B4-BE49-F238E27FC236}">
                <a16:creationId xmlns:a16="http://schemas.microsoft.com/office/drawing/2014/main" id="{0D2AD055-AB98-F614-D578-834FDB4EA3A5}"/>
              </a:ext>
            </a:extLst>
          </p:cNvPr>
          <p:cNvSpPr>
            <a:spLocks noGrp="1"/>
          </p:cNvSpPr>
          <p:nvPr>
            <p:ph type="sldNum" sz="quarter" idx="12"/>
          </p:nvPr>
        </p:nvSpPr>
        <p:spPr/>
        <p:txBody>
          <a:bodyPr/>
          <a:lstStyle/>
          <a:p>
            <a:fld id="{09289E9A-B44E-42C7-ABB7-5DC2EBCE2C2F}" type="slidenum">
              <a:rPr lang="en-US" smtClean="0"/>
              <a:t>9</a:t>
            </a:fld>
            <a:endParaRPr lang="en-US"/>
          </a:p>
        </p:txBody>
      </p:sp>
    </p:spTree>
    <p:extLst>
      <p:ext uri="{BB962C8B-B14F-4D97-AF65-F5344CB8AC3E}">
        <p14:creationId xmlns:p14="http://schemas.microsoft.com/office/powerpoint/2010/main" val="1338778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981</TotalTime>
  <Words>3463</Words>
  <Application>Microsoft Office PowerPoint</Application>
  <PresentationFormat>Widescreen</PresentationFormat>
  <Paragraphs>318</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MARKALAN SMITH</dc:creator>
  <cp:lastModifiedBy>Alex Brusda</cp:lastModifiedBy>
  <cp:revision>34</cp:revision>
  <cp:lastPrinted>2024-02-06T13:14:22Z</cp:lastPrinted>
  <dcterms:created xsi:type="dcterms:W3CDTF">2023-10-29T16:02:35Z</dcterms:created>
  <dcterms:modified xsi:type="dcterms:W3CDTF">2024-02-07T19:56:20Z</dcterms:modified>
</cp:coreProperties>
</file>