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8" r:id="rId2"/>
    <p:sldId id="259" r:id="rId3"/>
    <p:sldId id="260" r:id="rId4"/>
    <p:sldId id="286" r:id="rId5"/>
    <p:sldId id="287" r:id="rId6"/>
    <p:sldId id="271" r:id="rId7"/>
    <p:sldId id="288" r:id="rId8"/>
    <p:sldId id="284" r:id="rId9"/>
    <p:sldId id="270" r:id="rId10"/>
    <p:sldId id="290" r:id="rId11"/>
    <p:sldId id="274" r:id="rId12"/>
    <p:sldId id="263" r:id="rId13"/>
    <p:sldId id="291" r:id="rId14"/>
    <p:sldId id="272" r:id="rId15"/>
    <p:sldId id="285" r:id="rId16"/>
    <p:sldId id="266" r:id="rId17"/>
    <p:sldId id="280" r:id="rId18"/>
    <p:sldId id="273" r:id="rId19"/>
    <p:sldId id="275" r:id="rId20"/>
    <p:sldId id="267" r:id="rId21"/>
    <p:sldId id="281" r:id="rId22"/>
    <p:sldId id="282" r:id="rId23"/>
    <p:sldId id="283" r:id="rId24"/>
    <p:sldId id="279" r:id="rId25"/>
    <p:sldId id="276" r:id="rId26"/>
    <p:sldId id="277" r:id="rId2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snapToGrid="0">
      <p:cViewPr varScale="1">
        <p:scale>
          <a:sx n="96" d="100"/>
          <a:sy n="96" d="100"/>
        </p:scale>
        <p:origin x="130" y="115"/>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2" d="100"/>
          <a:sy n="92" d="100"/>
        </p:scale>
        <p:origin x="366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59ACE41C-B1AA-4252-B732-8F9D0ED84D67}" type="datetimeFigureOut">
              <a:rPr lang="en-US" smtClean="0"/>
              <a:t>11/7/2023</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50DD95FD-0AA5-4893-A414-25B21FBF206F}" type="slidenum">
              <a:rPr lang="en-US" smtClean="0"/>
              <a:t>‹#›</a:t>
            </a:fld>
            <a:endParaRPr lang="en-US"/>
          </a:p>
        </p:txBody>
      </p:sp>
    </p:spTree>
    <p:extLst>
      <p:ext uri="{BB962C8B-B14F-4D97-AF65-F5344CB8AC3E}">
        <p14:creationId xmlns:p14="http://schemas.microsoft.com/office/powerpoint/2010/main" val="322363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1</a:t>
            </a:fld>
            <a:endParaRPr lang="en-US"/>
          </a:p>
        </p:txBody>
      </p:sp>
    </p:spTree>
    <p:extLst>
      <p:ext uri="{BB962C8B-B14F-4D97-AF65-F5344CB8AC3E}">
        <p14:creationId xmlns:p14="http://schemas.microsoft.com/office/powerpoint/2010/main" val="1849636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D95FD-0AA5-4893-A414-25B21FBF206F}" type="slidenum">
              <a:rPr lang="en-US" smtClean="0"/>
              <a:t>10</a:t>
            </a:fld>
            <a:endParaRPr lang="en-US"/>
          </a:p>
        </p:txBody>
      </p:sp>
    </p:spTree>
    <p:extLst>
      <p:ext uri="{BB962C8B-B14F-4D97-AF65-F5344CB8AC3E}">
        <p14:creationId xmlns:p14="http://schemas.microsoft.com/office/powerpoint/2010/main" val="291756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11</a:t>
            </a:fld>
            <a:endParaRPr lang="en-US"/>
          </a:p>
        </p:txBody>
      </p:sp>
    </p:spTree>
    <p:extLst>
      <p:ext uri="{BB962C8B-B14F-4D97-AF65-F5344CB8AC3E}">
        <p14:creationId xmlns:p14="http://schemas.microsoft.com/office/powerpoint/2010/main" val="530225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Ryan and Matt</a:t>
            </a:r>
          </a:p>
        </p:txBody>
      </p:sp>
      <p:sp>
        <p:nvSpPr>
          <p:cNvPr id="4" name="Slide Number Placeholder 3"/>
          <p:cNvSpPr>
            <a:spLocks noGrp="1"/>
          </p:cNvSpPr>
          <p:nvPr>
            <p:ph type="sldNum" sz="quarter" idx="5"/>
          </p:nvPr>
        </p:nvSpPr>
        <p:spPr/>
        <p:txBody>
          <a:bodyPr/>
          <a:lstStyle/>
          <a:p>
            <a:fld id="{50DD95FD-0AA5-4893-A414-25B21FBF206F}" type="slidenum">
              <a:rPr lang="en-US" smtClean="0"/>
              <a:t>12</a:t>
            </a:fld>
            <a:endParaRPr lang="en-US"/>
          </a:p>
        </p:txBody>
      </p:sp>
    </p:spTree>
    <p:extLst>
      <p:ext uri="{BB962C8B-B14F-4D97-AF65-F5344CB8AC3E}">
        <p14:creationId xmlns:p14="http://schemas.microsoft.com/office/powerpoint/2010/main" val="3285116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D95FD-0AA5-4893-A414-25B21FBF206F}" type="slidenum">
              <a:rPr lang="en-US" smtClean="0"/>
              <a:t>13</a:t>
            </a:fld>
            <a:endParaRPr lang="en-US"/>
          </a:p>
        </p:txBody>
      </p:sp>
    </p:spTree>
    <p:extLst>
      <p:ext uri="{BB962C8B-B14F-4D97-AF65-F5344CB8AC3E}">
        <p14:creationId xmlns:p14="http://schemas.microsoft.com/office/powerpoint/2010/main" val="99051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14</a:t>
            </a:fld>
            <a:endParaRPr lang="en-US"/>
          </a:p>
        </p:txBody>
      </p:sp>
    </p:spTree>
    <p:extLst>
      <p:ext uri="{BB962C8B-B14F-4D97-AF65-F5344CB8AC3E}">
        <p14:creationId xmlns:p14="http://schemas.microsoft.com/office/powerpoint/2010/main" val="1395721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Matt’s area</a:t>
            </a:r>
          </a:p>
        </p:txBody>
      </p:sp>
      <p:sp>
        <p:nvSpPr>
          <p:cNvPr id="4" name="Slide Number Placeholder 3"/>
          <p:cNvSpPr>
            <a:spLocks noGrp="1"/>
          </p:cNvSpPr>
          <p:nvPr>
            <p:ph type="sldNum" sz="quarter" idx="5"/>
          </p:nvPr>
        </p:nvSpPr>
        <p:spPr/>
        <p:txBody>
          <a:bodyPr/>
          <a:lstStyle/>
          <a:p>
            <a:fld id="{50DD95FD-0AA5-4893-A414-25B21FBF206F}" type="slidenum">
              <a:rPr lang="en-US" smtClean="0"/>
              <a:t>15</a:t>
            </a:fld>
            <a:endParaRPr lang="en-US"/>
          </a:p>
        </p:txBody>
      </p:sp>
    </p:spTree>
    <p:extLst>
      <p:ext uri="{BB962C8B-B14F-4D97-AF65-F5344CB8AC3E}">
        <p14:creationId xmlns:p14="http://schemas.microsoft.com/office/powerpoint/2010/main" val="3550933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Michelle to lead discussion with Grace, Brenton and Nick chiming in</a:t>
            </a:r>
          </a:p>
        </p:txBody>
      </p:sp>
      <p:sp>
        <p:nvSpPr>
          <p:cNvPr id="4" name="Slide Number Placeholder 3"/>
          <p:cNvSpPr>
            <a:spLocks noGrp="1"/>
          </p:cNvSpPr>
          <p:nvPr>
            <p:ph type="sldNum" sz="quarter" idx="5"/>
          </p:nvPr>
        </p:nvSpPr>
        <p:spPr/>
        <p:txBody>
          <a:bodyPr/>
          <a:lstStyle/>
          <a:p>
            <a:fld id="{50DD95FD-0AA5-4893-A414-25B21FBF206F}" type="slidenum">
              <a:rPr lang="en-US" smtClean="0"/>
              <a:t>16</a:t>
            </a:fld>
            <a:endParaRPr lang="en-US"/>
          </a:p>
        </p:txBody>
      </p:sp>
    </p:spTree>
    <p:extLst>
      <p:ext uri="{BB962C8B-B14F-4D97-AF65-F5344CB8AC3E}">
        <p14:creationId xmlns:p14="http://schemas.microsoft.com/office/powerpoint/2010/main" val="24105443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fontAlgn="base">
              <a:spcBef>
                <a:spcPts val="0"/>
              </a:spcBef>
              <a:spcAft>
                <a:spcPts val="0"/>
              </a:spcAft>
              <a:buNone/>
            </a:pPr>
            <a:r>
              <a:rPr lang="en-US" sz="1800" b="1" dirty="0">
                <a:latin typeface="Calibri  "/>
                <a:ea typeface="Times New Roman" panose="02020603050405020304" pitchFamily="18" charset="0"/>
              </a:rPr>
              <a:t>Year-end Giving – Key Dates by Gift Type (2023)</a:t>
            </a:r>
          </a:p>
          <a:p>
            <a:pPr marL="0" marR="0" indent="0" fontAlgn="base">
              <a:spcBef>
                <a:spcPts val="0"/>
              </a:spcBef>
              <a:spcAft>
                <a:spcPts val="0"/>
              </a:spcAft>
              <a:buNone/>
            </a:pPr>
            <a:endParaRPr lang="en-US" sz="1800" b="1" dirty="0">
              <a:latin typeface="Calibri  "/>
              <a:ea typeface="Times New Roman" panose="02020603050405020304" pitchFamily="18" charset="0"/>
            </a:endParaRPr>
          </a:p>
          <a:p>
            <a:pPr marL="0" marR="0" indent="0" fontAlgn="base">
              <a:spcBef>
                <a:spcPts val="0"/>
              </a:spcBef>
              <a:spcAft>
                <a:spcPts val="0"/>
              </a:spcAft>
              <a:buNone/>
            </a:pPr>
            <a:r>
              <a:rPr lang="en-US" sz="1800" b="1" dirty="0">
                <a:latin typeface="Calibri  "/>
                <a:ea typeface="Times New Roman" panose="02020603050405020304" pitchFamily="18" charset="0"/>
              </a:rPr>
              <a:t>Note - December 31</a:t>
            </a:r>
            <a:r>
              <a:rPr lang="en-US" sz="1800" b="1" baseline="30000" dirty="0">
                <a:latin typeface="Calibri  "/>
                <a:ea typeface="Times New Roman" panose="02020603050405020304" pitchFamily="18" charset="0"/>
              </a:rPr>
              <a:t> </a:t>
            </a:r>
            <a:r>
              <a:rPr lang="en-US" sz="1800" b="1" dirty="0">
                <a:latin typeface="Calibri  "/>
                <a:ea typeface="Times New Roman" panose="02020603050405020304" pitchFamily="18" charset="0"/>
              </a:rPr>
              <a:t> falls on a Sunday this year</a:t>
            </a:r>
          </a:p>
          <a:p>
            <a:pPr marL="0" marR="0" indent="0" fontAlgn="base">
              <a:spcBef>
                <a:spcPts val="0"/>
              </a:spcBef>
              <a:spcAft>
                <a:spcPts val="0"/>
              </a:spcAft>
              <a:buNone/>
            </a:pPr>
            <a:endParaRPr lang="en-US" sz="1800" b="1" dirty="0">
              <a:latin typeface="Calibri  "/>
              <a:ea typeface="Times New Roman" panose="02020603050405020304" pitchFamily="18" charset="0"/>
            </a:endParaRPr>
          </a:p>
          <a:p>
            <a:pPr marL="0" marR="0" indent="0" fontAlgn="base">
              <a:spcBef>
                <a:spcPts val="0"/>
              </a:spcBef>
              <a:spcAft>
                <a:spcPts val="0"/>
              </a:spcAft>
              <a:buNone/>
            </a:pPr>
            <a:r>
              <a:rPr lang="en-US" sz="1400" b="1" dirty="0">
                <a:latin typeface="Calibri  "/>
                <a:ea typeface="Times New Roman" panose="02020603050405020304" pitchFamily="18" charset="0"/>
              </a:rPr>
              <a:t>Charitable Contributions</a:t>
            </a:r>
          </a:p>
          <a:p>
            <a:pPr fontAlgn="base">
              <a:spcBef>
                <a:spcPts val="0"/>
              </a:spcBef>
            </a:pPr>
            <a:r>
              <a:rPr lang="en-US" sz="1400" b="1" dirty="0">
                <a:latin typeface="Calibri  "/>
                <a:ea typeface="Times New Roman" panose="02020603050405020304" pitchFamily="18" charset="0"/>
              </a:rPr>
              <a:t>Check - </a:t>
            </a:r>
            <a:r>
              <a:rPr lang="en-US" sz="1400" dirty="0">
                <a:latin typeface="Calibri  "/>
                <a:ea typeface="Times New Roman" panose="02020603050405020304" pitchFamily="18" charset="0"/>
              </a:rPr>
              <a:t>Postmarked by December 31 (2023 – Dec. 30). </a:t>
            </a:r>
          </a:p>
          <a:p>
            <a:pPr lvl="1" fontAlgn="base">
              <a:spcBef>
                <a:spcPts val="0"/>
              </a:spcBef>
              <a:buSzPts val="1000"/>
              <a:tabLst>
                <a:tab pos="457200" algn="l"/>
              </a:tabLst>
            </a:pPr>
            <a:r>
              <a:rPr lang="en-US" sz="1400" dirty="0">
                <a:latin typeface="Calibri  "/>
                <a:ea typeface="Times New Roman" panose="02020603050405020304" pitchFamily="18" charset="0"/>
              </a:rPr>
              <a:t>IRS only recognizes USPS date, so best to avoid FedEx, UPS, </a:t>
            </a:r>
          </a:p>
          <a:p>
            <a:pPr fontAlgn="base">
              <a:spcBef>
                <a:spcPts val="0"/>
              </a:spcBef>
              <a:buSzPts val="1000"/>
              <a:tabLst>
                <a:tab pos="457200" algn="l"/>
              </a:tabLst>
            </a:pPr>
            <a:r>
              <a:rPr lang="en-US" sz="1400" b="1" dirty="0">
                <a:latin typeface="Calibri  "/>
                <a:ea typeface="Times New Roman" panose="02020603050405020304" pitchFamily="18" charset="0"/>
              </a:rPr>
              <a:t>Wire transfer </a:t>
            </a:r>
            <a:r>
              <a:rPr lang="en-US" sz="1400" dirty="0">
                <a:latin typeface="Calibri  "/>
                <a:ea typeface="Times New Roman" panose="02020603050405020304" pitchFamily="18" charset="0"/>
              </a:rPr>
              <a:t>– Must be received by December 29</a:t>
            </a:r>
          </a:p>
          <a:p>
            <a:pPr fontAlgn="base">
              <a:spcBef>
                <a:spcPts val="0"/>
              </a:spcBef>
              <a:buSzPts val="1000"/>
              <a:tabLst>
                <a:tab pos="457200" algn="l"/>
              </a:tabLst>
            </a:pPr>
            <a:r>
              <a:rPr lang="en-US" sz="1400" b="1" dirty="0">
                <a:latin typeface="Calibri  "/>
                <a:ea typeface="Times New Roman" panose="02020603050405020304" pitchFamily="18" charset="0"/>
              </a:rPr>
              <a:t>Online Credit Card </a:t>
            </a:r>
            <a:r>
              <a:rPr lang="en-US" sz="1400" dirty="0">
                <a:latin typeface="Calibri  "/>
                <a:ea typeface="Times New Roman" panose="02020603050405020304" pitchFamily="18" charset="0"/>
              </a:rPr>
              <a:t>– Completed online by December 31 (11:59p.m.)</a:t>
            </a:r>
            <a:r>
              <a:rPr lang="en-US" sz="1400" dirty="0">
                <a:effectLst/>
                <a:latin typeface="Calibri  "/>
                <a:ea typeface="Times New Roman" panose="02020603050405020304" pitchFamily="18" charset="0"/>
              </a:rPr>
              <a:t>  </a:t>
            </a:r>
          </a:p>
          <a:p>
            <a:pPr fontAlgn="base">
              <a:spcBef>
                <a:spcPts val="0"/>
              </a:spcBef>
              <a:buSzPts val="1000"/>
              <a:tabLst>
                <a:tab pos="457200" algn="l"/>
              </a:tabLst>
            </a:pPr>
            <a:r>
              <a:rPr lang="en-US" sz="1400" b="1" dirty="0">
                <a:latin typeface="Calibri  "/>
                <a:ea typeface="Times New Roman" panose="02020603050405020304" pitchFamily="18" charset="0"/>
              </a:rPr>
              <a:t>Securities</a:t>
            </a:r>
            <a:r>
              <a:rPr lang="en-US" sz="1400" dirty="0">
                <a:latin typeface="Calibri  "/>
                <a:ea typeface="Times New Roman" panose="02020603050405020304" pitchFamily="18" charset="0"/>
              </a:rPr>
              <a:t> – Must be received by December 29 – recommend initiating by December 8</a:t>
            </a:r>
          </a:p>
          <a:p>
            <a:pPr fontAlgn="base">
              <a:spcBef>
                <a:spcPts val="0"/>
              </a:spcBef>
              <a:buSzPts val="1000"/>
              <a:tabLst>
                <a:tab pos="457200" algn="l"/>
              </a:tabLst>
            </a:pPr>
            <a:r>
              <a:rPr lang="en-US" sz="1400" b="1" dirty="0">
                <a:effectLst/>
                <a:latin typeface="Calibri  "/>
                <a:ea typeface="Times New Roman" panose="02020603050405020304" pitchFamily="18" charset="0"/>
              </a:rPr>
              <a:t>IRA</a:t>
            </a:r>
            <a:r>
              <a:rPr lang="en-US" sz="1400" dirty="0">
                <a:effectLst/>
                <a:latin typeface="Calibri  "/>
                <a:ea typeface="Times New Roman" panose="02020603050405020304" pitchFamily="18" charset="0"/>
              </a:rPr>
              <a:t> – Must leave account by December 31 </a:t>
            </a:r>
          </a:p>
          <a:p>
            <a:pPr lvl="1" fontAlgn="base">
              <a:spcBef>
                <a:spcPts val="0"/>
              </a:spcBef>
              <a:buSzPts val="1000"/>
              <a:tabLst>
                <a:tab pos="457200" algn="l"/>
              </a:tabLst>
            </a:pPr>
            <a:r>
              <a:rPr lang="en-US" sz="1400" dirty="0">
                <a:latin typeface="Calibri  "/>
                <a:ea typeface="Times New Roman" panose="02020603050405020304" pitchFamily="18" charset="0"/>
              </a:rPr>
              <a:t>Caution – Checks written from donors against IRA account must be deposited by December 31 </a:t>
            </a:r>
            <a:endParaRPr lang="en-US" sz="1400" dirty="0">
              <a:effectLst/>
              <a:latin typeface="Calibri  "/>
              <a:ea typeface="Times New Roman" panose="02020603050405020304" pitchFamily="18" charset="0"/>
            </a:endParaRPr>
          </a:p>
          <a:p>
            <a:pPr fontAlgn="base">
              <a:spcBef>
                <a:spcPts val="0"/>
              </a:spcBef>
              <a:buSzPts val="1000"/>
              <a:tabLst>
                <a:tab pos="457200" algn="l"/>
              </a:tabLst>
            </a:pPr>
            <a:r>
              <a:rPr lang="en-US" sz="1400" b="1" dirty="0">
                <a:effectLst/>
                <a:latin typeface="Calibri  "/>
                <a:ea typeface="Times New Roman" panose="02020603050405020304" pitchFamily="18" charset="0"/>
              </a:rPr>
              <a:t>Non-cash assets </a:t>
            </a:r>
            <a:r>
              <a:rPr lang="en-US" sz="1400" dirty="0">
                <a:effectLst/>
                <a:latin typeface="Calibri  "/>
                <a:ea typeface="Times New Roman" panose="02020603050405020304" pitchFamily="18" charset="0"/>
              </a:rPr>
              <a:t>– Transfer to be completed by December 31 – recommend initiating by December 8 (or SOONER)</a:t>
            </a:r>
          </a:p>
          <a:p>
            <a:pPr marL="0" indent="0" fontAlgn="base">
              <a:spcBef>
                <a:spcPts val="0"/>
              </a:spcBef>
              <a:buSzPts val="1000"/>
              <a:buNone/>
              <a:tabLst>
                <a:tab pos="457200" algn="l"/>
              </a:tabLst>
            </a:pPr>
            <a:endParaRPr lang="en-US" sz="1400" b="1" dirty="0">
              <a:latin typeface="Calibri  "/>
              <a:ea typeface="Times New Roman" panose="02020603050405020304" pitchFamily="18" charset="0"/>
            </a:endParaRPr>
          </a:p>
          <a:p>
            <a:pPr marL="0" indent="0" fontAlgn="base">
              <a:spcBef>
                <a:spcPts val="0"/>
              </a:spcBef>
              <a:buSzPts val="1000"/>
              <a:buNone/>
              <a:tabLst>
                <a:tab pos="457200" algn="l"/>
              </a:tabLst>
            </a:pPr>
            <a:r>
              <a:rPr lang="en-US" sz="1400" b="1" dirty="0">
                <a:latin typeface="Calibri  "/>
                <a:ea typeface="Times New Roman" panose="02020603050405020304" pitchFamily="18" charset="0"/>
              </a:rPr>
              <a:t>Grants</a:t>
            </a:r>
            <a:endParaRPr lang="en-US" sz="1400" b="1" dirty="0">
              <a:effectLst/>
              <a:latin typeface="Calibri  "/>
              <a:ea typeface="Times New Roman" panose="02020603050405020304" pitchFamily="18" charset="0"/>
            </a:endParaRPr>
          </a:p>
          <a:p>
            <a:pPr fontAlgn="base">
              <a:spcBef>
                <a:spcPts val="0"/>
              </a:spcBef>
              <a:buSzPts val="1000"/>
              <a:tabLst>
                <a:tab pos="457200" algn="l"/>
              </a:tabLst>
            </a:pPr>
            <a:r>
              <a:rPr lang="en-US" sz="1400" dirty="0">
                <a:latin typeface="Calibri  "/>
                <a:ea typeface="Times New Roman" panose="02020603050405020304" pitchFamily="18" charset="0"/>
              </a:rPr>
              <a:t>Donor Advised Grant Recommendations (CFFVR specific) – December 15 </a:t>
            </a:r>
            <a:endParaRPr lang="en-US" sz="1400" dirty="0">
              <a:effectLst/>
              <a:latin typeface="Calibri  "/>
              <a:ea typeface="Times New Roman" panose="02020603050405020304" pitchFamily="18" charset="0"/>
            </a:endParaRPr>
          </a:p>
          <a:p>
            <a:pPr marL="0" indent="0" fontAlgn="base">
              <a:spcBef>
                <a:spcPts val="0"/>
              </a:spcBef>
              <a:buSzPts val="1000"/>
              <a:buNone/>
              <a:tabLst>
                <a:tab pos="457200" algn="l"/>
              </a:tabLst>
            </a:pPr>
            <a:endParaRPr lang="en-US" sz="1400" dirty="0">
              <a:latin typeface="Calibri  "/>
              <a:ea typeface="Times New Roman" panose="02020603050405020304" pitchFamily="18" charset="0"/>
            </a:endParaRPr>
          </a:p>
          <a:p>
            <a:pPr marL="0" indent="0" fontAlgn="base">
              <a:spcBef>
                <a:spcPts val="0"/>
              </a:spcBef>
              <a:buSzPts val="1000"/>
              <a:buNone/>
              <a:tabLst>
                <a:tab pos="457200" algn="l"/>
              </a:tabLst>
            </a:pPr>
            <a:r>
              <a:rPr lang="en-US" sz="1400" b="1" dirty="0">
                <a:latin typeface="Calibri  "/>
                <a:ea typeface="Times New Roman" panose="02020603050405020304" pitchFamily="18" charset="0"/>
              </a:rPr>
              <a:t>New Funds </a:t>
            </a:r>
          </a:p>
          <a:p>
            <a:pPr fontAlgn="base">
              <a:spcBef>
                <a:spcPts val="0"/>
              </a:spcBef>
              <a:buSzPts val="1000"/>
              <a:tabLst>
                <a:tab pos="457200" algn="l"/>
              </a:tabLst>
            </a:pPr>
            <a:r>
              <a:rPr lang="en-US" sz="1400" dirty="0">
                <a:effectLst/>
                <a:latin typeface="Calibri  "/>
                <a:ea typeface="Times New Roman" panose="02020603050405020304" pitchFamily="18" charset="0"/>
              </a:rPr>
              <a:t>New Scholarship Fund for 2024 – November 15</a:t>
            </a:r>
          </a:p>
          <a:p>
            <a:pPr fontAlgn="base">
              <a:spcBef>
                <a:spcPts val="0"/>
              </a:spcBef>
              <a:buSzPts val="1000"/>
              <a:tabLst>
                <a:tab pos="457200" algn="l"/>
              </a:tabLst>
            </a:pPr>
            <a:r>
              <a:rPr lang="en-US" sz="1400" dirty="0">
                <a:latin typeface="Calibri  "/>
                <a:ea typeface="Times New Roman" panose="02020603050405020304" pitchFamily="18" charset="0"/>
              </a:rPr>
              <a:t>New DAF – December 29</a:t>
            </a:r>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17</a:t>
            </a:fld>
            <a:endParaRPr lang="en-US"/>
          </a:p>
        </p:txBody>
      </p:sp>
    </p:spTree>
    <p:extLst>
      <p:ext uri="{BB962C8B-B14F-4D97-AF65-F5344CB8AC3E}">
        <p14:creationId xmlns:p14="http://schemas.microsoft.com/office/powerpoint/2010/main" val="3003513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18</a:t>
            </a:fld>
            <a:endParaRPr lang="en-US"/>
          </a:p>
        </p:txBody>
      </p:sp>
    </p:spTree>
    <p:extLst>
      <p:ext uri="{BB962C8B-B14F-4D97-AF65-F5344CB8AC3E}">
        <p14:creationId xmlns:p14="http://schemas.microsoft.com/office/powerpoint/2010/main" val="32947125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19</a:t>
            </a:fld>
            <a:endParaRPr lang="en-US"/>
          </a:p>
        </p:txBody>
      </p:sp>
    </p:spTree>
    <p:extLst>
      <p:ext uri="{BB962C8B-B14F-4D97-AF65-F5344CB8AC3E}">
        <p14:creationId xmlns:p14="http://schemas.microsoft.com/office/powerpoint/2010/main" val="85521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D95FD-0AA5-4893-A414-25B21FBF206F}" type="slidenum">
              <a:rPr lang="en-US" smtClean="0"/>
              <a:t>2</a:t>
            </a:fld>
            <a:endParaRPr lang="en-US"/>
          </a:p>
        </p:txBody>
      </p:sp>
    </p:spTree>
    <p:extLst>
      <p:ext uri="{BB962C8B-B14F-4D97-AF65-F5344CB8AC3E}">
        <p14:creationId xmlns:p14="http://schemas.microsoft.com/office/powerpoint/2010/main" val="17996746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Grace</a:t>
            </a:r>
          </a:p>
          <a:p>
            <a:r>
              <a:rPr lang="en-US" dirty="0"/>
              <a:t>Nick</a:t>
            </a:r>
          </a:p>
          <a:p>
            <a:r>
              <a:rPr lang="en-US" dirty="0"/>
              <a:t>Brenton </a:t>
            </a:r>
          </a:p>
          <a:p>
            <a:r>
              <a:rPr lang="en-US" dirty="0"/>
              <a:t>Matt </a:t>
            </a:r>
          </a:p>
          <a:p>
            <a:r>
              <a:rPr lang="en-US" dirty="0"/>
              <a:t>Ryan</a:t>
            </a:r>
          </a:p>
        </p:txBody>
      </p:sp>
      <p:sp>
        <p:nvSpPr>
          <p:cNvPr id="4" name="Slide Number Placeholder 3"/>
          <p:cNvSpPr>
            <a:spLocks noGrp="1"/>
          </p:cNvSpPr>
          <p:nvPr>
            <p:ph type="sldNum" sz="quarter" idx="5"/>
          </p:nvPr>
        </p:nvSpPr>
        <p:spPr/>
        <p:txBody>
          <a:bodyPr/>
          <a:lstStyle/>
          <a:p>
            <a:fld id="{50DD95FD-0AA5-4893-A414-25B21FBF206F}" type="slidenum">
              <a:rPr lang="en-US" smtClean="0"/>
              <a:t>20</a:t>
            </a:fld>
            <a:endParaRPr lang="en-US"/>
          </a:p>
        </p:txBody>
      </p:sp>
    </p:spTree>
    <p:extLst>
      <p:ext uri="{BB962C8B-B14F-4D97-AF65-F5344CB8AC3E}">
        <p14:creationId xmlns:p14="http://schemas.microsoft.com/office/powerpoint/2010/main" val="24972364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Secure 2.0</a:t>
            </a:r>
          </a:p>
          <a:p>
            <a:r>
              <a:rPr lang="en-US" dirty="0"/>
              <a:t>	Roth w/ 529 Plan</a:t>
            </a:r>
          </a:p>
          <a:p>
            <a:r>
              <a:rPr lang="en-US" dirty="0"/>
              <a:t>	Roth SEP</a:t>
            </a:r>
          </a:p>
          <a:p>
            <a:r>
              <a:rPr lang="en-US" dirty="0"/>
              <a:t>Bonus </a:t>
            </a:r>
          </a:p>
          <a:p>
            <a:r>
              <a:rPr lang="en-US" dirty="0"/>
              <a:t>Sunset @ the end of 2025</a:t>
            </a:r>
          </a:p>
          <a:p>
            <a:r>
              <a:rPr lang="en-US" dirty="0"/>
              <a:t>	Tax Rate increases</a:t>
            </a:r>
          </a:p>
          <a:p>
            <a:r>
              <a:rPr lang="en-US" dirty="0"/>
              <a:t>	Standard Deduction decreases</a:t>
            </a:r>
          </a:p>
          <a:p>
            <a:r>
              <a:rPr lang="en-US" dirty="0"/>
              <a:t>Corporate Transparency Act</a:t>
            </a:r>
          </a:p>
          <a:p>
            <a:r>
              <a:rPr lang="en-US" dirty="0"/>
              <a:t>H S A</a:t>
            </a:r>
          </a:p>
          <a:p>
            <a:r>
              <a:rPr lang="en-US" dirty="0"/>
              <a:t>$2,500 real estate tax</a:t>
            </a:r>
          </a:p>
          <a:p>
            <a:r>
              <a:rPr lang="en-US" dirty="0"/>
              <a:t>AGI Limitations  with charitable giving.</a:t>
            </a:r>
          </a:p>
          <a:p>
            <a:endParaRPr lang="en-US" dirty="0"/>
          </a:p>
          <a:p>
            <a:r>
              <a:rPr lang="en-US" dirty="0"/>
              <a:t>Trust Tax Planning</a:t>
            </a:r>
          </a:p>
          <a:p>
            <a:r>
              <a:rPr lang="en-US" dirty="0"/>
              <a:t>	1041-T</a:t>
            </a:r>
          </a:p>
          <a:p>
            <a:r>
              <a:rPr lang="en-US" dirty="0"/>
              <a:t>	65 day distribution</a:t>
            </a:r>
          </a:p>
          <a:p>
            <a:r>
              <a:rPr lang="en-US" dirty="0"/>
              <a:t>	WI no safe harbor for estimates</a:t>
            </a:r>
          </a:p>
          <a:p>
            <a:r>
              <a:rPr lang="en-US" dirty="0"/>
              <a:t>WI qualified Business </a:t>
            </a:r>
          </a:p>
          <a:p>
            <a:r>
              <a:rPr lang="en-US" dirty="0"/>
              <a:t>US Savings Bonds election- decedent’s final return or individual return.</a:t>
            </a:r>
          </a:p>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21</a:t>
            </a:fld>
            <a:endParaRPr lang="en-US"/>
          </a:p>
        </p:txBody>
      </p:sp>
    </p:spTree>
    <p:extLst>
      <p:ext uri="{BB962C8B-B14F-4D97-AF65-F5344CB8AC3E}">
        <p14:creationId xmlns:p14="http://schemas.microsoft.com/office/powerpoint/2010/main" val="611157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Secure 2.0</a:t>
            </a:r>
          </a:p>
          <a:p>
            <a:r>
              <a:rPr lang="en-US" dirty="0"/>
              <a:t>	Roth w/ 529 Plan</a:t>
            </a:r>
          </a:p>
          <a:p>
            <a:r>
              <a:rPr lang="en-US" dirty="0"/>
              <a:t>	Roth SEP</a:t>
            </a:r>
          </a:p>
          <a:p>
            <a:r>
              <a:rPr lang="en-US" dirty="0"/>
              <a:t>Bonus </a:t>
            </a:r>
          </a:p>
          <a:p>
            <a:r>
              <a:rPr lang="en-US" dirty="0"/>
              <a:t>Sunset @ the end of 2025</a:t>
            </a:r>
          </a:p>
          <a:p>
            <a:r>
              <a:rPr lang="en-US" dirty="0"/>
              <a:t>	Tax Rate increases</a:t>
            </a:r>
          </a:p>
          <a:p>
            <a:r>
              <a:rPr lang="en-US" dirty="0"/>
              <a:t>	Standard Deduction decreases</a:t>
            </a:r>
          </a:p>
          <a:p>
            <a:r>
              <a:rPr lang="en-US" dirty="0"/>
              <a:t>Corporate Transparency Act</a:t>
            </a:r>
          </a:p>
          <a:p>
            <a:r>
              <a:rPr lang="en-US" dirty="0"/>
              <a:t>H S A</a:t>
            </a:r>
          </a:p>
          <a:p>
            <a:r>
              <a:rPr lang="en-US" dirty="0"/>
              <a:t>$2,500 real estate tax</a:t>
            </a:r>
          </a:p>
          <a:p>
            <a:r>
              <a:rPr lang="en-US" dirty="0"/>
              <a:t>AGI Limitations  with charitable giving.</a:t>
            </a:r>
          </a:p>
          <a:p>
            <a:endParaRPr lang="en-US" dirty="0"/>
          </a:p>
          <a:p>
            <a:r>
              <a:rPr lang="en-US" dirty="0"/>
              <a:t>Trust Tax Planning</a:t>
            </a:r>
          </a:p>
          <a:p>
            <a:r>
              <a:rPr lang="en-US" dirty="0"/>
              <a:t>	1041-T</a:t>
            </a:r>
          </a:p>
          <a:p>
            <a:r>
              <a:rPr lang="en-US" dirty="0"/>
              <a:t>	65 day distribution</a:t>
            </a:r>
          </a:p>
          <a:p>
            <a:r>
              <a:rPr lang="en-US" dirty="0"/>
              <a:t>	WI no safe harbor for estimates</a:t>
            </a:r>
          </a:p>
          <a:p>
            <a:r>
              <a:rPr lang="en-US" dirty="0"/>
              <a:t>WI qualified Business </a:t>
            </a:r>
          </a:p>
          <a:p>
            <a:r>
              <a:rPr lang="en-US" dirty="0"/>
              <a:t>US Savings Bonds election- decedent’s final return or individual return.</a:t>
            </a:r>
          </a:p>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22</a:t>
            </a:fld>
            <a:endParaRPr lang="en-US"/>
          </a:p>
        </p:txBody>
      </p:sp>
    </p:spTree>
    <p:extLst>
      <p:ext uri="{BB962C8B-B14F-4D97-AF65-F5344CB8AC3E}">
        <p14:creationId xmlns:p14="http://schemas.microsoft.com/office/powerpoint/2010/main" val="17180185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D95FD-0AA5-4893-A414-25B21FBF206F}" type="slidenum">
              <a:rPr lang="en-US" smtClean="0"/>
              <a:t>23</a:t>
            </a:fld>
            <a:endParaRPr lang="en-US"/>
          </a:p>
        </p:txBody>
      </p:sp>
    </p:spTree>
    <p:extLst>
      <p:ext uri="{BB962C8B-B14F-4D97-AF65-F5344CB8AC3E}">
        <p14:creationId xmlns:p14="http://schemas.microsoft.com/office/powerpoint/2010/main" val="10419328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D95FD-0AA5-4893-A414-25B21FBF206F}" type="slidenum">
              <a:rPr lang="en-US" smtClean="0"/>
              <a:t>24</a:t>
            </a:fld>
            <a:endParaRPr lang="en-US"/>
          </a:p>
        </p:txBody>
      </p:sp>
    </p:spTree>
    <p:extLst>
      <p:ext uri="{BB962C8B-B14F-4D97-AF65-F5344CB8AC3E}">
        <p14:creationId xmlns:p14="http://schemas.microsoft.com/office/powerpoint/2010/main" val="17356638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D95FD-0AA5-4893-A414-25B21FBF206F}" type="slidenum">
              <a:rPr lang="en-US" smtClean="0"/>
              <a:t>25</a:t>
            </a:fld>
            <a:endParaRPr lang="en-US"/>
          </a:p>
        </p:txBody>
      </p:sp>
    </p:spTree>
    <p:extLst>
      <p:ext uri="{BB962C8B-B14F-4D97-AF65-F5344CB8AC3E}">
        <p14:creationId xmlns:p14="http://schemas.microsoft.com/office/powerpoint/2010/main" val="611157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D95FD-0AA5-4893-A414-25B21FBF206F}" type="slidenum">
              <a:rPr lang="en-US" smtClean="0"/>
              <a:t>26</a:t>
            </a:fld>
            <a:endParaRPr lang="en-US"/>
          </a:p>
        </p:txBody>
      </p:sp>
    </p:spTree>
    <p:extLst>
      <p:ext uri="{BB962C8B-B14F-4D97-AF65-F5344CB8AC3E}">
        <p14:creationId xmlns:p14="http://schemas.microsoft.com/office/powerpoint/2010/main" val="3465351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3</a:t>
            </a:fld>
            <a:endParaRPr lang="en-US"/>
          </a:p>
        </p:txBody>
      </p:sp>
    </p:spTree>
    <p:extLst>
      <p:ext uri="{BB962C8B-B14F-4D97-AF65-F5344CB8AC3E}">
        <p14:creationId xmlns:p14="http://schemas.microsoft.com/office/powerpoint/2010/main" val="1182677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think this is mainly Grace’s area with Brenton chiming in. Nick should chime in when income tax issues are discussed or need clarification.</a:t>
            </a:r>
          </a:p>
        </p:txBody>
      </p:sp>
      <p:sp>
        <p:nvSpPr>
          <p:cNvPr id="4" name="Slide Number Placeholder 3"/>
          <p:cNvSpPr>
            <a:spLocks noGrp="1"/>
          </p:cNvSpPr>
          <p:nvPr>
            <p:ph type="sldNum" sz="quarter" idx="5"/>
          </p:nvPr>
        </p:nvSpPr>
        <p:spPr/>
        <p:txBody>
          <a:bodyPr/>
          <a:lstStyle/>
          <a:p>
            <a:fld id="{50DD95FD-0AA5-4893-A414-25B21FBF206F}" type="slidenum">
              <a:rPr lang="en-US" smtClean="0"/>
              <a:t>4</a:t>
            </a:fld>
            <a:endParaRPr lang="en-US"/>
          </a:p>
        </p:txBody>
      </p:sp>
    </p:spTree>
    <p:extLst>
      <p:ext uri="{BB962C8B-B14F-4D97-AF65-F5344CB8AC3E}">
        <p14:creationId xmlns:p14="http://schemas.microsoft.com/office/powerpoint/2010/main" val="791649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5</a:t>
            </a:fld>
            <a:endParaRPr lang="en-US"/>
          </a:p>
        </p:txBody>
      </p:sp>
    </p:spTree>
    <p:extLst>
      <p:ext uri="{BB962C8B-B14F-4D97-AF65-F5344CB8AC3E}">
        <p14:creationId xmlns:p14="http://schemas.microsoft.com/office/powerpoint/2010/main" val="1877112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D95FD-0AA5-4893-A414-25B21FBF206F}" type="slidenum">
              <a:rPr lang="en-US" smtClean="0"/>
              <a:t>6</a:t>
            </a:fld>
            <a:endParaRPr lang="en-US"/>
          </a:p>
        </p:txBody>
      </p:sp>
    </p:spTree>
    <p:extLst>
      <p:ext uri="{BB962C8B-B14F-4D97-AF65-F5344CB8AC3E}">
        <p14:creationId xmlns:p14="http://schemas.microsoft.com/office/powerpoint/2010/main" val="1740576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Brenton to lead</a:t>
            </a:r>
          </a:p>
          <a:p>
            <a:endParaRPr lang="en-US" dirty="0"/>
          </a:p>
          <a:p>
            <a:r>
              <a:rPr lang="en-US" dirty="0"/>
              <a:t>Ryan, Matt’s area with Brenton maybe chiming in – this slide and the next</a:t>
            </a:r>
          </a:p>
        </p:txBody>
      </p:sp>
      <p:sp>
        <p:nvSpPr>
          <p:cNvPr id="4" name="Slide Number Placeholder 3"/>
          <p:cNvSpPr>
            <a:spLocks noGrp="1"/>
          </p:cNvSpPr>
          <p:nvPr>
            <p:ph type="sldNum" sz="quarter" idx="5"/>
          </p:nvPr>
        </p:nvSpPr>
        <p:spPr/>
        <p:txBody>
          <a:bodyPr/>
          <a:lstStyle/>
          <a:p>
            <a:fld id="{50DD95FD-0AA5-4893-A414-25B21FBF206F}" type="slidenum">
              <a:rPr lang="en-US" smtClean="0"/>
              <a:t>7</a:t>
            </a:fld>
            <a:endParaRPr lang="en-US"/>
          </a:p>
        </p:txBody>
      </p:sp>
    </p:spTree>
    <p:extLst>
      <p:ext uri="{BB962C8B-B14F-4D97-AF65-F5344CB8AC3E}">
        <p14:creationId xmlns:p14="http://schemas.microsoft.com/office/powerpoint/2010/main" val="2342944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D95FD-0AA5-4893-A414-25B21FBF206F}" type="slidenum">
              <a:rPr lang="en-US" smtClean="0"/>
              <a:t>8</a:t>
            </a:fld>
            <a:endParaRPr lang="en-US"/>
          </a:p>
        </p:txBody>
      </p:sp>
    </p:spTree>
    <p:extLst>
      <p:ext uri="{BB962C8B-B14F-4D97-AF65-F5344CB8AC3E}">
        <p14:creationId xmlns:p14="http://schemas.microsoft.com/office/powerpoint/2010/main" val="2539680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9</a:t>
            </a:fld>
            <a:endParaRPr lang="en-US"/>
          </a:p>
        </p:txBody>
      </p:sp>
    </p:spTree>
    <p:extLst>
      <p:ext uri="{BB962C8B-B14F-4D97-AF65-F5344CB8AC3E}">
        <p14:creationId xmlns:p14="http://schemas.microsoft.com/office/powerpoint/2010/main" val="942285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781DF-70F6-A44B-BC6A-2FD9470E07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D36090-FA40-99B5-88B5-F0FAA4591E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C2F2E9-05A2-F4B4-E135-76DA90D4A433}"/>
              </a:ext>
            </a:extLst>
          </p:cNvPr>
          <p:cNvSpPr>
            <a:spLocks noGrp="1"/>
          </p:cNvSpPr>
          <p:nvPr>
            <p:ph type="dt" sz="half" idx="10"/>
          </p:nvPr>
        </p:nvSpPr>
        <p:spPr/>
        <p:txBody>
          <a:bodyPr/>
          <a:lstStyle/>
          <a:p>
            <a:fld id="{346B4E36-57C3-4783-B543-B4B8F04B45CE}" type="datetimeFigureOut">
              <a:rPr lang="en-US" smtClean="0"/>
              <a:t>11/7/2023</a:t>
            </a:fld>
            <a:endParaRPr lang="en-US"/>
          </a:p>
        </p:txBody>
      </p:sp>
      <p:sp>
        <p:nvSpPr>
          <p:cNvPr id="5" name="Footer Placeholder 4">
            <a:extLst>
              <a:ext uri="{FF2B5EF4-FFF2-40B4-BE49-F238E27FC236}">
                <a16:creationId xmlns:a16="http://schemas.microsoft.com/office/drawing/2014/main" id="{5BBC268C-3115-A860-C16F-886DD02F09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67E2FF-20FC-E45D-28B1-4E07128AE658}"/>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849254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449D7-2D80-34DF-6D70-EFE6C016D4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BD1D8A-A379-8FD1-B789-D6A319CC1B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9D7A45-5E53-48D8-CD32-572D763B7E02}"/>
              </a:ext>
            </a:extLst>
          </p:cNvPr>
          <p:cNvSpPr>
            <a:spLocks noGrp="1"/>
          </p:cNvSpPr>
          <p:nvPr>
            <p:ph type="dt" sz="half" idx="10"/>
          </p:nvPr>
        </p:nvSpPr>
        <p:spPr/>
        <p:txBody>
          <a:bodyPr/>
          <a:lstStyle/>
          <a:p>
            <a:fld id="{346B4E36-57C3-4783-B543-B4B8F04B45CE}" type="datetimeFigureOut">
              <a:rPr lang="en-US" smtClean="0"/>
              <a:t>11/7/2023</a:t>
            </a:fld>
            <a:endParaRPr lang="en-US"/>
          </a:p>
        </p:txBody>
      </p:sp>
      <p:sp>
        <p:nvSpPr>
          <p:cNvPr id="5" name="Footer Placeholder 4">
            <a:extLst>
              <a:ext uri="{FF2B5EF4-FFF2-40B4-BE49-F238E27FC236}">
                <a16:creationId xmlns:a16="http://schemas.microsoft.com/office/drawing/2014/main" id="{AD3C6CE2-B7BF-33AC-1180-F7A0222DE7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CCF791-B571-BFF7-E7FF-88C77ACAFA84}"/>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3437100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2F42C3-23F4-D2A4-378B-502DB81E15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609D2A-A3D8-553E-B9E1-F94B689CEB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D9F371-9942-DE77-6783-768A2C28D640}"/>
              </a:ext>
            </a:extLst>
          </p:cNvPr>
          <p:cNvSpPr>
            <a:spLocks noGrp="1"/>
          </p:cNvSpPr>
          <p:nvPr>
            <p:ph type="dt" sz="half" idx="10"/>
          </p:nvPr>
        </p:nvSpPr>
        <p:spPr/>
        <p:txBody>
          <a:bodyPr/>
          <a:lstStyle/>
          <a:p>
            <a:fld id="{346B4E36-57C3-4783-B543-B4B8F04B45CE}" type="datetimeFigureOut">
              <a:rPr lang="en-US" smtClean="0"/>
              <a:t>11/7/2023</a:t>
            </a:fld>
            <a:endParaRPr lang="en-US"/>
          </a:p>
        </p:txBody>
      </p:sp>
      <p:sp>
        <p:nvSpPr>
          <p:cNvPr id="5" name="Footer Placeholder 4">
            <a:extLst>
              <a:ext uri="{FF2B5EF4-FFF2-40B4-BE49-F238E27FC236}">
                <a16:creationId xmlns:a16="http://schemas.microsoft.com/office/drawing/2014/main" id="{53F3BA2A-4259-FAA4-58F4-3DDCFCBAEC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C1087F-ED57-EE1E-D19A-675326B4D88A}"/>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136583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97285-8C9C-D4F8-AEF7-D8905E83C8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7E26D5-518F-7303-560D-5F889D06A7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5FB419-1A11-6AAD-8E6F-90C4C369F0B0}"/>
              </a:ext>
            </a:extLst>
          </p:cNvPr>
          <p:cNvSpPr>
            <a:spLocks noGrp="1"/>
          </p:cNvSpPr>
          <p:nvPr>
            <p:ph type="dt" sz="half" idx="10"/>
          </p:nvPr>
        </p:nvSpPr>
        <p:spPr/>
        <p:txBody>
          <a:bodyPr/>
          <a:lstStyle/>
          <a:p>
            <a:fld id="{346B4E36-57C3-4783-B543-B4B8F04B45CE}" type="datetimeFigureOut">
              <a:rPr lang="en-US" smtClean="0"/>
              <a:t>11/7/2023</a:t>
            </a:fld>
            <a:endParaRPr lang="en-US"/>
          </a:p>
        </p:txBody>
      </p:sp>
      <p:sp>
        <p:nvSpPr>
          <p:cNvPr id="5" name="Footer Placeholder 4">
            <a:extLst>
              <a:ext uri="{FF2B5EF4-FFF2-40B4-BE49-F238E27FC236}">
                <a16:creationId xmlns:a16="http://schemas.microsoft.com/office/drawing/2014/main" id="{B75523E1-F24A-804E-C171-6407076922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ABC7F-5872-B35A-813C-B7EC28547E51}"/>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958426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A289B-1BA4-88FF-6E15-933D51A4FF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436DC1-6491-1012-6DF4-D8DBA4E44F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184108-3395-FE89-69FA-A667A9E22AC5}"/>
              </a:ext>
            </a:extLst>
          </p:cNvPr>
          <p:cNvSpPr>
            <a:spLocks noGrp="1"/>
          </p:cNvSpPr>
          <p:nvPr>
            <p:ph type="dt" sz="half" idx="10"/>
          </p:nvPr>
        </p:nvSpPr>
        <p:spPr/>
        <p:txBody>
          <a:bodyPr/>
          <a:lstStyle/>
          <a:p>
            <a:fld id="{346B4E36-57C3-4783-B543-B4B8F04B45CE}" type="datetimeFigureOut">
              <a:rPr lang="en-US" smtClean="0"/>
              <a:t>11/7/2023</a:t>
            </a:fld>
            <a:endParaRPr lang="en-US"/>
          </a:p>
        </p:txBody>
      </p:sp>
      <p:sp>
        <p:nvSpPr>
          <p:cNvPr id="5" name="Footer Placeholder 4">
            <a:extLst>
              <a:ext uri="{FF2B5EF4-FFF2-40B4-BE49-F238E27FC236}">
                <a16:creationId xmlns:a16="http://schemas.microsoft.com/office/drawing/2014/main" id="{BEAA2B4D-72EF-0F50-5C04-CEBFBB00C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8C6FC6-B3D5-1791-99F4-74D576DCA85D}"/>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25657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27924-58B6-FC75-545C-834E5A96F2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DEF107-4413-A226-07A0-BA14DC549E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16B6BE-A9A1-6505-FF25-502FB6A348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4DA797-C4BA-52E0-BEF2-FF78C07417C3}"/>
              </a:ext>
            </a:extLst>
          </p:cNvPr>
          <p:cNvSpPr>
            <a:spLocks noGrp="1"/>
          </p:cNvSpPr>
          <p:nvPr>
            <p:ph type="dt" sz="half" idx="10"/>
          </p:nvPr>
        </p:nvSpPr>
        <p:spPr/>
        <p:txBody>
          <a:bodyPr/>
          <a:lstStyle/>
          <a:p>
            <a:fld id="{346B4E36-57C3-4783-B543-B4B8F04B45CE}" type="datetimeFigureOut">
              <a:rPr lang="en-US" smtClean="0"/>
              <a:t>11/7/2023</a:t>
            </a:fld>
            <a:endParaRPr lang="en-US"/>
          </a:p>
        </p:txBody>
      </p:sp>
      <p:sp>
        <p:nvSpPr>
          <p:cNvPr id="6" name="Footer Placeholder 5">
            <a:extLst>
              <a:ext uri="{FF2B5EF4-FFF2-40B4-BE49-F238E27FC236}">
                <a16:creationId xmlns:a16="http://schemas.microsoft.com/office/drawing/2014/main" id="{8A63376F-0E24-459A-FCBB-4C7696F442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7ABE72-01F0-08FA-C442-E0C8F2CCD867}"/>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4226364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8D98F-111D-892A-AB86-103EC959F9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75510E-2D88-4647-D1E4-AFB4449146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A3B3CD-4F10-166D-FA78-5ED4C1F0D7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1681CF-940D-4ABC-CC2E-6C94AD930B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FD7F8B-7972-59D1-08F7-A508D4F057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C75421-4E38-FC30-3BDB-72A818D17F6C}"/>
              </a:ext>
            </a:extLst>
          </p:cNvPr>
          <p:cNvSpPr>
            <a:spLocks noGrp="1"/>
          </p:cNvSpPr>
          <p:nvPr>
            <p:ph type="dt" sz="half" idx="10"/>
          </p:nvPr>
        </p:nvSpPr>
        <p:spPr/>
        <p:txBody>
          <a:bodyPr/>
          <a:lstStyle/>
          <a:p>
            <a:fld id="{346B4E36-57C3-4783-B543-B4B8F04B45CE}" type="datetimeFigureOut">
              <a:rPr lang="en-US" smtClean="0"/>
              <a:t>11/7/2023</a:t>
            </a:fld>
            <a:endParaRPr lang="en-US"/>
          </a:p>
        </p:txBody>
      </p:sp>
      <p:sp>
        <p:nvSpPr>
          <p:cNvPr id="8" name="Footer Placeholder 7">
            <a:extLst>
              <a:ext uri="{FF2B5EF4-FFF2-40B4-BE49-F238E27FC236}">
                <a16:creationId xmlns:a16="http://schemas.microsoft.com/office/drawing/2014/main" id="{5A071C0D-495C-BA0D-34F5-2543BDD46E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CF703A-E839-E8C9-3066-C8D8A425498F}"/>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28608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03404-85B4-24E5-77D2-E862A89572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AF1D9A-CB55-853B-71D8-A0EDC043C2F9}"/>
              </a:ext>
            </a:extLst>
          </p:cNvPr>
          <p:cNvSpPr>
            <a:spLocks noGrp="1"/>
          </p:cNvSpPr>
          <p:nvPr>
            <p:ph type="dt" sz="half" idx="10"/>
          </p:nvPr>
        </p:nvSpPr>
        <p:spPr/>
        <p:txBody>
          <a:bodyPr/>
          <a:lstStyle/>
          <a:p>
            <a:fld id="{346B4E36-57C3-4783-B543-B4B8F04B45CE}" type="datetimeFigureOut">
              <a:rPr lang="en-US" smtClean="0"/>
              <a:t>11/7/2023</a:t>
            </a:fld>
            <a:endParaRPr lang="en-US"/>
          </a:p>
        </p:txBody>
      </p:sp>
      <p:sp>
        <p:nvSpPr>
          <p:cNvPr id="4" name="Footer Placeholder 3">
            <a:extLst>
              <a:ext uri="{FF2B5EF4-FFF2-40B4-BE49-F238E27FC236}">
                <a16:creationId xmlns:a16="http://schemas.microsoft.com/office/drawing/2014/main" id="{460FB9E9-871C-F065-334D-3D8465693A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3872A1-2FD1-7FCA-7471-10A945257BB8}"/>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305729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9BC729-151E-86F6-5101-FF04A776F23E}"/>
              </a:ext>
            </a:extLst>
          </p:cNvPr>
          <p:cNvSpPr>
            <a:spLocks noGrp="1"/>
          </p:cNvSpPr>
          <p:nvPr>
            <p:ph type="dt" sz="half" idx="10"/>
          </p:nvPr>
        </p:nvSpPr>
        <p:spPr/>
        <p:txBody>
          <a:bodyPr/>
          <a:lstStyle/>
          <a:p>
            <a:fld id="{346B4E36-57C3-4783-B543-B4B8F04B45CE}" type="datetimeFigureOut">
              <a:rPr lang="en-US" smtClean="0"/>
              <a:t>11/7/2023</a:t>
            </a:fld>
            <a:endParaRPr lang="en-US"/>
          </a:p>
        </p:txBody>
      </p:sp>
      <p:sp>
        <p:nvSpPr>
          <p:cNvPr id="3" name="Footer Placeholder 2">
            <a:extLst>
              <a:ext uri="{FF2B5EF4-FFF2-40B4-BE49-F238E27FC236}">
                <a16:creationId xmlns:a16="http://schemas.microsoft.com/office/drawing/2014/main" id="{715FDE58-4415-8726-EC4C-D5DCAF162E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9EFDDF-336C-CB5E-117C-41EDF2F419AC}"/>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55530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0958B-6706-DECE-F53E-9CCCEFD8AF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F7A7F5-405E-6F2B-54FE-17F4EF1EF8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16CAF5-63E2-FAC8-F01F-D178C69E0F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939F3E-0B9B-E4A2-E212-F69D7B36DDD3}"/>
              </a:ext>
            </a:extLst>
          </p:cNvPr>
          <p:cNvSpPr>
            <a:spLocks noGrp="1"/>
          </p:cNvSpPr>
          <p:nvPr>
            <p:ph type="dt" sz="half" idx="10"/>
          </p:nvPr>
        </p:nvSpPr>
        <p:spPr/>
        <p:txBody>
          <a:bodyPr/>
          <a:lstStyle/>
          <a:p>
            <a:fld id="{346B4E36-57C3-4783-B543-B4B8F04B45CE}" type="datetimeFigureOut">
              <a:rPr lang="en-US" smtClean="0"/>
              <a:t>11/7/2023</a:t>
            </a:fld>
            <a:endParaRPr lang="en-US"/>
          </a:p>
        </p:txBody>
      </p:sp>
      <p:sp>
        <p:nvSpPr>
          <p:cNvPr id="6" name="Footer Placeholder 5">
            <a:extLst>
              <a:ext uri="{FF2B5EF4-FFF2-40B4-BE49-F238E27FC236}">
                <a16:creationId xmlns:a16="http://schemas.microsoft.com/office/drawing/2014/main" id="{41B26BAF-AFF0-F85E-31C8-E3643F5D5E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0C9DAF-56CF-C8D2-0413-B5A8133830BD}"/>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7174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3BF4-47EE-7789-B2A8-1750E3EAD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CC4C0A-D7A1-705E-1339-93CC7D9765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8F2305-B6D2-674B-77B6-4B3604FE77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B58553-B127-4300-47AC-7260F99318B0}"/>
              </a:ext>
            </a:extLst>
          </p:cNvPr>
          <p:cNvSpPr>
            <a:spLocks noGrp="1"/>
          </p:cNvSpPr>
          <p:nvPr>
            <p:ph type="dt" sz="half" idx="10"/>
          </p:nvPr>
        </p:nvSpPr>
        <p:spPr/>
        <p:txBody>
          <a:bodyPr/>
          <a:lstStyle/>
          <a:p>
            <a:fld id="{346B4E36-57C3-4783-B543-B4B8F04B45CE}" type="datetimeFigureOut">
              <a:rPr lang="en-US" smtClean="0"/>
              <a:t>11/7/2023</a:t>
            </a:fld>
            <a:endParaRPr lang="en-US"/>
          </a:p>
        </p:txBody>
      </p:sp>
      <p:sp>
        <p:nvSpPr>
          <p:cNvPr id="6" name="Footer Placeholder 5">
            <a:extLst>
              <a:ext uri="{FF2B5EF4-FFF2-40B4-BE49-F238E27FC236}">
                <a16:creationId xmlns:a16="http://schemas.microsoft.com/office/drawing/2014/main" id="{552C34D7-86FD-B324-F016-DA684D09EC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3167D3-8614-D776-CE63-BE2EF4839D39}"/>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306540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8ACEB7-7CDC-4636-7EE0-971847D9C0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E40A74-CBCA-3014-7E9E-6EF5793DBA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375B7D-2049-5355-2C2C-BEB09F172C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B4E36-57C3-4783-B543-B4B8F04B45CE}" type="datetimeFigureOut">
              <a:rPr lang="en-US" smtClean="0"/>
              <a:t>11/7/2023</a:t>
            </a:fld>
            <a:endParaRPr lang="en-US"/>
          </a:p>
        </p:txBody>
      </p:sp>
      <p:sp>
        <p:nvSpPr>
          <p:cNvPr id="5" name="Footer Placeholder 4">
            <a:extLst>
              <a:ext uri="{FF2B5EF4-FFF2-40B4-BE49-F238E27FC236}">
                <a16:creationId xmlns:a16="http://schemas.microsoft.com/office/drawing/2014/main" id="{E2D146F3-6200-FBF1-3C49-29D482F5A9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174F30-3381-77CA-0246-B8DB3F6DCA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289E9A-B44E-42C7-ABB7-5DC2EBCE2C2F}" type="slidenum">
              <a:rPr lang="en-US" smtClean="0"/>
              <a:t>‹#›</a:t>
            </a:fld>
            <a:endParaRPr lang="en-US"/>
          </a:p>
        </p:txBody>
      </p:sp>
    </p:spTree>
    <p:extLst>
      <p:ext uri="{BB962C8B-B14F-4D97-AF65-F5344CB8AC3E}">
        <p14:creationId xmlns:p14="http://schemas.microsoft.com/office/powerpoint/2010/main" val="401233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3212327"/>
            <a:ext cx="10515600" cy="2964636"/>
          </a:xfrm>
        </p:spPr>
        <p:txBody>
          <a:bodyPr/>
          <a:lstStyle/>
          <a:p>
            <a:pPr marL="0" indent="0" algn="ctr">
              <a:buNone/>
            </a:pPr>
            <a:r>
              <a:rPr lang="en-US" sz="3600" b="1" dirty="0">
                <a:latin typeface="Calibri" panose="020F0502020204030204" pitchFamily="34" charset="0"/>
              </a:rPr>
              <a:t>Yearend Planning – A Multi-Disciplinary Approach</a:t>
            </a:r>
            <a:br>
              <a:rPr lang="en-US" sz="2800" b="1" dirty="0">
                <a:latin typeface="Calibri" panose="020F0502020204030204" pitchFamily="34" charset="0"/>
              </a:rPr>
            </a:br>
            <a:br>
              <a:rPr lang="en-US" sz="2800" b="1" dirty="0">
                <a:latin typeface="Calibri" panose="020F0502020204030204" pitchFamily="34" charset="0"/>
              </a:rPr>
            </a:br>
            <a:endParaRPr lang="en-US" sz="2800" b="1" dirty="0">
              <a:latin typeface="Calibri" panose="020F0502020204030204" pitchFamily="34" charset="0"/>
            </a:endParaRPr>
          </a:p>
          <a:p>
            <a:pPr marL="0" indent="0" algn="ctr">
              <a:buNone/>
            </a:pPr>
            <a:r>
              <a:rPr lang="en-US" sz="2800" dirty="0">
                <a:latin typeface="Calibri" panose="020F0502020204030204" pitchFamily="34" charset="0"/>
              </a:rPr>
              <a:t>November 9, 2023</a:t>
            </a:r>
            <a:br>
              <a:rPr lang="en-US" sz="2800" dirty="0">
                <a:latin typeface="Calibri" panose="020F0502020204030204" pitchFamily="34" charset="0"/>
              </a:rPr>
            </a:br>
            <a:r>
              <a:rPr lang="en-US" sz="2800" dirty="0">
                <a:latin typeface="Calibri" panose="020F0502020204030204" pitchFamily="34" charset="0"/>
              </a:rPr>
              <a:t>Butte des </a:t>
            </a:r>
            <a:r>
              <a:rPr lang="en-US" sz="2800" dirty="0" err="1">
                <a:latin typeface="Calibri" panose="020F0502020204030204" pitchFamily="34" charset="0"/>
              </a:rPr>
              <a:t>Morts</a:t>
            </a:r>
            <a:r>
              <a:rPr lang="en-US" sz="2800" dirty="0">
                <a:latin typeface="Calibri" panose="020F0502020204030204" pitchFamily="34" charset="0"/>
              </a:rPr>
              <a:t> Country Club</a:t>
            </a:r>
            <a:br>
              <a:rPr lang="en-US" sz="2800" dirty="0">
                <a:latin typeface="Calibri" panose="020F0502020204030204" pitchFamily="34" charset="0"/>
              </a:rPr>
            </a:br>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1061782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6" name="Content Placeholder 5">
            <a:extLst>
              <a:ext uri="{FF2B5EF4-FFF2-40B4-BE49-F238E27FC236}">
                <a16:creationId xmlns:a16="http://schemas.microsoft.com/office/drawing/2014/main" id="{E9AA15F5-7A53-E176-54F8-EFBDA4E2C558}"/>
              </a:ext>
            </a:extLst>
          </p:cNvPr>
          <p:cNvSpPr>
            <a:spLocks noGrp="1"/>
          </p:cNvSpPr>
          <p:nvPr>
            <p:ph idx="1"/>
          </p:nvPr>
        </p:nvSpPr>
        <p:spPr/>
        <p:txBody>
          <a:bodyPr/>
          <a:lstStyle/>
          <a:p>
            <a:r>
              <a:rPr lang="en-US" b="1" i="1" u="sng" dirty="0">
                <a:latin typeface="Calibri" panose="020F0502020204030204" pitchFamily="34" charset="0"/>
              </a:rPr>
              <a:t>Options for Business Interest Gifting </a:t>
            </a:r>
            <a:r>
              <a:rPr lang="en-US" u="sng" dirty="0">
                <a:latin typeface="Calibri" panose="020F0502020204030204" pitchFamily="34" charset="0"/>
              </a:rPr>
              <a:t>– </a:t>
            </a:r>
          </a:p>
          <a:p>
            <a:pPr marL="0" indent="0">
              <a:buNone/>
            </a:pPr>
            <a:endParaRPr lang="en-US" sz="2700" b="1" dirty="0">
              <a:latin typeface="Calibri" panose="020F0502020204030204" pitchFamily="34" charset="0"/>
            </a:endParaRPr>
          </a:p>
          <a:p>
            <a:pPr lvl="1"/>
            <a:r>
              <a:rPr lang="en-US" dirty="0">
                <a:latin typeface="Calibri" panose="020F0502020204030204" pitchFamily="34" charset="0"/>
              </a:rPr>
              <a:t>Outright or to Trusts</a:t>
            </a:r>
          </a:p>
          <a:p>
            <a:pPr lvl="1"/>
            <a:r>
              <a:rPr lang="en-US" dirty="0">
                <a:latin typeface="Calibri" panose="020F0502020204030204" pitchFamily="34" charset="0"/>
              </a:rPr>
              <a:t>Bunching (valuation purposes)</a:t>
            </a:r>
          </a:p>
          <a:p>
            <a:pPr lvl="1"/>
            <a:r>
              <a:rPr lang="en-US" dirty="0">
                <a:latin typeface="Calibri" panose="020F0502020204030204" pitchFamily="34" charset="0"/>
              </a:rPr>
              <a:t>Coordination with trustees (when drafting and administering)</a:t>
            </a:r>
          </a:p>
          <a:p>
            <a:pPr marL="0" indent="0">
              <a:buNone/>
            </a:pPr>
            <a:endParaRPr lang="en-US" dirty="0"/>
          </a:p>
        </p:txBody>
      </p:sp>
    </p:spTree>
    <p:extLst>
      <p:ext uri="{BB962C8B-B14F-4D97-AF65-F5344CB8AC3E}">
        <p14:creationId xmlns:p14="http://schemas.microsoft.com/office/powerpoint/2010/main" val="1400833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a:bodyPr>
          <a:lstStyle/>
          <a:p>
            <a:pPr marL="0" indent="0">
              <a:buNone/>
            </a:pPr>
            <a:r>
              <a:rPr lang="en-US" sz="2400" dirty="0">
                <a:latin typeface="Calibri" panose="020F0502020204030204" pitchFamily="34" charset="0"/>
              </a:rPr>
              <a:t>Case Study 1 – </a:t>
            </a:r>
          </a:p>
          <a:p>
            <a:pPr marL="0" indent="0">
              <a:buNone/>
            </a:pPr>
            <a:r>
              <a:rPr lang="en-US" sz="2400" dirty="0">
                <a:latin typeface="Calibri" panose="020F0502020204030204" pitchFamily="34" charset="0"/>
              </a:rPr>
              <a:t>Kate owns ABC Entertainment, LLC worth 2.5 million. Kate and Karl have 5 children (who all work in the business) and 10 grandchildren (all minors). They want to start gifting her interest in the LLC to her children and grandchildren a little at a time. They have come to you on October 1, 2033. What is your advice? What are the steps they would need to take to affect the gifts? </a:t>
            </a: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312516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a:bodyPr>
          <a:lstStyle/>
          <a:p>
            <a:r>
              <a:rPr lang="en-US" b="1" i="1" u="sng" dirty="0">
                <a:latin typeface="Calibri" panose="020F0502020204030204" pitchFamily="34" charset="0"/>
              </a:rPr>
              <a:t>Use Gift and GST Exclusions </a:t>
            </a:r>
            <a:r>
              <a:rPr lang="en-US" sz="2200" dirty="0">
                <a:latin typeface="Calibri" panose="020F0502020204030204" pitchFamily="34" charset="0"/>
              </a:rPr>
              <a:t>- $12,920,000 in 2023 (2024 estimated to be $13,660,000)</a:t>
            </a:r>
          </a:p>
          <a:p>
            <a:endParaRPr lang="en-US" sz="2200" dirty="0">
              <a:latin typeface="Calibri" panose="020F0502020204030204" pitchFamily="34" charset="0"/>
            </a:endParaRPr>
          </a:p>
          <a:p>
            <a:pPr lvl="1"/>
            <a:r>
              <a:rPr lang="en-US" dirty="0">
                <a:latin typeface="Calibri" panose="020F0502020204030204" pitchFamily="34" charset="0"/>
              </a:rPr>
              <a:t>Consider Sunset of Limitations at end of 2025</a:t>
            </a:r>
          </a:p>
          <a:p>
            <a:pPr lvl="1"/>
            <a:r>
              <a:rPr lang="en-US" dirty="0">
                <a:latin typeface="Calibri" panose="020F0502020204030204" pitchFamily="34" charset="0"/>
              </a:rPr>
              <a:t>Cash or Securities - Outright or to Trusts</a:t>
            </a:r>
          </a:p>
          <a:p>
            <a:pPr lvl="1"/>
            <a:r>
              <a:rPr lang="en-US" dirty="0">
                <a:latin typeface="Calibri" panose="020F0502020204030204" pitchFamily="34" charset="0"/>
              </a:rPr>
              <a:t>Business Interests – Outright or in Trusts</a:t>
            </a:r>
          </a:p>
          <a:p>
            <a:pPr lvl="1"/>
            <a:r>
              <a:rPr lang="en-US" dirty="0">
                <a:latin typeface="Calibri" panose="020F0502020204030204" pitchFamily="34" charset="0"/>
              </a:rPr>
              <a:t>Trusts -  IDGTs, SLATs, QPRTs, CRTs</a:t>
            </a:r>
          </a:p>
          <a:p>
            <a:pPr lvl="1"/>
            <a:r>
              <a:rPr lang="en-US" dirty="0">
                <a:latin typeface="Calibri" panose="020F0502020204030204" pitchFamily="34" charset="0"/>
              </a:rPr>
              <a:t>Forgive Notes </a:t>
            </a:r>
          </a:p>
          <a:p>
            <a:pPr lvl="1"/>
            <a:r>
              <a:rPr lang="en-US" dirty="0">
                <a:latin typeface="Calibri" panose="020F0502020204030204" pitchFamily="34" charset="0"/>
              </a:rPr>
              <a:t>Net Gifts</a:t>
            </a:r>
          </a:p>
          <a:p>
            <a:pPr lvl="1"/>
            <a:endParaRPr lang="en-US" sz="18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3806228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6" name="Content Placeholder 5">
            <a:extLst>
              <a:ext uri="{FF2B5EF4-FFF2-40B4-BE49-F238E27FC236}">
                <a16:creationId xmlns:a16="http://schemas.microsoft.com/office/drawing/2014/main" id="{E9AA15F5-7A53-E176-54F8-EFBDA4E2C558}"/>
              </a:ext>
            </a:extLst>
          </p:cNvPr>
          <p:cNvSpPr>
            <a:spLocks noGrp="1"/>
          </p:cNvSpPr>
          <p:nvPr>
            <p:ph idx="1"/>
          </p:nvPr>
        </p:nvSpPr>
        <p:spPr/>
        <p:txBody>
          <a:bodyPr/>
          <a:lstStyle/>
          <a:p>
            <a:pPr marL="457200" lvl="1" indent="0">
              <a:buNone/>
            </a:pPr>
            <a:r>
              <a:rPr lang="en-US" sz="2800" b="1" i="1" u="sng" dirty="0">
                <a:latin typeface="Calibri" panose="020F0502020204030204" pitchFamily="34" charset="0"/>
              </a:rPr>
              <a:t>Use Gift and GST Exclusions - Continued</a:t>
            </a:r>
          </a:p>
          <a:p>
            <a:pPr lvl="1"/>
            <a:endParaRPr lang="en-US" sz="2800" b="1" i="1" u="sng" dirty="0">
              <a:latin typeface="Calibri" panose="020F0502020204030204" pitchFamily="34" charset="0"/>
            </a:endParaRPr>
          </a:p>
          <a:p>
            <a:pPr lvl="1"/>
            <a:r>
              <a:rPr lang="en-US" sz="2400" dirty="0">
                <a:latin typeface="Calibri" panose="020F0502020204030204" pitchFamily="34" charset="0"/>
              </a:rPr>
              <a:t>Life Insurance  - ILITS</a:t>
            </a:r>
          </a:p>
          <a:p>
            <a:pPr lvl="1"/>
            <a:r>
              <a:rPr lang="en-US" sz="2400" dirty="0">
                <a:latin typeface="Calibri" panose="020F0502020204030204" pitchFamily="34" charset="0"/>
              </a:rPr>
              <a:t>Trust Document Development – Grantor vs Non-grantor</a:t>
            </a:r>
          </a:p>
          <a:p>
            <a:pPr lvl="1"/>
            <a:r>
              <a:rPr lang="en-US" sz="2400" dirty="0">
                <a:latin typeface="Calibri" panose="020F0502020204030204" pitchFamily="34" charset="0"/>
              </a:rPr>
              <a:t>Valuation of Assets</a:t>
            </a:r>
          </a:p>
          <a:p>
            <a:pPr lvl="1"/>
            <a:r>
              <a:rPr lang="en-US" sz="2400" dirty="0">
                <a:latin typeface="Calibri" panose="020F0502020204030204" pitchFamily="34" charset="0"/>
              </a:rPr>
              <a:t>Consider Interest Rate Environment on Techniques</a:t>
            </a:r>
          </a:p>
          <a:p>
            <a:pPr lvl="1"/>
            <a:r>
              <a:rPr lang="en-US" sz="2400" dirty="0">
                <a:latin typeface="Calibri" panose="020F0502020204030204" pitchFamily="34" charset="0"/>
              </a:rPr>
              <a:t>Rev </a:t>
            </a:r>
            <a:r>
              <a:rPr lang="en-US" sz="2400" dirty="0" err="1">
                <a:latin typeface="Calibri" panose="020F0502020204030204" pitchFamily="34" charset="0"/>
              </a:rPr>
              <a:t>Rul</a:t>
            </a:r>
            <a:r>
              <a:rPr lang="en-US" sz="2400" dirty="0">
                <a:latin typeface="Calibri" panose="020F0502020204030204" pitchFamily="34" charset="0"/>
              </a:rPr>
              <a:t> 80-58 - Doctrine of Recission</a:t>
            </a:r>
          </a:p>
          <a:p>
            <a:pPr marL="0" indent="0">
              <a:buNone/>
            </a:pPr>
            <a:endParaRPr lang="en-US" sz="2400" dirty="0"/>
          </a:p>
        </p:txBody>
      </p:sp>
    </p:spTree>
    <p:extLst>
      <p:ext uri="{BB962C8B-B14F-4D97-AF65-F5344CB8AC3E}">
        <p14:creationId xmlns:p14="http://schemas.microsoft.com/office/powerpoint/2010/main" val="1666287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lstStyle/>
          <a:p>
            <a:pPr marL="0" indent="0">
              <a:buNone/>
            </a:pPr>
            <a:r>
              <a:rPr lang="en-US" sz="2400" dirty="0">
                <a:latin typeface="Calibri" panose="020F0502020204030204" pitchFamily="34" charset="0"/>
              </a:rPr>
              <a:t>Case study 1 –</a:t>
            </a:r>
          </a:p>
          <a:p>
            <a:pPr marL="0" indent="0">
              <a:buNone/>
            </a:pPr>
            <a:r>
              <a:rPr lang="en-US" sz="2400" dirty="0">
                <a:latin typeface="Calibri" panose="020F0502020204030204" pitchFamily="34" charset="0"/>
              </a:rPr>
              <a:t>Colt and Cassie are worth $12 MM. They have used $8.0 MM each of their lifetime gift exclusion through 2022.  They already transferred 52% of their business to a Trust for their 4 children. They have not planned for their 8 grandchildren yet. They feel like they cannot afford to part with anymore of their business because of cash flow needs. They have a home and a lake cottage. What can they do to take advantage of their remaining and increasing lifetime exclusion. </a:t>
            </a: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2624294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lstStyle/>
          <a:p>
            <a:pPr marL="0" indent="0">
              <a:buNone/>
            </a:pPr>
            <a:r>
              <a:rPr lang="en-US" b="1" i="1" u="sng" dirty="0">
                <a:latin typeface="Calibri" panose="020F0502020204030204" pitchFamily="34" charset="0"/>
              </a:rPr>
              <a:t>Review Estate Plan for:</a:t>
            </a:r>
          </a:p>
          <a:p>
            <a:pPr marL="0" indent="0">
              <a:buNone/>
            </a:pPr>
            <a:endParaRPr lang="en-US" b="1" i="1" u="sng" dirty="0">
              <a:latin typeface="Calibri" panose="020F0502020204030204" pitchFamily="34" charset="0"/>
            </a:endParaRPr>
          </a:p>
          <a:p>
            <a:r>
              <a:rPr lang="en-US" sz="2400" dirty="0">
                <a:latin typeface="Calibri" panose="020F0502020204030204" pitchFamily="34" charset="0"/>
              </a:rPr>
              <a:t>Changes in Assets</a:t>
            </a:r>
          </a:p>
          <a:p>
            <a:r>
              <a:rPr lang="en-US" sz="2400" dirty="0">
                <a:latin typeface="Calibri" panose="020F0502020204030204" pitchFamily="34" charset="0"/>
              </a:rPr>
              <a:t>Inherited Assets</a:t>
            </a:r>
          </a:p>
          <a:p>
            <a:r>
              <a:rPr lang="en-US" sz="2400" dirty="0">
                <a:latin typeface="Calibri" panose="020F0502020204030204" pitchFamily="34" charset="0"/>
              </a:rPr>
              <a:t>Major or Life Changes (birth, death, move)</a:t>
            </a:r>
          </a:p>
          <a:p>
            <a:r>
              <a:rPr lang="en-US" sz="2400" dirty="0">
                <a:latin typeface="Calibri" panose="020F0502020204030204" pitchFamily="34" charset="0"/>
              </a:rPr>
              <a:t>Goals for distribution change</a:t>
            </a:r>
          </a:p>
          <a:p>
            <a:r>
              <a:rPr lang="en-US" sz="2400" dirty="0">
                <a:latin typeface="Calibri" panose="020F0502020204030204" pitchFamily="34" charset="0"/>
              </a:rPr>
              <a:t>Children have reached age 18</a:t>
            </a:r>
          </a:p>
          <a:p>
            <a:r>
              <a:rPr lang="en-US" sz="2400" dirty="0">
                <a:latin typeface="Calibri" panose="020F0502020204030204" pitchFamily="34" charset="0"/>
              </a:rPr>
              <a:t>Review Beneficiary Designations</a:t>
            </a: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3497621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lnSpcReduction="10000"/>
          </a:bodyPr>
          <a:lstStyle/>
          <a:p>
            <a:pPr marL="0" indent="0">
              <a:buNone/>
            </a:pPr>
            <a:r>
              <a:rPr lang="en-US" b="1" i="1" u="sng" dirty="0">
                <a:latin typeface="Calibri" panose="020F0502020204030204" pitchFamily="34" charset="0"/>
              </a:rPr>
              <a:t>Gifting to Charity – Income and Estate Ideas</a:t>
            </a:r>
          </a:p>
          <a:p>
            <a:pPr marL="0" indent="0">
              <a:buNone/>
            </a:pPr>
            <a:endParaRPr lang="en-US" b="1" i="1" u="sng" dirty="0">
              <a:latin typeface="Calibri" panose="020F0502020204030204" pitchFamily="34" charset="0"/>
            </a:endParaRPr>
          </a:p>
          <a:p>
            <a:r>
              <a:rPr lang="en-US" sz="2200" dirty="0">
                <a:latin typeface="Calibri" panose="020F0502020204030204" pitchFamily="34" charset="0"/>
              </a:rPr>
              <a:t>Cash and/or securities</a:t>
            </a:r>
          </a:p>
          <a:p>
            <a:r>
              <a:rPr lang="en-US" sz="2200" dirty="0">
                <a:latin typeface="Calibri" panose="020F0502020204030204" pitchFamily="34" charset="0"/>
              </a:rPr>
              <a:t>Outright or to DAF (other type fund)</a:t>
            </a:r>
          </a:p>
          <a:p>
            <a:r>
              <a:rPr lang="en-US" sz="2200" dirty="0">
                <a:latin typeface="Calibri" panose="020F0502020204030204" pitchFamily="34" charset="0"/>
              </a:rPr>
              <a:t>Bunching of Donations </a:t>
            </a:r>
          </a:p>
          <a:p>
            <a:r>
              <a:rPr lang="en-US" sz="2200" dirty="0">
                <a:latin typeface="Calibri" panose="020F0502020204030204" pitchFamily="34" charset="0"/>
              </a:rPr>
              <a:t>Qualified Charitable Distribution (QCD)</a:t>
            </a:r>
          </a:p>
          <a:p>
            <a:r>
              <a:rPr lang="en-US" sz="2200" dirty="0">
                <a:latin typeface="Calibri" panose="020F0502020204030204" pitchFamily="34" charset="0"/>
              </a:rPr>
              <a:t>Charitable Remainder Trust (CRT) or Charitable Gift Annuity (CGA)</a:t>
            </a:r>
          </a:p>
          <a:p>
            <a:r>
              <a:rPr lang="en-US" sz="2200" dirty="0">
                <a:latin typeface="Calibri" panose="020F0502020204030204" pitchFamily="34" charset="0"/>
              </a:rPr>
              <a:t>Year-end Deadlines – When is gift complete </a:t>
            </a:r>
          </a:p>
          <a:p>
            <a:pPr lvl="1"/>
            <a:r>
              <a:rPr lang="en-US" sz="1800" dirty="0">
                <a:latin typeface="Calibri" panose="020F0502020204030204" pitchFamily="34" charset="0"/>
              </a:rPr>
              <a:t>Stock, Check, Credit Card; IRA – QCD, </a:t>
            </a:r>
          </a:p>
          <a:p>
            <a:pPr lvl="1"/>
            <a:r>
              <a:rPr lang="en-US" sz="1800" dirty="0">
                <a:latin typeface="Calibri" panose="020F0502020204030204" pitchFamily="34" charset="0"/>
              </a:rPr>
              <a:t>Illiquid Asset (valuation)</a:t>
            </a:r>
          </a:p>
          <a:p>
            <a:pPr lvl="1"/>
            <a:endParaRPr lang="en-US" sz="1800" dirty="0">
              <a:latin typeface="Calibri" panose="020F0502020204030204" pitchFamily="34" charset="0"/>
            </a:endParaRPr>
          </a:p>
          <a:p>
            <a:pPr lvl="1"/>
            <a:endParaRPr lang="en-US" sz="1800" dirty="0">
              <a:latin typeface="Calibri" panose="020F0502020204030204" pitchFamily="34" charset="0"/>
            </a:endParaRPr>
          </a:p>
          <a:p>
            <a:pPr lvl="1"/>
            <a:endParaRPr lang="en-US" sz="1800" dirty="0">
              <a:latin typeface="Calibri" panose="020F0502020204030204" pitchFamily="34" charset="0"/>
            </a:endParaRPr>
          </a:p>
          <a:p>
            <a:pPr lvl="1"/>
            <a:endParaRPr lang="en-US" sz="1800" dirty="0">
              <a:latin typeface="Calibri" panose="020F0502020204030204" pitchFamily="34" charset="0"/>
            </a:endParaRPr>
          </a:p>
          <a:p>
            <a:pPr lvl="1"/>
            <a:endParaRPr lang="en-US" sz="1800" dirty="0">
              <a:latin typeface="Calibri" panose="020F0502020204030204" pitchFamily="34" charset="0"/>
            </a:endParaRPr>
          </a:p>
          <a:p>
            <a:pPr lvl="1"/>
            <a:endParaRPr lang="en-US" sz="1800" dirty="0">
              <a:latin typeface="Calibri" panose="020F0502020204030204" pitchFamily="34" charset="0"/>
            </a:endParaRPr>
          </a:p>
          <a:p>
            <a:pPr lvl="1"/>
            <a:endParaRPr lang="en-US" sz="1800" dirty="0">
              <a:latin typeface="Calibri" panose="020F0502020204030204" pitchFamily="34" charset="0"/>
            </a:endParaRP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123808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graphicFrame>
        <p:nvGraphicFramePr>
          <p:cNvPr id="8" name="Table 7">
            <a:extLst>
              <a:ext uri="{FF2B5EF4-FFF2-40B4-BE49-F238E27FC236}">
                <a16:creationId xmlns:a16="http://schemas.microsoft.com/office/drawing/2014/main" id="{4E762E8D-18AD-477A-ACE8-BAB1AF4A5375}"/>
              </a:ext>
            </a:extLst>
          </p:cNvPr>
          <p:cNvGraphicFramePr>
            <a:graphicFrameLocks noGrp="1"/>
          </p:cNvGraphicFramePr>
          <p:nvPr/>
        </p:nvGraphicFramePr>
        <p:xfrm>
          <a:off x="795494" y="1029273"/>
          <a:ext cx="10601011" cy="3754120"/>
        </p:xfrm>
        <a:graphic>
          <a:graphicData uri="http://schemas.openxmlformats.org/drawingml/2006/table">
            <a:tbl>
              <a:tblPr firstRow="1" bandRow="1">
                <a:tableStyleId>{5FD0F851-EC5A-4D38-B0AD-8093EC10F338}</a:tableStyleId>
              </a:tblPr>
              <a:tblGrid>
                <a:gridCol w="1782259">
                  <a:extLst>
                    <a:ext uri="{9D8B030D-6E8A-4147-A177-3AD203B41FA5}">
                      <a16:colId xmlns:a16="http://schemas.microsoft.com/office/drawing/2014/main" val="2308579986"/>
                    </a:ext>
                  </a:extLst>
                </a:gridCol>
                <a:gridCol w="2028949">
                  <a:extLst>
                    <a:ext uri="{9D8B030D-6E8A-4147-A177-3AD203B41FA5}">
                      <a16:colId xmlns:a16="http://schemas.microsoft.com/office/drawing/2014/main" val="3875735484"/>
                    </a:ext>
                  </a:extLst>
                </a:gridCol>
                <a:gridCol w="6789803">
                  <a:extLst>
                    <a:ext uri="{9D8B030D-6E8A-4147-A177-3AD203B41FA5}">
                      <a16:colId xmlns:a16="http://schemas.microsoft.com/office/drawing/2014/main" val="3020053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2023 Dates</a:t>
                      </a:r>
                    </a:p>
                  </a:txBody>
                  <a:tcPr>
                    <a:solidFill>
                      <a:schemeClr val="accent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Gift Type</a:t>
                      </a:r>
                    </a:p>
                  </a:txBody>
                  <a:tcPr>
                    <a:solidFill>
                      <a:schemeClr val="accent5"/>
                    </a:solidFill>
                  </a:tcPr>
                </a:tc>
                <a:tc>
                  <a:txBody>
                    <a:bodyPr/>
                    <a:lstStyle/>
                    <a:p>
                      <a:r>
                        <a:rPr lang="en-US" dirty="0">
                          <a:solidFill>
                            <a:schemeClr val="bg1"/>
                          </a:solidFill>
                        </a:rPr>
                        <a:t>Details</a:t>
                      </a:r>
                    </a:p>
                  </a:txBody>
                  <a:tcPr>
                    <a:solidFill>
                      <a:schemeClr val="accent5"/>
                    </a:solidFill>
                  </a:tcPr>
                </a:tc>
                <a:extLst>
                  <a:ext uri="{0D108BD9-81ED-4DB2-BD59-A6C34878D82A}">
                    <a16:rowId xmlns:a16="http://schemas.microsoft.com/office/drawing/2014/main" val="2556260861"/>
                  </a:ext>
                </a:extLst>
              </a:tr>
              <a:tr h="370840">
                <a:tc>
                  <a:txBody>
                    <a:bodyPr/>
                    <a:lstStyle/>
                    <a:p>
                      <a:r>
                        <a:rPr lang="en-US" dirty="0"/>
                        <a:t>Friday, 12/8</a:t>
                      </a:r>
                    </a:p>
                  </a:txBody>
                  <a:tcPr/>
                </a:tc>
                <a:tc>
                  <a:txBody>
                    <a:bodyPr/>
                    <a:lstStyle/>
                    <a:p>
                      <a:r>
                        <a:rPr lang="en-US" b="1" dirty="0"/>
                        <a:t>Securities</a:t>
                      </a:r>
                    </a:p>
                  </a:txBody>
                  <a:tcPr/>
                </a:tc>
                <a:tc>
                  <a:txBody>
                    <a:bodyPr/>
                    <a:lstStyle/>
                    <a:p>
                      <a:r>
                        <a:rPr lang="en-US" dirty="0"/>
                        <a:t>Recommend </a:t>
                      </a:r>
                      <a:r>
                        <a:rPr lang="en-US" u="sng" dirty="0"/>
                        <a:t>initiating</a:t>
                      </a:r>
                      <a:r>
                        <a:rPr lang="en-US" dirty="0"/>
                        <a:t> by this date.</a:t>
                      </a:r>
                    </a:p>
                  </a:txBody>
                  <a:tcPr/>
                </a:tc>
                <a:extLst>
                  <a:ext uri="{0D108BD9-81ED-4DB2-BD59-A6C34878D82A}">
                    <a16:rowId xmlns:a16="http://schemas.microsoft.com/office/drawing/2014/main" val="1745496112"/>
                  </a:ext>
                </a:extLst>
              </a:tr>
              <a:tr h="370840">
                <a:tc>
                  <a:txBody>
                    <a:bodyPr/>
                    <a:lstStyle/>
                    <a:p>
                      <a:r>
                        <a:rPr lang="en-US" dirty="0"/>
                        <a:t>Friday, 12/8</a:t>
                      </a:r>
                    </a:p>
                  </a:txBody>
                  <a:tcPr/>
                </a:tc>
                <a:tc>
                  <a:txBody>
                    <a:bodyPr/>
                    <a:lstStyle/>
                    <a:p>
                      <a:r>
                        <a:rPr lang="en-US" b="1" dirty="0"/>
                        <a:t>Non-cash assets</a:t>
                      </a:r>
                    </a:p>
                  </a:txBody>
                  <a:tcPr/>
                </a:tc>
                <a:tc>
                  <a:txBody>
                    <a:bodyPr/>
                    <a:lstStyle/>
                    <a:p>
                      <a:r>
                        <a:rPr lang="en-US" dirty="0"/>
                        <a:t>Recommend </a:t>
                      </a:r>
                      <a:r>
                        <a:rPr lang="en-US" u="sng" dirty="0"/>
                        <a:t>initiating</a:t>
                      </a:r>
                      <a:r>
                        <a:rPr lang="en-US" dirty="0"/>
                        <a:t> by this date – or sooner.</a:t>
                      </a:r>
                      <a:endParaRPr lang="en-US" i="0" dirty="0"/>
                    </a:p>
                  </a:txBody>
                  <a:tcPr/>
                </a:tc>
                <a:extLst>
                  <a:ext uri="{0D108BD9-81ED-4DB2-BD59-A6C34878D82A}">
                    <a16:rowId xmlns:a16="http://schemas.microsoft.com/office/drawing/2014/main" val="800600951"/>
                  </a:ext>
                </a:extLst>
              </a:tr>
              <a:tr h="370840">
                <a:tc>
                  <a:txBody>
                    <a:bodyPr/>
                    <a:lstStyle/>
                    <a:p>
                      <a:r>
                        <a:rPr lang="en-US" dirty="0"/>
                        <a:t>Friday, 12/29</a:t>
                      </a:r>
                    </a:p>
                  </a:txBody>
                  <a:tcPr/>
                </a:tc>
                <a:tc>
                  <a:txBody>
                    <a:bodyPr/>
                    <a:lstStyle/>
                    <a:p>
                      <a:r>
                        <a:rPr lang="en-US" b="1" dirty="0"/>
                        <a:t>Securities</a:t>
                      </a:r>
                    </a:p>
                  </a:txBody>
                  <a:tcPr/>
                </a:tc>
                <a:tc>
                  <a:txBody>
                    <a:bodyPr/>
                    <a:lstStyle/>
                    <a:p>
                      <a:r>
                        <a:rPr lang="en-US" dirty="0"/>
                        <a:t>Must be </a:t>
                      </a:r>
                      <a:r>
                        <a:rPr lang="en-US" u="sng" dirty="0"/>
                        <a:t>received</a:t>
                      </a:r>
                      <a:r>
                        <a:rPr lang="en-US" dirty="0"/>
                        <a:t> by this date. </a:t>
                      </a:r>
                      <a:r>
                        <a:rPr lang="en-US" sz="1400" i="1" dirty="0"/>
                        <a:t>(This is the last business day of 2023)</a:t>
                      </a:r>
                    </a:p>
                  </a:txBody>
                  <a:tcPr/>
                </a:tc>
                <a:extLst>
                  <a:ext uri="{0D108BD9-81ED-4DB2-BD59-A6C34878D82A}">
                    <a16:rowId xmlns:a16="http://schemas.microsoft.com/office/drawing/2014/main" val="1790802471"/>
                  </a:ext>
                </a:extLst>
              </a:tr>
              <a:tr h="370840">
                <a:tc>
                  <a:txBody>
                    <a:bodyPr/>
                    <a:lstStyle/>
                    <a:p>
                      <a:r>
                        <a:rPr lang="en-US" dirty="0"/>
                        <a:t>Friday, 12/29</a:t>
                      </a:r>
                    </a:p>
                  </a:txBody>
                  <a:tcPr/>
                </a:tc>
                <a:tc>
                  <a:txBody>
                    <a:bodyPr/>
                    <a:lstStyle/>
                    <a:p>
                      <a:r>
                        <a:rPr lang="en-US" b="1" dirty="0"/>
                        <a:t>Wire transfer</a:t>
                      </a:r>
                    </a:p>
                  </a:txBody>
                  <a:tcPr/>
                </a:tc>
                <a:tc>
                  <a:txBody>
                    <a:bodyPr/>
                    <a:lstStyle/>
                    <a:p>
                      <a:r>
                        <a:rPr lang="en-US" dirty="0"/>
                        <a:t>Must be </a:t>
                      </a:r>
                      <a:r>
                        <a:rPr lang="en-US" u="sng" dirty="0"/>
                        <a:t>received</a:t>
                      </a:r>
                      <a:r>
                        <a:rPr lang="en-US" dirty="0"/>
                        <a:t> by this date.</a:t>
                      </a:r>
                      <a:r>
                        <a:rPr lang="en-US" sz="1400" dirty="0"/>
                        <a:t> </a:t>
                      </a:r>
                      <a:r>
                        <a:rPr lang="en-US" sz="1400" i="1" dirty="0"/>
                        <a:t>(This is the last business day of 2023)</a:t>
                      </a:r>
                      <a:endParaRPr lang="en-US" sz="1400" dirty="0"/>
                    </a:p>
                  </a:txBody>
                  <a:tcPr/>
                </a:tc>
                <a:extLst>
                  <a:ext uri="{0D108BD9-81ED-4DB2-BD59-A6C34878D82A}">
                    <a16:rowId xmlns:a16="http://schemas.microsoft.com/office/drawing/2014/main" val="3895429553"/>
                  </a:ext>
                </a:extLst>
              </a:tr>
              <a:tr h="370840">
                <a:tc>
                  <a:txBody>
                    <a:bodyPr/>
                    <a:lstStyle/>
                    <a:p>
                      <a:r>
                        <a:rPr lang="en-US" dirty="0"/>
                        <a:t>Saturday, 12/30</a:t>
                      </a:r>
                    </a:p>
                  </a:txBody>
                  <a:tcPr/>
                </a:tc>
                <a:tc>
                  <a:txBody>
                    <a:bodyPr/>
                    <a:lstStyle/>
                    <a:p>
                      <a:r>
                        <a:rPr lang="en-US" b="1" dirty="0"/>
                        <a:t>Checks</a:t>
                      </a:r>
                    </a:p>
                  </a:txBody>
                  <a:tcPr/>
                </a:tc>
                <a:tc>
                  <a:txBody>
                    <a:bodyPr/>
                    <a:lstStyle/>
                    <a:p>
                      <a:r>
                        <a:rPr lang="en-US" dirty="0"/>
                        <a:t>Must be </a:t>
                      </a:r>
                      <a:r>
                        <a:rPr lang="en-US" u="sng" dirty="0"/>
                        <a:t>postmarked</a:t>
                      </a:r>
                      <a:r>
                        <a:rPr lang="en-US" dirty="0"/>
                        <a:t> by this date. </a:t>
                      </a:r>
                      <a:r>
                        <a:rPr lang="en-US" sz="1400" dirty="0"/>
                        <a:t>(Caution: The IRS only recognizes the USPS postmark date. They do not recognize FedEx, UPS, etc.)</a:t>
                      </a:r>
                      <a:endParaRPr lang="en-US" sz="1400" i="1" dirty="0"/>
                    </a:p>
                  </a:txBody>
                  <a:tcPr/>
                </a:tc>
                <a:extLst>
                  <a:ext uri="{0D108BD9-81ED-4DB2-BD59-A6C34878D82A}">
                    <a16:rowId xmlns:a16="http://schemas.microsoft.com/office/drawing/2014/main" val="211541183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Sunday, 12/31</a:t>
                      </a:r>
                    </a:p>
                  </a:txBody>
                  <a:tcPr/>
                </a:tc>
                <a:tc>
                  <a:txBody>
                    <a:bodyPr/>
                    <a:lstStyle/>
                    <a:p>
                      <a:r>
                        <a:rPr lang="en-US" b="1" dirty="0"/>
                        <a:t>IRA</a:t>
                      </a:r>
                    </a:p>
                  </a:txBody>
                  <a:tcPr/>
                </a:tc>
                <a:tc>
                  <a:txBody>
                    <a:bodyPr/>
                    <a:lstStyle/>
                    <a:p>
                      <a:r>
                        <a:rPr lang="en-US" dirty="0"/>
                        <a:t>Must </a:t>
                      </a:r>
                      <a:r>
                        <a:rPr lang="en-US" u="sng" dirty="0"/>
                        <a:t>leave account</a:t>
                      </a:r>
                      <a:r>
                        <a:rPr lang="en-US" dirty="0"/>
                        <a:t> by this date. </a:t>
                      </a:r>
                      <a:r>
                        <a:rPr lang="en-US" sz="1400" dirty="0"/>
                        <a:t>(Caution: Checks written from donors against an IRA account must be deposited by 12/31)</a:t>
                      </a:r>
                      <a:endParaRPr lang="en-US" sz="1400" i="1" dirty="0"/>
                    </a:p>
                  </a:txBody>
                  <a:tcPr/>
                </a:tc>
                <a:extLst>
                  <a:ext uri="{0D108BD9-81ED-4DB2-BD59-A6C34878D82A}">
                    <a16:rowId xmlns:a16="http://schemas.microsoft.com/office/drawing/2014/main" val="39620949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Sunday, 12/31</a:t>
                      </a:r>
                    </a:p>
                  </a:txBody>
                  <a:tcPr/>
                </a:tc>
                <a:tc>
                  <a:txBody>
                    <a:bodyPr/>
                    <a:lstStyle/>
                    <a:p>
                      <a:r>
                        <a:rPr lang="en-US" b="1" dirty="0"/>
                        <a:t>Online Credit Card</a:t>
                      </a:r>
                    </a:p>
                  </a:txBody>
                  <a:tcPr/>
                </a:tc>
                <a:tc>
                  <a:txBody>
                    <a:bodyPr/>
                    <a:lstStyle/>
                    <a:p>
                      <a:r>
                        <a:rPr lang="en-US" dirty="0"/>
                        <a:t>Must be </a:t>
                      </a:r>
                      <a:r>
                        <a:rPr lang="en-US" u="sng" dirty="0"/>
                        <a:t>completed online</a:t>
                      </a:r>
                      <a:r>
                        <a:rPr lang="en-US" dirty="0"/>
                        <a:t> by 11:59 p.m. </a:t>
                      </a:r>
                    </a:p>
                  </a:txBody>
                  <a:tcPr/>
                </a:tc>
                <a:extLst>
                  <a:ext uri="{0D108BD9-81ED-4DB2-BD59-A6C34878D82A}">
                    <a16:rowId xmlns:a16="http://schemas.microsoft.com/office/drawing/2014/main" val="1650493343"/>
                  </a:ext>
                </a:extLst>
              </a:tr>
              <a:tr h="370840">
                <a:tc>
                  <a:txBody>
                    <a:bodyPr/>
                    <a:lstStyle/>
                    <a:p>
                      <a:r>
                        <a:rPr lang="en-US" dirty="0"/>
                        <a:t>Sunday, 12/31</a:t>
                      </a:r>
                    </a:p>
                  </a:txBody>
                  <a:tcPr/>
                </a:tc>
                <a:tc>
                  <a:txBody>
                    <a:bodyPr/>
                    <a:lstStyle/>
                    <a:p>
                      <a:r>
                        <a:rPr lang="en-US" b="1" dirty="0"/>
                        <a:t>Non-cash Assets</a:t>
                      </a:r>
                    </a:p>
                  </a:txBody>
                  <a:tcPr/>
                </a:tc>
                <a:tc>
                  <a:txBody>
                    <a:bodyPr/>
                    <a:lstStyle/>
                    <a:p>
                      <a:r>
                        <a:rPr lang="en-US" dirty="0"/>
                        <a:t>Must </a:t>
                      </a:r>
                      <a:r>
                        <a:rPr lang="en-US" u="sng" dirty="0"/>
                        <a:t>complete transfer</a:t>
                      </a:r>
                      <a:r>
                        <a:rPr lang="en-US" dirty="0"/>
                        <a:t> by this date. </a:t>
                      </a:r>
                    </a:p>
                  </a:txBody>
                  <a:tcPr/>
                </a:tc>
                <a:extLst>
                  <a:ext uri="{0D108BD9-81ED-4DB2-BD59-A6C34878D82A}">
                    <a16:rowId xmlns:a16="http://schemas.microsoft.com/office/drawing/2014/main" val="4117018252"/>
                  </a:ext>
                </a:extLst>
              </a:tr>
            </a:tbl>
          </a:graphicData>
        </a:graphic>
      </p:graphicFrame>
      <p:graphicFrame>
        <p:nvGraphicFramePr>
          <p:cNvPr id="11" name="Table 10">
            <a:extLst>
              <a:ext uri="{FF2B5EF4-FFF2-40B4-BE49-F238E27FC236}">
                <a16:creationId xmlns:a16="http://schemas.microsoft.com/office/drawing/2014/main" id="{1233A3B6-979B-D348-E1FA-42A30964AC44}"/>
              </a:ext>
            </a:extLst>
          </p:cNvPr>
          <p:cNvGraphicFramePr>
            <a:graphicFrameLocks noGrp="1"/>
          </p:cNvGraphicFramePr>
          <p:nvPr/>
        </p:nvGraphicFramePr>
        <p:xfrm>
          <a:off x="795494" y="4941202"/>
          <a:ext cx="10601011" cy="1483360"/>
        </p:xfrm>
        <a:graphic>
          <a:graphicData uri="http://schemas.openxmlformats.org/drawingml/2006/table">
            <a:tbl>
              <a:tblPr firstRow="1" bandRow="1">
                <a:tableStyleId>{5FD0F851-EC5A-4D38-B0AD-8093EC10F338}</a:tableStyleId>
              </a:tblPr>
              <a:tblGrid>
                <a:gridCol w="1766836">
                  <a:extLst>
                    <a:ext uri="{9D8B030D-6E8A-4147-A177-3AD203B41FA5}">
                      <a16:colId xmlns:a16="http://schemas.microsoft.com/office/drawing/2014/main" val="2308579986"/>
                    </a:ext>
                  </a:extLst>
                </a:gridCol>
                <a:gridCol w="8834175">
                  <a:extLst>
                    <a:ext uri="{9D8B030D-6E8A-4147-A177-3AD203B41FA5}">
                      <a16:colId xmlns:a16="http://schemas.microsoft.com/office/drawing/2014/main" val="3020053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2023 Dates</a:t>
                      </a:r>
                    </a:p>
                  </a:txBody>
                  <a:tcPr>
                    <a:solidFill>
                      <a:schemeClr val="accent5"/>
                    </a:solidFill>
                  </a:tcPr>
                </a:tc>
                <a:tc>
                  <a:txBody>
                    <a:bodyPr/>
                    <a:lstStyle/>
                    <a:p>
                      <a:r>
                        <a:rPr lang="en-US" dirty="0">
                          <a:solidFill>
                            <a:schemeClr val="bg1"/>
                          </a:solidFill>
                        </a:rPr>
                        <a:t>Community Foundation deadlines</a:t>
                      </a:r>
                    </a:p>
                  </a:txBody>
                  <a:tcPr>
                    <a:solidFill>
                      <a:schemeClr val="accent5"/>
                    </a:solidFill>
                  </a:tcPr>
                </a:tc>
                <a:extLst>
                  <a:ext uri="{0D108BD9-81ED-4DB2-BD59-A6C34878D82A}">
                    <a16:rowId xmlns:a16="http://schemas.microsoft.com/office/drawing/2014/main" val="2556260861"/>
                  </a:ext>
                </a:extLst>
              </a:tr>
              <a:tr h="370840">
                <a:tc>
                  <a:txBody>
                    <a:bodyPr/>
                    <a:lstStyle/>
                    <a:p>
                      <a:r>
                        <a:rPr lang="en-US" dirty="0"/>
                        <a:t>Wed., 11/15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Deadline to establish a scholarship that can make awards in 2024.</a:t>
                      </a:r>
                    </a:p>
                  </a:txBody>
                  <a:tcPr/>
                </a:tc>
                <a:extLst>
                  <a:ext uri="{0D108BD9-81ED-4DB2-BD59-A6C34878D82A}">
                    <a16:rowId xmlns:a16="http://schemas.microsoft.com/office/drawing/2014/main" val="2727490049"/>
                  </a:ext>
                </a:extLst>
              </a:tr>
              <a:tr h="370840">
                <a:tc>
                  <a:txBody>
                    <a:bodyPr/>
                    <a:lstStyle/>
                    <a:p>
                      <a:r>
                        <a:rPr lang="en-US" dirty="0"/>
                        <a:t>Friday, 12/15</a:t>
                      </a:r>
                    </a:p>
                  </a:txBody>
                  <a:tcPr/>
                </a:tc>
                <a:tc>
                  <a:txBody>
                    <a:bodyPr/>
                    <a:lstStyle/>
                    <a:p>
                      <a:r>
                        <a:rPr lang="en-US" dirty="0"/>
                        <a:t>Deadline for making grant recommendations through a donor advised fund.</a:t>
                      </a:r>
                    </a:p>
                  </a:txBody>
                  <a:tcPr/>
                </a:tc>
                <a:extLst>
                  <a:ext uri="{0D108BD9-81ED-4DB2-BD59-A6C34878D82A}">
                    <a16:rowId xmlns:a16="http://schemas.microsoft.com/office/drawing/2014/main" val="3234313810"/>
                  </a:ext>
                </a:extLst>
              </a:tr>
              <a:tr h="370840">
                <a:tc>
                  <a:txBody>
                    <a:bodyPr/>
                    <a:lstStyle/>
                    <a:p>
                      <a:r>
                        <a:rPr lang="en-US" dirty="0"/>
                        <a:t>Friday, 12/29</a:t>
                      </a:r>
                    </a:p>
                  </a:txBody>
                  <a:tcPr/>
                </a:tc>
                <a:tc>
                  <a:txBody>
                    <a:bodyPr/>
                    <a:lstStyle/>
                    <a:p>
                      <a:r>
                        <a:rPr lang="en-US" dirty="0"/>
                        <a:t>Deadline to establish a new fund. </a:t>
                      </a:r>
                      <a:r>
                        <a:rPr lang="en-US" sz="1400" i="1" dirty="0"/>
                        <a:t>(This is the last business day of 2023)</a:t>
                      </a:r>
                      <a:endParaRPr lang="en-US" sz="1400" dirty="0"/>
                    </a:p>
                  </a:txBody>
                  <a:tcPr/>
                </a:tc>
                <a:extLst>
                  <a:ext uri="{0D108BD9-81ED-4DB2-BD59-A6C34878D82A}">
                    <a16:rowId xmlns:a16="http://schemas.microsoft.com/office/drawing/2014/main" val="721433672"/>
                  </a:ext>
                </a:extLst>
              </a:tr>
            </a:tbl>
          </a:graphicData>
        </a:graphic>
      </p:graphicFrame>
      <p:sp>
        <p:nvSpPr>
          <p:cNvPr id="13" name="TextBox 12">
            <a:extLst>
              <a:ext uri="{FF2B5EF4-FFF2-40B4-BE49-F238E27FC236}">
                <a16:creationId xmlns:a16="http://schemas.microsoft.com/office/drawing/2014/main" id="{376FE5D5-DBB1-BD98-54D0-1BB27BD0D754}"/>
              </a:ext>
            </a:extLst>
          </p:cNvPr>
          <p:cNvSpPr txBox="1"/>
          <p:nvPr/>
        </p:nvSpPr>
        <p:spPr>
          <a:xfrm>
            <a:off x="6598069" y="256741"/>
            <a:ext cx="5544625" cy="523220"/>
          </a:xfrm>
          <a:prstGeom prst="rect">
            <a:avLst/>
          </a:prstGeom>
          <a:noFill/>
        </p:spPr>
        <p:txBody>
          <a:bodyPr wrap="square">
            <a:spAutoFit/>
          </a:bodyPr>
          <a:lstStyle/>
          <a:p>
            <a:pPr marL="0" marR="0" indent="0" fontAlgn="base">
              <a:spcBef>
                <a:spcPts val="0"/>
              </a:spcBef>
              <a:spcAft>
                <a:spcPts val="0"/>
              </a:spcAft>
              <a:buNone/>
            </a:pPr>
            <a:r>
              <a:rPr lang="en-US" sz="2800" b="1" dirty="0">
                <a:solidFill>
                  <a:schemeClr val="accent5"/>
                </a:solidFill>
                <a:latin typeface="Calibri  "/>
                <a:ea typeface="Times New Roman" panose="02020603050405020304" pitchFamily="18" charset="0"/>
              </a:rPr>
              <a:t>Year-End Giving - Key Dates for 2023</a:t>
            </a:r>
          </a:p>
        </p:txBody>
      </p:sp>
      <p:sp>
        <p:nvSpPr>
          <p:cNvPr id="3" name="TextBox 2">
            <a:extLst>
              <a:ext uri="{FF2B5EF4-FFF2-40B4-BE49-F238E27FC236}">
                <a16:creationId xmlns:a16="http://schemas.microsoft.com/office/drawing/2014/main" id="{ED2A42E2-0CD8-D05F-A756-197EDDEFAC41}"/>
              </a:ext>
            </a:extLst>
          </p:cNvPr>
          <p:cNvSpPr txBox="1"/>
          <p:nvPr/>
        </p:nvSpPr>
        <p:spPr>
          <a:xfrm>
            <a:off x="795494" y="6503788"/>
            <a:ext cx="10601011" cy="307777"/>
          </a:xfrm>
          <a:prstGeom prst="rect">
            <a:avLst/>
          </a:prstGeom>
          <a:noFill/>
        </p:spPr>
        <p:txBody>
          <a:bodyPr wrap="square">
            <a:spAutoFit/>
          </a:bodyPr>
          <a:lstStyle/>
          <a:p>
            <a:pPr marL="0" marR="0" indent="0" fontAlgn="base">
              <a:spcBef>
                <a:spcPts val="0"/>
              </a:spcBef>
              <a:spcAft>
                <a:spcPts val="0"/>
              </a:spcAft>
              <a:buNone/>
            </a:pPr>
            <a:r>
              <a:rPr lang="en-US" sz="1400" i="1" dirty="0">
                <a:latin typeface="Calibri  "/>
                <a:ea typeface="Times New Roman" panose="02020603050405020304" pitchFamily="18" charset="0"/>
              </a:rPr>
              <a:t>Some of the dates above are specific to 2023. If December </a:t>
            </a:r>
            <a:r>
              <a:rPr lang="en-US" sz="1400" i="1">
                <a:latin typeface="Calibri  "/>
                <a:ea typeface="Times New Roman" panose="02020603050405020304" pitchFamily="18" charset="0"/>
              </a:rPr>
              <a:t>31 falls </a:t>
            </a:r>
            <a:r>
              <a:rPr lang="en-US" sz="1400" i="1" dirty="0">
                <a:latin typeface="Calibri  "/>
                <a:ea typeface="Times New Roman" panose="02020603050405020304" pitchFamily="18" charset="0"/>
              </a:rPr>
              <a:t>on a weekend, some deadlines will move to the last business day of the month.  </a:t>
            </a:r>
          </a:p>
        </p:txBody>
      </p:sp>
    </p:spTree>
    <p:extLst>
      <p:ext uri="{BB962C8B-B14F-4D97-AF65-F5344CB8AC3E}">
        <p14:creationId xmlns:p14="http://schemas.microsoft.com/office/powerpoint/2010/main" val="818541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a:bodyPr>
          <a:lstStyle/>
          <a:p>
            <a:pPr marL="0" indent="0">
              <a:buNone/>
            </a:pPr>
            <a:r>
              <a:rPr lang="en-US" sz="2400" dirty="0">
                <a:latin typeface="Calibri" panose="020F0502020204030204" pitchFamily="34" charset="0"/>
              </a:rPr>
              <a:t>Case Study 1 –</a:t>
            </a:r>
          </a:p>
          <a:p>
            <a:pPr marL="0" indent="0">
              <a:buNone/>
            </a:pPr>
            <a:r>
              <a:rPr lang="en-US" sz="2400" dirty="0">
                <a:latin typeface="Calibri" panose="020F0502020204030204" pitchFamily="34" charset="0"/>
              </a:rPr>
              <a:t>Bill and Brenda inherited stock from Brenda’s parents that has a basis of $50 per share. It is now worth $250 per share. They want to make a charitable donation, worth $100K. They are not sure what organization they wish to benefit? What are their options for making the charitable donation. What steps do they need to take?</a:t>
            </a:r>
          </a:p>
          <a:p>
            <a:pPr marL="0" indent="0">
              <a:buNone/>
            </a:pPr>
            <a:r>
              <a:rPr lang="en-US" sz="2400" dirty="0">
                <a:latin typeface="Calibri" panose="020F0502020204030204" pitchFamily="34" charset="0"/>
              </a:rPr>
              <a:t>Case Study 2 – </a:t>
            </a:r>
          </a:p>
          <a:p>
            <a:pPr marL="0" indent="0">
              <a:buNone/>
            </a:pPr>
            <a:r>
              <a:rPr lang="en-US" sz="2400" dirty="0">
                <a:latin typeface="Calibri" panose="020F0502020204030204" pitchFamily="34" charset="0"/>
              </a:rPr>
              <a:t>Bill and Brenda have not itemized in several years – since the change in the law in 2017 although they give $10K annually to charities. How can they maximize their giving to create some tax benefit.   </a:t>
            </a: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4121242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993290"/>
            <a:ext cx="10515600" cy="4121150"/>
          </a:xfrm>
        </p:spPr>
        <p:txBody>
          <a:bodyPr>
            <a:normAutofit fontScale="55000" lnSpcReduction="20000"/>
          </a:bodyPr>
          <a:lstStyle/>
          <a:p>
            <a:pPr marL="0" indent="0">
              <a:buNone/>
            </a:pPr>
            <a:r>
              <a:rPr lang="en-US" sz="4400" dirty="0">
                <a:latin typeface="Calibri" panose="020F0502020204030204" pitchFamily="34" charset="0"/>
              </a:rPr>
              <a:t>Case Study 3 –</a:t>
            </a:r>
          </a:p>
          <a:p>
            <a:pPr marL="0" indent="0">
              <a:buNone/>
            </a:pPr>
            <a:r>
              <a:rPr lang="en-US" sz="4400" dirty="0">
                <a:latin typeface="Calibri" panose="020F0502020204030204" pitchFamily="34" charset="0"/>
              </a:rPr>
              <a:t>Brenda is retired  and has a $1.0 MM IRA. She is living on Social Security and a small pension. She turned 70 on April 1, 2023. She wishes to make a $100K donation to her local Community Foundation. What are her options. What steps should she take.  </a:t>
            </a:r>
          </a:p>
          <a:p>
            <a:pPr marL="0" indent="0">
              <a:buNone/>
            </a:pPr>
            <a:r>
              <a:rPr lang="en-US" sz="4400" dirty="0">
                <a:latin typeface="Calibri" panose="020F0502020204030204" pitchFamily="34" charset="0"/>
              </a:rPr>
              <a:t>Case Study 4 –</a:t>
            </a:r>
          </a:p>
          <a:p>
            <a:pPr marL="0" indent="0">
              <a:buNone/>
            </a:pPr>
            <a:r>
              <a:rPr lang="en-US" sz="4400" dirty="0">
                <a:latin typeface="Calibri" panose="020F0502020204030204" pitchFamily="34" charset="0"/>
              </a:rPr>
              <a:t>Bill and Brenda sold their business in 2023 for $10.0 MM – with a gain of $2.5 million. They finally monetized their business and wish to now enjoy the increased income potential. They wish to make a charitable donation to offset some, but not all of their gain. What are their options? What steps do they need to make with each option. </a:t>
            </a:r>
          </a:p>
          <a:p>
            <a:pPr marL="0" indent="0">
              <a:buNone/>
            </a:pPr>
            <a:endParaRPr lang="en-US" sz="2400" dirty="0">
              <a:latin typeface="Calibri" panose="020F0502020204030204" pitchFamily="34" charset="0"/>
            </a:endParaRPr>
          </a:p>
          <a:p>
            <a:pPr marL="0" indent="0">
              <a:buNone/>
            </a:pPr>
            <a:r>
              <a:rPr lang="en-US" sz="2400" dirty="0">
                <a:latin typeface="Calibri" panose="020F0502020204030204" pitchFamily="34" charset="0"/>
              </a:rPr>
              <a:t> </a:t>
            </a: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114082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r>
              <a:rPr lang="en-US" dirty="0"/>
              <a:t>                                                            </a:t>
            </a:r>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lstStyle/>
          <a:p>
            <a:pPr marL="0" indent="0">
              <a:buNone/>
            </a:pPr>
            <a:r>
              <a:rPr lang="en-US" sz="3600" b="1" dirty="0">
                <a:latin typeface="Calibri" panose="020F0502020204030204" pitchFamily="34" charset="0"/>
              </a:rPr>
              <a:t>Presenter Panel</a:t>
            </a:r>
            <a:br>
              <a:rPr lang="en-US" sz="2800" b="1" dirty="0">
                <a:latin typeface="Calibri" panose="020F0502020204030204" pitchFamily="34" charset="0"/>
              </a:rPr>
            </a:br>
            <a:br>
              <a:rPr lang="en-US" sz="2800" b="1" dirty="0">
                <a:latin typeface="Calibri" panose="020F0502020204030204" pitchFamily="34" charset="0"/>
              </a:rPr>
            </a:br>
            <a:endParaRPr lang="en-US" sz="2800" b="1" dirty="0">
              <a:latin typeface="Calibri" panose="020F0502020204030204" pitchFamily="34" charset="0"/>
            </a:endParaRPr>
          </a:p>
          <a:p>
            <a:pPr marL="0" indent="0">
              <a:buNone/>
            </a:pPr>
            <a:r>
              <a:rPr lang="en-US" sz="2400" dirty="0">
                <a:latin typeface="Calibri" panose="020F0502020204030204" pitchFamily="34" charset="0"/>
              </a:rPr>
              <a:t>Ryan Laughlin – Hawkins Ash </a:t>
            </a:r>
          </a:p>
          <a:p>
            <a:pPr marL="0" indent="0">
              <a:buNone/>
            </a:pPr>
            <a:r>
              <a:rPr lang="en-US" sz="2400" dirty="0">
                <a:latin typeface="Calibri" panose="020F0502020204030204" pitchFamily="34" charset="0"/>
              </a:rPr>
              <a:t>Matthew Brehmer – Brehmer Law LLC</a:t>
            </a:r>
          </a:p>
          <a:p>
            <a:pPr marL="0" indent="0">
              <a:buNone/>
            </a:pPr>
            <a:r>
              <a:rPr lang="en-US" sz="2400" dirty="0">
                <a:latin typeface="Calibri" panose="020F0502020204030204" pitchFamily="34" charset="0"/>
              </a:rPr>
              <a:t>Grace Anderson – Johnson Financial Group</a:t>
            </a:r>
          </a:p>
          <a:p>
            <a:pPr marL="0" indent="0">
              <a:buNone/>
            </a:pPr>
            <a:r>
              <a:rPr lang="en-US" sz="2400" dirty="0">
                <a:latin typeface="Calibri" panose="020F0502020204030204" pitchFamily="34" charset="0"/>
              </a:rPr>
              <a:t>Michelle Lippart Hardwick – Community Foundation for the Fox Valley Region, Inc.</a:t>
            </a:r>
          </a:p>
          <a:p>
            <a:pPr marL="0" indent="0">
              <a:buNone/>
            </a:pPr>
            <a:r>
              <a:rPr lang="en-US" sz="2400" dirty="0">
                <a:latin typeface="Calibri" panose="020F0502020204030204" pitchFamily="34" charset="0"/>
              </a:rPr>
              <a:t>Nick Sattler – Hawkins Ash</a:t>
            </a:r>
          </a:p>
          <a:p>
            <a:pPr marL="0" indent="0">
              <a:buNone/>
            </a:pPr>
            <a:r>
              <a:rPr lang="en-US" sz="2400" dirty="0">
                <a:latin typeface="Calibri" panose="020F0502020204030204" pitchFamily="34" charset="0"/>
              </a:rPr>
              <a:t>Brenton Teeling – Legacy Private Trust Company</a:t>
            </a: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575808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a:bodyPr>
          <a:lstStyle/>
          <a:p>
            <a:pPr marL="0" indent="0">
              <a:buNone/>
            </a:pPr>
            <a:r>
              <a:rPr lang="en-US" b="1" i="1" u="sng" dirty="0">
                <a:latin typeface="Calibri" panose="020F0502020204030204" pitchFamily="34" charset="0"/>
              </a:rPr>
              <a:t>Income Tax Other – Individual </a:t>
            </a:r>
          </a:p>
          <a:p>
            <a:pPr marL="0" indent="0">
              <a:buNone/>
            </a:pPr>
            <a:endParaRPr lang="en-US" b="1" i="1" u="sng" dirty="0">
              <a:latin typeface="Calibri" panose="020F0502020204030204" pitchFamily="34" charset="0"/>
            </a:endParaRPr>
          </a:p>
          <a:p>
            <a:r>
              <a:rPr lang="en-US" sz="2200" dirty="0">
                <a:latin typeface="Calibri" panose="020F0502020204030204" pitchFamily="34" charset="0"/>
              </a:rPr>
              <a:t>Tax Sensitive Investing – Loss Harvesting</a:t>
            </a:r>
          </a:p>
          <a:p>
            <a:r>
              <a:rPr lang="en-US" sz="2200" dirty="0">
                <a:latin typeface="Calibri" panose="020F0502020204030204" pitchFamily="34" charset="0"/>
              </a:rPr>
              <a:t>Trust Distributions to Lower tax bracket beneficiaries – 65 day distributions</a:t>
            </a: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940814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705339" y="1711935"/>
            <a:ext cx="10515600" cy="4545709"/>
          </a:xfrm>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US" b="1" i="1" u="sng" strike="noStrike" kern="1200" cap="none" spc="0" normalizeH="0" baseline="0" noProof="0" dirty="0">
                <a:ln>
                  <a:noFill/>
                </a:ln>
                <a:solidFill>
                  <a:prstClr val="black"/>
                </a:solidFill>
                <a:effectLst/>
                <a:uLnTx/>
                <a:uFillTx/>
                <a:latin typeface="Calibri" panose="020F0502020204030204" pitchFamily="34" charset="0"/>
                <a:ea typeface="+mn-ea"/>
                <a:cs typeface="+mn-cs"/>
              </a:rPr>
              <a:t>TCJA Sunset at the end of 2025 (not just estate tax bubble).</a:t>
            </a:r>
          </a:p>
          <a:p>
            <a:pPr>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Tax Rates Increase.</a:t>
            </a:r>
          </a:p>
          <a:p>
            <a:pPr>
              <a:defRPr/>
            </a:pPr>
            <a:r>
              <a:rPr lang="en-US" sz="2400" dirty="0">
                <a:solidFill>
                  <a:prstClr val="black"/>
                </a:solidFill>
                <a:latin typeface="Calibri" panose="020F0502020204030204" pitchFamily="34" charset="0"/>
              </a:rPr>
              <a:t>Standard Deductions decrease.</a:t>
            </a:r>
          </a:p>
          <a:p>
            <a:pPr>
              <a:defRPr/>
            </a:pPr>
            <a:r>
              <a:rPr lang="en-US" sz="2400" dirty="0">
                <a:solidFill>
                  <a:prstClr val="black"/>
                </a:solidFill>
                <a:latin typeface="Calibri" panose="020F0502020204030204" pitchFamily="34" charset="0"/>
              </a:rPr>
              <a:t>Personal Exemptions return.</a:t>
            </a:r>
          </a:p>
          <a:p>
            <a:pPr>
              <a:defRPr/>
            </a:pPr>
            <a:r>
              <a:rPr lang="en-US" sz="2400" dirty="0">
                <a:solidFill>
                  <a:prstClr val="black"/>
                </a:solidFill>
                <a:latin typeface="Calibri" panose="020F0502020204030204" pitchFamily="34" charset="0"/>
              </a:rPr>
              <a:t>Mortgage interest limitations (back to $1M).</a:t>
            </a:r>
          </a:p>
          <a:p>
            <a:pPr>
              <a:defRPr/>
            </a:pPr>
            <a:r>
              <a:rPr lang="en-US" sz="2400" dirty="0">
                <a:solidFill>
                  <a:prstClr val="black"/>
                </a:solidFill>
                <a:latin typeface="Calibri" panose="020F0502020204030204" pitchFamily="34" charset="0"/>
              </a:rPr>
              <a:t>Miscellaneous itemized deductions return.</a:t>
            </a:r>
          </a:p>
          <a:p>
            <a:pPr>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Itemized </a:t>
            </a:r>
            <a:r>
              <a:rPr lang="en-US" sz="2400" dirty="0">
                <a:solidFill>
                  <a:prstClr val="black"/>
                </a:solidFill>
                <a:latin typeface="Calibri" panose="020F0502020204030204" pitchFamily="34" charset="0"/>
              </a:rPr>
              <a:t>deduction limitations (PEASE) return.</a:t>
            </a:r>
          </a:p>
          <a:p>
            <a:pPr>
              <a:defRPr/>
            </a:pPr>
            <a:r>
              <a:rPr lang="en-US" sz="2400" dirty="0">
                <a:solidFill>
                  <a:prstClr val="black"/>
                </a:solidFill>
                <a:latin typeface="Calibri" panose="020F0502020204030204" pitchFamily="34" charset="0"/>
              </a:rPr>
              <a:t>Child tax credit reverts to $1k/child from $2k; and AGI limit reverts to $200k from $400k.</a:t>
            </a:r>
          </a:p>
          <a:p>
            <a:pPr>
              <a:defRPr/>
            </a:pPr>
            <a:r>
              <a:rPr lang="en-US" sz="2400" dirty="0">
                <a:solidFill>
                  <a:prstClr val="black"/>
                </a:solidFill>
                <a:latin typeface="Calibri" panose="020F0502020204030204" pitchFamily="34" charset="0"/>
              </a:rPr>
              <a:t>Qualified business income sunsets!</a:t>
            </a:r>
          </a:p>
          <a:p>
            <a:pPr>
              <a:defRPr/>
            </a:pPr>
            <a:r>
              <a:rPr lang="en-US" sz="2400" dirty="0">
                <a:solidFill>
                  <a:prstClr val="black"/>
                </a:solidFill>
                <a:latin typeface="Calibri" panose="020F0502020204030204" pitchFamily="34" charset="0"/>
              </a:rPr>
              <a:t>Return of AMT!</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1256826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1041400" y="1282089"/>
            <a:ext cx="10515600" cy="4545709"/>
          </a:xfrm>
        </p:spPr>
        <p:txBody>
          <a:bodyPr>
            <a:normAutofit fontScale="77500" lnSpcReduction="20000"/>
          </a:bodyPr>
          <a:lstStyle/>
          <a:p>
            <a:pPr marL="0" indent="0">
              <a:buNone/>
              <a:defRPr/>
            </a:pPr>
            <a:r>
              <a:rPr lang="en-US" sz="4000" b="1" i="1" u="sng" dirty="0">
                <a:solidFill>
                  <a:prstClr val="black"/>
                </a:solidFill>
                <a:latin typeface="Calibri" panose="020F0502020204030204" pitchFamily="34" charset="0"/>
              </a:rPr>
              <a:t>Other Pending Changes of Significance</a:t>
            </a:r>
          </a:p>
          <a:p>
            <a:pPr>
              <a:defRPr/>
            </a:pPr>
            <a:endParaRPr lang="en-US" sz="2400" dirty="0">
              <a:solidFill>
                <a:prstClr val="black"/>
              </a:solidFill>
              <a:latin typeface="Calibri" panose="020F0502020204030204" pitchFamily="34" charset="0"/>
            </a:endParaRPr>
          </a:p>
          <a:p>
            <a:pPr>
              <a:defRPr/>
            </a:pPr>
            <a:r>
              <a:rPr lang="en-US" sz="2400" dirty="0">
                <a:solidFill>
                  <a:prstClr val="black"/>
                </a:solidFill>
                <a:latin typeface="Calibri" panose="020F0502020204030204" pitchFamily="34" charset="0"/>
              </a:rPr>
              <a:t>Bonus Depreciation Changes.</a:t>
            </a:r>
          </a:p>
          <a:p>
            <a:pPr lvl="1">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2022: 100%.</a:t>
            </a:r>
          </a:p>
          <a:p>
            <a:pPr lvl="1">
              <a:defRPr/>
            </a:pPr>
            <a:r>
              <a:rPr lang="en-US" sz="2000" dirty="0">
                <a:solidFill>
                  <a:prstClr val="black"/>
                </a:solidFill>
                <a:latin typeface="Calibri" panose="020F0502020204030204" pitchFamily="34" charset="0"/>
              </a:rPr>
              <a:t>2023: 80%.</a:t>
            </a:r>
          </a:p>
          <a:p>
            <a:pPr lvl="1">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2024: 60%.</a:t>
            </a:r>
          </a:p>
          <a:p>
            <a:pPr lvl="1">
              <a:defRPr/>
            </a:pPr>
            <a:r>
              <a:rPr lang="en-US" sz="2000" dirty="0">
                <a:solidFill>
                  <a:prstClr val="black"/>
                </a:solidFill>
                <a:latin typeface="Calibri" panose="020F0502020204030204" pitchFamily="34" charset="0"/>
              </a:rPr>
              <a:t>2025: 40%.</a:t>
            </a:r>
          </a:p>
          <a:p>
            <a:pPr lvl="1">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2026: 20%.</a:t>
            </a:r>
          </a:p>
          <a:p>
            <a:pPr lvl="1">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2027: 0%.</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Sec 179: TCJA permanently increased to $1M with overall placed-in-service cap of 2.5M.</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ERC updates.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New Laws in effect for 2023 &amp; 2024  </a:t>
            </a:r>
          </a:p>
          <a:p>
            <a:pPr lvl="1">
              <a:spcBef>
                <a:spcPts val="1000"/>
              </a:spcBef>
              <a:defRPr/>
            </a:pPr>
            <a:r>
              <a:rPr lang="en-US" sz="2000" dirty="0">
                <a:solidFill>
                  <a:prstClr val="black"/>
                </a:solidFill>
                <a:latin typeface="Calibri" panose="020F0502020204030204" pitchFamily="34" charset="0"/>
              </a:rPr>
              <a:t>Secure Act 2.0.</a:t>
            </a:r>
          </a:p>
          <a:p>
            <a:pPr lvl="2">
              <a:spcBef>
                <a:spcPts val="1000"/>
              </a:spcBef>
              <a:defRPr/>
            </a:pPr>
            <a:r>
              <a:rPr lang="en-US" sz="1600" dirty="0">
                <a:solidFill>
                  <a:prstClr val="black"/>
                </a:solidFill>
                <a:latin typeface="Calibri" panose="020F0502020204030204" pitchFamily="34" charset="0"/>
              </a:rPr>
              <a:t>529 Plans Transfer to Roth IRA.</a:t>
            </a:r>
          </a:p>
          <a:p>
            <a:pPr lvl="2">
              <a:spcBef>
                <a:spcPts val="1000"/>
              </a:spcBef>
              <a:defRPr/>
            </a:pPr>
            <a:r>
              <a:rPr lang="en-US" sz="1600" dirty="0">
                <a:latin typeface="Calibri" panose="020F0502020204030204" pitchFamily="34" charset="0"/>
              </a:rPr>
              <a:t>New – Roth SEP IRA.</a:t>
            </a:r>
          </a:p>
          <a:p>
            <a:pPr lvl="1">
              <a:defRPr/>
            </a:pPr>
            <a:r>
              <a:rPr lang="en-US" sz="2000" dirty="0">
                <a:latin typeface="Calibri" panose="020F0502020204030204" pitchFamily="34" charset="0"/>
              </a:rPr>
              <a:t>WI Capital Loss Matches Federal.</a:t>
            </a:r>
          </a:p>
          <a:p>
            <a:pPr>
              <a:defRPr/>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972163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475F25-3774-CE1E-5076-64C5D95CD3A1}"/>
              </a:ext>
            </a:extLst>
          </p:cNvPr>
          <p:cNvSpPr>
            <a:spLocks noGrp="1"/>
          </p:cNvSpPr>
          <p:nvPr>
            <p:ph idx="1"/>
          </p:nvPr>
        </p:nvSpPr>
        <p:spPr/>
        <p:txBody>
          <a:bodyPr>
            <a:normAutofit fontScale="85000" lnSpcReduction="20000"/>
          </a:bodyPr>
          <a:lstStyle/>
          <a:p>
            <a:pPr marL="0" indent="0">
              <a:buNone/>
            </a:pPr>
            <a:r>
              <a:rPr lang="en-US" sz="3300" b="1" i="1" u="sng" dirty="0"/>
              <a:t>Year-end clean up items:</a:t>
            </a:r>
          </a:p>
          <a:p>
            <a:r>
              <a:rPr lang="en-US" dirty="0"/>
              <a:t>HSA contributions, including catch up (spouses too).</a:t>
            </a:r>
          </a:p>
          <a:p>
            <a:r>
              <a:rPr lang="en-US" dirty="0"/>
              <a:t>Property Tax Payments (consider WI credit).</a:t>
            </a:r>
          </a:p>
          <a:p>
            <a:r>
              <a:rPr lang="en-US" dirty="0"/>
              <a:t>Wages for S-Corp Owners for QBI Deduction.</a:t>
            </a:r>
          </a:p>
          <a:p>
            <a:r>
              <a:rPr lang="en-US" dirty="0"/>
              <a:t>AGI Limitations for Charitable Giving (be aware of ordering rules).</a:t>
            </a:r>
          </a:p>
          <a:p>
            <a:r>
              <a:rPr lang="en-US" dirty="0"/>
              <a:t>Consider IRMAA &amp; Taxable Social Security.</a:t>
            </a:r>
          </a:p>
          <a:p>
            <a:r>
              <a:rPr lang="en-US" dirty="0"/>
              <a:t>US Savings Bond Election, especially for deceased taxpayers.</a:t>
            </a:r>
          </a:p>
          <a:p>
            <a:r>
              <a:rPr lang="en-US" dirty="0"/>
              <a:t>WI Qualified Business.</a:t>
            </a:r>
          </a:p>
          <a:p>
            <a:r>
              <a:rPr lang="en-US" dirty="0"/>
              <a:t>Trust Tax Planning:</a:t>
            </a:r>
          </a:p>
          <a:p>
            <a:pPr lvl="1"/>
            <a:r>
              <a:rPr lang="en-US" dirty="0"/>
              <a:t>65 Day Distributions.</a:t>
            </a:r>
          </a:p>
          <a:p>
            <a:pPr lvl="1"/>
            <a:r>
              <a:rPr lang="en-US" dirty="0"/>
              <a:t>No Safe Harbor for Estimated Taxes on WI tax return.</a:t>
            </a:r>
          </a:p>
          <a:p>
            <a:pPr lvl="1"/>
            <a:r>
              <a:rPr lang="en-US" dirty="0"/>
              <a:t>1041-T.</a:t>
            </a:r>
          </a:p>
          <a:p>
            <a:pPr lvl="1"/>
            <a:endParaRPr lang="en-US" dirty="0"/>
          </a:p>
        </p:txBody>
      </p:sp>
      <p:pic>
        <p:nvPicPr>
          <p:cNvPr id="4" name="Picture 3">
            <a:extLst>
              <a:ext uri="{FF2B5EF4-FFF2-40B4-BE49-F238E27FC236}">
                <a16:creationId xmlns:a16="http://schemas.microsoft.com/office/drawing/2014/main" id="{AF4EB503-675C-1161-807C-C76737DBA05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3475824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6" name="Content Placeholder 5">
            <a:extLst>
              <a:ext uri="{FF2B5EF4-FFF2-40B4-BE49-F238E27FC236}">
                <a16:creationId xmlns:a16="http://schemas.microsoft.com/office/drawing/2014/main" id="{E9AA15F5-7A53-E176-54F8-EFBDA4E2C558}"/>
              </a:ext>
            </a:extLst>
          </p:cNvPr>
          <p:cNvSpPr>
            <a:spLocks noGrp="1"/>
          </p:cNvSpPr>
          <p:nvPr>
            <p:ph idx="1"/>
          </p:nvPr>
        </p:nvSpPr>
        <p:spPr/>
        <p:txBody>
          <a:bodyPr/>
          <a:lstStyle/>
          <a:p>
            <a:pPr marL="0" indent="0">
              <a:buNone/>
            </a:pPr>
            <a:r>
              <a:rPr lang="en-US" b="1" i="1" u="sng" dirty="0"/>
              <a:t>Corporate Transparency Act</a:t>
            </a:r>
          </a:p>
          <a:p>
            <a:pPr marL="0" indent="0">
              <a:buNone/>
            </a:pPr>
            <a:endParaRPr lang="en-US" b="1" i="1" u="sng" dirty="0"/>
          </a:p>
          <a:p>
            <a:pPr marL="0" indent="0">
              <a:buNone/>
            </a:pPr>
            <a:r>
              <a:rPr lang="en-US" sz="2400" b="0" i="0" dirty="0">
                <a:effectLst/>
                <a:latin typeface="Knowledge2017"/>
              </a:rPr>
              <a:t>The Corporate Transparency Act (CTA), enacted in 2021, was passed to enhance transparency in entity structures and ownership to combat money laundering, tax fraud, and other illicit activities.</a:t>
            </a:r>
            <a:endParaRPr lang="en-US" sz="2400" b="1" i="1" u="sng" dirty="0"/>
          </a:p>
          <a:p>
            <a:pPr marL="0" indent="0">
              <a:buNone/>
            </a:pPr>
            <a:endParaRPr lang="en-US" sz="2400" dirty="0"/>
          </a:p>
          <a:p>
            <a:pPr marL="0" indent="0">
              <a:buNone/>
            </a:pPr>
            <a:r>
              <a:rPr lang="en-US" sz="2400" dirty="0"/>
              <a:t>Effective starting 1/1/2024</a:t>
            </a:r>
          </a:p>
        </p:txBody>
      </p:sp>
    </p:spTree>
    <p:extLst>
      <p:ext uri="{BB962C8B-B14F-4D97-AF65-F5344CB8AC3E}">
        <p14:creationId xmlns:p14="http://schemas.microsoft.com/office/powerpoint/2010/main" val="2855581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7" name="Content Placeholder 6">
            <a:extLst>
              <a:ext uri="{FF2B5EF4-FFF2-40B4-BE49-F238E27FC236}">
                <a16:creationId xmlns:a16="http://schemas.microsoft.com/office/drawing/2014/main" id="{8744A928-3540-C6BD-A3FD-457B035E1944}"/>
              </a:ext>
            </a:extLst>
          </p:cNvPr>
          <p:cNvPicPr>
            <a:picLocks noGrp="1" noChangeAspect="1"/>
          </p:cNvPicPr>
          <p:nvPr>
            <p:ph idx="1"/>
          </p:nvPr>
        </p:nvPicPr>
        <p:blipFill>
          <a:blip r:embed="rId3"/>
          <a:stretch>
            <a:fillRect/>
          </a:stretch>
        </p:blipFill>
        <p:spPr>
          <a:xfrm>
            <a:off x="2571262" y="-1"/>
            <a:ext cx="6369538" cy="6502401"/>
          </a:xfrm>
        </p:spPr>
      </p:pic>
    </p:spTree>
    <p:extLst>
      <p:ext uri="{BB962C8B-B14F-4D97-AF65-F5344CB8AC3E}">
        <p14:creationId xmlns:p14="http://schemas.microsoft.com/office/powerpoint/2010/main" val="40588527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5" name="Content Placeholder 4">
            <a:extLst>
              <a:ext uri="{FF2B5EF4-FFF2-40B4-BE49-F238E27FC236}">
                <a16:creationId xmlns:a16="http://schemas.microsoft.com/office/drawing/2014/main" id="{187573E0-AF68-1CAC-3C1F-8F4A51685FA0}"/>
              </a:ext>
            </a:extLst>
          </p:cNvPr>
          <p:cNvPicPr>
            <a:picLocks noGrp="1" noChangeAspect="1"/>
          </p:cNvPicPr>
          <p:nvPr>
            <p:ph idx="1"/>
          </p:nvPr>
        </p:nvPicPr>
        <p:blipFill>
          <a:blip r:embed="rId3"/>
          <a:stretch>
            <a:fillRect/>
          </a:stretch>
        </p:blipFill>
        <p:spPr>
          <a:xfrm>
            <a:off x="2568432" y="0"/>
            <a:ext cx="6372368" cy="6857999"/>
          </a:xfrm>
        </p:spPr>
      </p:pic>
    </p:spTree>
    <p:extLst>
      <p:ext uri="{BB962C8B-B14F-4D97-AF65-F5344CB8AC3E}">
        <p14:creationId xmlns:p14="http://schemas.microsoft.com/office/powerpoint/2010/main" val="1204447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899138"/>
            <a:ext cx="10515600" cy="4277825"/>
          </a:xfrm>
        </p:spPr>
        <p:txBody>
          <a:bodyPr/>
          <a:lstStyle/>
          <a:p>
            <a:pPr marL="0" indent="0">
              <a:buNone/>
            </a:pPr>
            <a:r>
              <a:rPr lang="en-US" b="1" i="1" u="sng" dirty="0">
                <a:latin typeface="Calibri" panose="020F0502020204030204" pitchFamily="34" charset="0"/>
              </a:rPr>
              <a:t>Common Themes</a:t>
            </a:r>
          </a:p>
          <a:p>
            <a:pPr marL="0" indent="0">
              <a:buNone/>
            </a:pPr>
            <a:endParaRPr lang="en-US" sz="2200" dirty="0">
              <a:latin typeface="Calibri" panose="020F0502020204030204" pitchFamily="34" charset="0"/>
            </a:endParaRPr>
          </a:p>
          <a:p>
            <a:pPr marL="0" indent="0">
              <a:buNone/>
            </a:pPr>
            <a:r>
              <a:rPr lang="en-US" sz="2200" dirty="0">
                <a:latin typeface="Calibri" panose="020F0502020204030204" pitchFamily="34" charset="0"/>
              </a:rPr>
              <a:t>Collaboration Amongst all Professionals</a:t>
            </a:r>
          </a:p>
          <a:p>
            <a:pPr marL="0" indent="0">
              <a:buNone/>
            </a:pPr>
            <a:r>
              <a:rPr lang="en-US" sz="2200" dirty="0">
                <a:latin typeface="Calibri" panose="020F0502020204030204" pitchFamily="34" charset="0"/>
              </a:rPr>
              <a:t>Short-Term Actions – But Long-Term Focus</a:t>
            </a:r>
          </a:p>
          <a:p>
            <a:pPr marL="0" indent="0">
              <a:buNone/>
            </a:pPr>
            <a:r>
              <a:rPr lang="en-US" sz="2200" dirty="0">
                <a:latin typeface="Calibri" panose="020F0502020204030204" pitchFamily="34" charset="0"/>
              </a:rPr>
              <a:t>Retirement Related Planning</a:t>
            </a:r>
          </a:p>
          <a:p>
            <a:pPr marL="0" indent="0">
              <a:buNone/>
            </a:pPr>
            <a:r>
              <a:rPr lang="en-US" sz="2200" dirty="0">
                <a:latin typeface="Calibri" panose="020F0502020204030204" pitchFamily="34" charset="0"/>
              </a:rPr>
              <a:t>Estate &amp; Gift Tax Ideas - Gifting to Family</a:t>
            </a:r>
          </a:p>
          <a:p>
            <a:pPr marL="0" indent="0">
              <a:buNone/>
            </a:pPr>
            <a:r>
              <a:rPr lang="en-US" sz="2200" dirty="0">
                <a:latin typeface="Calibri" panose="020F0502020204030204" pitchFamily="34" charset="0"/>
              </a:rPr>
              <a:t>Income and Estate Ideas – Gifting to Charity</a:t>
            </a:r>
          </a:p>
          <a:p>
            <a:pPr marL="0" indent="0">
              <a:buNone/>
            </a:pPr>
            <a:r>
              <a:rPr lang="en-US" sz="2200" dirty="0">
                <a:latin typeface="Calibri" panose="020F0502020204030204" pitchFamily="34" charset="0"/>
              </a:rPr>
              <a:t>Income Tax Other </a:t>
            </a:r>
          </a:p>
          <a:p>
            <a:pPr marL="0" indent="0">
              <a:buNone/>
            </a:pPr>
            <a:r>
              <a:rPr lang="en-US" sz="2200" dirty="0">
                <a:latin typeface="Calibri" panose="020F0502020204030204" pitchFamily="34" charset="0"/>
              </a:rPr>
              <a:t>Tax Legislation – Pending, SECURE Act(s), Other</a:t>
            </a: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1190431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a:bodyPr>
          <a:lstStyle/>
          <a:p>
            <a:pPr marL="0" indent="0">
              <a:buNone/>
            </a:pPr>
            <a:r>
              <a:rPr lang="en-US" b="1" i="1" u="sng" dirty="0">
                <a:latin typeface="Calibri" panose="020F0502020204030204" pitchFamily="34" charset="0"/>
              </a:rPr>
              <a:t>Retirement Planning &amp; Investment Considerations</a:t>
            </a:r>
          </a:p>
          <a:p>
            <a:pPr marL="0" indent="0">
              <a:buNone/>
            </a:pPr>
            <a:endParaRPr lang="en-US" b="1" i="1" u="sng" dirty="0">
              <a:latin typeface="Calibri" panose="020F0502020204030204" pitchFamily="34" charset="0"/>
            </a:endParaRPr>
          </a:p>
          <a:p>
            <a:r>
              <a:rPr lang="en-US" sz="2400" dirty="0">
                <a:latin typeface="Calibri" panose="020F0502020204030204" pitchFamily="34" charset="0"/>
              </a:rPr>
              <a:t>Market overview &amp; investment allocation</a:t>
            </a:r>
          </a:p>
          <a:p>
            <a:r>
              <a:rPr lang="en-US" sz="2400" dirty="0">
                <a:latin typeface="Calibri" panose="020F0502020204030204" pitchFamily="34" charset="0"/>
              </a:rPr>
              <a:t>What’s Changed? Income, key ages, family dynamics, etc.</a:t>
            </a:r>
          </a:p>
          <a:p>
            <a:r>
              <a:rPr lang="en-US" sz="2400" dirty="0">
                <a:latin typeface="Calibri" panose="020F0502020204030204" pitchFamily="34" charset="0"/>
              </a:rPr>
              <a:t>Roth Conversions</a:t>
            </a:r>
            <a:endParaRPr lang="en-US" sz="2400" b="1" i="1" u="sng" dirty="0">
              <a:latin typeface="Calibri" panose="020F0502020204030204" pitchFamily="34" charset="0"/>
            </a:endParaRPr>
          </a:p>
          <a:p>
            <a:r>
              <a:rPr lang="en-US" sz="2400" dirty="0">
                <a:latin typeface="Calibri" panose="020F0502020204030204" pitchFamily="34" charset="0"/>
              </a:rPr>
              <a:t>Opportunities to “max” 2023 contribution limits</a:t>
            </a:r>
          </a:p>
          <a:p>
            <a:r>
              <a:rPr lang="en-US" sz="2400" dirty="0">
                <a:latin typeface="Calibri" panose="020F0502020204030204" pitchFamily="34" charset="0"/>
              </a:rPr>
              <a:t>Social Security strategies</a:t>
            </a:r>
          </a:p>
          <a:p>
            <a:r>
              <a:rPr lang="en-US" sz="2400" dirty="0">
                <a:latin typeface="Calibri" panose="020F0502020204030204" pitchFamily="34" charset="0"/>
              </a:rPr>
              <a:t>Required Beginning Date &amp; RMDs</a:t>
            </a:r>
          </a:p>
          <a:p>
            <a:pPr marL="0" indent="0">
              <a:buNone/>
            </a:pPr>
            <a:endParaRPr lang="en-US"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903187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lnSpcReduction="10000"/>
          </a:bodyPr>
          <a:lstStyle/>
          <a:p>
            <a:pPr marL="0" indent="0">
              <a:buNone/>
            </a:pPr>
            <a:r>
              <a:rPr lang="en-US" sz="2400" dirty="0">
                <a:latin typeface="Calibri" panose="020F0502020204030204" pitchFamily="34" charset="0"/>
              </a:rPr>
              <a:t>Case Study 1 – </a:t>
            </a:r>
          </a:p>
          <a:p>
            <a:pPr marL="0" indent="0">
              <a:buNone/>
            </a:pPr>
            <a:r>
              <a:rPr lang="en-US" sz="2400" dirty="0">
                <a:latin typeface="Calibri" panose="020F0502020204030204" pitchFamily="34" charset="0"/>
              </a:rPr>
              <a:t>Sally 59 and Sam 60 will both receive significant bonuses at the end of 2023. They have not been maximizing their elective deferrals to their respective 401(k) plans because of tight finances during the year. What might you advise them to consider? </a:t>
            </a:r>
          </a:p>
          <a:p>
            <a:pPr marL="0" indent="0">
              <a:buNone/>
            </a:pPr>
            <a:r>
              <a:rPr lang="en-US" sz="2400" dirty="0">
                <a:latin typeface="Calibri" panose="020F0502020204030204" pitchFamily="34" charset="0"/>
              </a:rPr>
              <a:t> </a:t>
            </a:r>
          </a:p>
          <a:p>
            <a:pPr marL="0" indent="0">
              <a:buNone/>
            </a:pPr>
            <a:r>
              <a:rPr lang="en-US" sz="2400" dirty="0">
                <a:latin typeface="Calibri" panose="020F0502020204030204" pitchFamily="34" charset="0"/>
              </a:rPr>
              <a:t>Case Study 2 – </a:t>
            </a:r>
          </a:p>
          <a:p>
            <a:pPr marL="0" indent="0">
              <a:buNone/>
            </a:pPr>
            <a:r>
              <a:rPr lang="en-US" sz="2400" dirty="0">
                <a:latin typeface="Calibri" panose="020F0502020204030204" pitchFamily="34" charset="0"/>
              </a:rPr>
              <a:t>Sam turned 63 in October of 2023.  His first RMD (at age 75) is projected to be $65,000. He retired in March of 2023 and has been living off cash savings for most of the year. He is considering a Roth conversion and an IRA distribution before 2024. He is a widower, and has two adult children named beneficiaries. What would you advise him to consider?</a:t>
            </a: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2053650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lstStyle/>
          <a:p>
            <a:pPr marL="0" indent="0">
              <a:buNone/>
            </a:pPr>
            <a:r>
              <a:rPr lang="en-US" sz="2400" dirty="0">
                <a:latin typeface="Calibri" panose="020F0502020204030204" pitchFamily="34" charset="0"/>
              </a:rPr>
              <a:t>Case Study 3 – </a:t>
            </a:r>
          </a:p>
          <a:p>
            <a:pPr marL="0" indent="0">
              <a:buNone/>
            </a:pPr>
            <a:endParaRPr lang="en-US" sz="2400" dirty="0">
              <a:latin typeface="Calibri" panose="020F0502020204030204" pitchFamily="34" charset="0"/>
            </a:endParaRPr>
          </a:p>
          <a:p>
            <a:pPr marL="0" indent="0">
              <a:buNone/>
            </a:pPr>
            <a:r>
              <a:rPr lang="en-US" sz="2400" dirty="0">
                <a:latin typeface="Calibri" panose="020F0502020204030204" pitchFamily="34" charset="0"/>
              </a:rPr>
              <a:t>Sam, age 74, died in April 2023 before he took his RMD. Sally, his surviving widow is 57 and was named as his designated beneficiary. What are her options? What if she needs distributions from the IRA to live on?</a:t>
            </a: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4044900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445846"/>
            <a:ext cx="10515600" cy="5001846"/>
          </a:xfrm>
        </p:spPr>
        <p:txBody>
          <a:bodyPr>
            <a:normAutofit fontScale="70000" lnSpcReduction="20000"/>
          </a:bodyPr>
          <a:lstStyle/>
          <a:p>
            <a:pPr marL="0" indent="0">
              <a:buNone/>
            </a:pPr>
            <a:r>
              <a:rPr lang="en-US" sz="4000" b="1" i="1" u="sng" dirty="0">
                <a:latin typeface="Calibri" panose="020F0502020204030204" pitchFamily="34" charset="0"/>
              </a:rPr>
              <a:t>Estate Planning Ideas</a:t>
            </a:r>
            <a:endParaRPr lang="en-US" sz="4000" dirty="0">
              <a:latin typeface="Calibri" panose="020F0502020204030204" pitchFamily="34" charset="0"/>
            </a:endParaRPr>
          </a:p>
          <a:p>
            <a:pPr>
              <a:lnSpc>
                <a:spcPct val="120000"/>
              </a:lnSpc>
            </a:pPr>
            <a:r>
              <a:rPr lang="en-US" sz="2700" b="1" u="sng" dirty="0">
                <a:latin typeface="Calibri" panose="020F0502020204030204" pitchFamily="34" charset="0"/>
              </a:rPr>
              <a:t>Annual Exclusion Gifting</a:t>
            </a:r>
            <a:r>
              <a:rPr lang="en-US" sz="2700" b="1" dirty="0">
                <a:latin typeface="Calibri" panose="020F0502020204030204" pitchFamily="34" charset="0"/>
              </a:rPr>
              <a:t> – </a:t>
            </a:r>
          </a:p>
          <a:p>
            <a:pPr lvl="1">
              <a:lnSpc>
                <a:spcPct val="120000"/>
              </a:lnSpc>
            </a:pPr>
            <a:r>
              <a:rPr lang="en-US" sz="2700" dirty="0">
                <a:latin typeface="Calibri" panose="020F0502020204030204" pitchFamily="34" charset="0"/>
              </a:rPr>
              <a:t>$17,000 per person (expected to be $18,000 in 2024)</a:t>
            </a:r>
          </a:p>
          <a:p>
            <a:pPr lvl="2">
              <a:lnSpc>
                <a:spcPct val="120000"/>
              </a:lnSpc>
            </a:pPr>
            <a:r>
              <a:rPr lang="en-US" sz="2700" dirty="0">
                <a:latin typeface="Calibri" panose="020F0502020204030204" pitchFamily="34" charset="0"/>
              </a:rPr>
              <a:t>Married couples, filing jointly  --  gift splitting</a:t>
            </a:r>
          </a:p>
          <a:p>
            <a:r>
              <a:rPr lang="en-US" sz="2700" b="1" u="sng" dirty="0">
                <a:latin typeface="Calibri" panose="020F0502020204030204" pitchFamily="34" charset="0"/>
              </a:rPr>
              <a:t>Direct Payment of Tuition and Medical Expenses</a:t>
            </a:r>
            <a:r>
              <a:rPr lang="en-US" sz="2700" b="1" dirty="0">
                <a:latin typeface="Calibri" panose="020F0502020204030204" pitchFamily="34" charset="0"/>
              </a:rPr>
              <a:t> – </a:t>
            </a:r>
          </a:p>
          <a:p>
            <a:pPr lvl="1"/>
            <a:r>
              <a:rPr lang="en-US" sz="2700" dirty="0">
                <a:latin typeface="Calibri" panose="020F0502020204030204" pitchFamily="34" charset="0"/>
              </a:rPr>
              <a:t>Must be </a:t>
            </a:r>
            <a:r>
              <a:rPr lang="en-US" sz="2700" u="sng" dirty="0">
                <a:latin typeface="Calibri" panose="020F0502020204030204" pitchFamily="34" charset="0"/>
              </a:rPr>
              <a:t>direct</a:t>
            </a:r>
          </a:p>
          <a:p>
            <a:pPr lvl="1"/>
            <a:r>
              <a:rPr lang="en-US" sz="2700" dirty="0">
                <a:latin typeface="Calibri" panose="020F0502020204030204" pitchFamily="34" charset="0"/>
              </a:rPr>
              <a:t>Separate from annual exclusion amount</a:t>
            </a:r>
          </a:p>
          <a:p>
            <a:r>
              <a:rPr lang="en-US" sz="2700" b="1" u="sng" dirty="0">
                <a:latin typeface="Calibri" panose="020F0502020204030204" pitchFamily="34" charset="0"/>
              </a:rPr>
              <a:t>Options for Cash Gifting</a:t>
            </a:r>
            <a:r>
              <a:rPr lang="en-US" sz="2700" b="1" dirty="0">
                <a:latin typeface="Calibri" panose="020F0502020204030204" pitchFamily="34" charset="0"/>
              </a:rPr>
              <a:t> – </a:t>
            </a:r>
          </a:p>
          <a:p>
            <a:pPr lvl="1"/>
            <a:r>
              <a:rPr lang="en-US" sz="2700" dirty="0">
                <a:latin typeface="Calibri" panose="020F0502020204030204" pitchFamily="34" charset="0"/>
              </a:rPr>
              <a:t>What is the purpose? How much flexibility is desired? What amounts (and expense)?</a:t>
            </a:r>
          </a:p>
          <a:p>
            <a:pPr lvl="1"/>
            <a:r>
              <a:rPr lang="en-US" sz="2700" dirty="0">
                <a:latin typeface="Calibri" panose="020F0502020204030204" pitchFamily="34" charset="0"/>
              </a:rPr>
              <a:t>Outright</a:t>
            </a:r>
          </a:p>
          <a:p>
            <a:pPr lvl="1"/>
            <a:r>
              <a:rPr lang="en-US" sz="2700" dirty="0">
                <a:latin typeface="Calibri" panose="020F0502020204030204" pitchFamily="34" charset="0"/>
              </a:rPr>
              <a:t>ILIT gifting for premium payments</a:t>
            </a:r>
          </a:p>
          <a:p>
            <a:pPr lvl="1"/>
            <a:r>
              <a:rPr lang="en-US" sz="2700" dirty="0">
                <a:latin typeface="Calibri" panose="020F0502020204030204" pitchFamily="34" charset="0"/>
              </a:rPr>
              <a:t>529 accounts</a:t>
            </a:r>
          </a:p>
          <a:p>
            <a:pPr lvl="1"/>
            <a:r>
              <a:rPr lang="en-US" sz="2700" dirty="0">
                <a:latin typeface="Calibri" panose="020F0502020204030204" pitchFamily="34" charset="0"/>
              </a:rPr>
              <a:t>UTMA accounts</a:t>
            </a:r>
          </a:p>
          <a:p>
            <a:pPr lvl="1"/>
            <a:r>
              <a:rPr lang="en-US" sz="2700" dirty="0">
                <a:latin typeface="Calibri" panose="020F0502020204030204" pitchFamily="34" charset="0"/>
              </a:rPr>
              <a:t>Trusts</a:t>
            </a:r>
          </a:p>
          <a:p>
            <a:pPr lvl="2"/>
            <a:r>
              <a:rPr lang="en-US" sz="2700" dirty="0">
                <a:latin typeface="Calibri" panose="020F0502020204030204" pitchFamily="34" charset="0"/>
              </a:rPr>
              <a:t>2503(c) Trusts</a:t>
            </a:r>
          </a:p>
          <a:p>
            <a:pPr lvl="2"/>
            <a:r>
              <a:rPr lang="en-US" sz="2700" dirty="0">
                <a:latin typeface="Calibri" panose="020F0502020204030204" pitchFamily="34" charset="0"/>
              </a:rPr>
              <a:t>Crummey Trusts</a:t>
            </a:r>
          </a:p>
          <a:p>
            <a:pPr marL="457200" lvl="1" indent="0">
              <a:buNone/>
            </a:pPr>
            <a:endParaRPr lang="en-US" sz="2200" dirty="0">
              <a:latin typeface="Calibri" panose="020F0502020204030204" pitchFamily="34" charset="0"/>
            </a:endParaRPr>
          </a:p>
          <a:p>
            <a:pPr marL="457200" lvl="1" indent="0">
              <a:buNone/>
            </a:pPr>
            <a:endParaRPr lang="en-US" sz="20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1355305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6" name="Content Placeholder 5">
            <a:extLst>
              <a:ext uri="{FF2B5EF4-FFF2-40B4-BE49-F238E27FC236}">
                <a16:creationId xmlns:a16="http://schemas.microsoft.com/office/drawing/2014/main" id="{E9AA15F5-7A53-E176-54F8-EFBDA4E2C558}"/>
              </a:ext>
            </a:extLst>
          </p:cNvPr>
          <p:cNvSpPr>
            <a:spLocks noGrp="1"/>
          </p:cNvSpPr>
          <p:nvPr>
            <p:ph idx="1"/>
          </p:nvPr>
        </p:nvSpPr>
        <p:spPr>
          <a:xfrm>
            <a:off x="838200" y="1367692"/>
            <a:ext cx="10515600" cy="5236307"/>
          </a:xfrm>
        </p:spPr>
        <p:txBody>
          <a:bodyPr>
            <a:normAutofit/>
          </a:bodyPr>
          <a:lstStyle/>
          <a:p>
            <a:pPr>
              <a:lnSpc>
                <a:spcPct val="120000"/>
              </a:lnSpc>
            </a:pPr>
            <a:r>
              <a:rPr lang="en-US" sz="2400" b="1" u="sng" dirty="0">
                <a:latin typeface="Calibri" panose="020F0502020204030204" pitchFamily="34" charset="0"/>
              </a:rPr>
              <a:t>When is a gift complete?</a:t>
            </a:r>
          </a:p>
          <a:p>
            <a:pPr lvl="1">
              <a:lnSpc>
                <a:spcPct val="120000"/>
              </a:lnSpc>
            </a:pPr>
            <a:r>
              <a:rPr lang="en-US" dirty="0">
                <a:latin typeface="Calibri" panose="020F0502020204030204" pitchFamily="34" charset="0"/>
              </a:rPr>
              <a:t>Best practice (especially for large gifts) is to avoid these rules and gift early!</a:t>
            </a:r>
          </a:p>
          <a:p>
            <a:pPr lvl="1">
              <a:lnSpc>
                <a:spcPct val="120000"/>
              </a:lnSpc>
            </a:pPr>
            <a:r>
              <a:rPr lang="en-US" dirty="0">
                <a:latin typeface="Calibri" panose="020F0502020204030204" pitchFamily="34" charset="0"/>
              </a:rPr>
              <a:t>Be aware of different rules for gifts to individuals v. charitable organizations</a:t>
            </a:r>
          </a:p>
          <a:p>
            <a:pPr lvl="2">
              <a:lnSpc>
                <a:spcPct val="120000"/>
              </a:lnSpc>
            </a:pPr>
            <a:r>
              <a:rPr lang="en-US" sz="2400" dirty="0">
                <a:latin typeface="Calibri" panose="020F0502020204030204" pitchFamily="34" charset="0"/>
              </a:rPr>
              <a:t>Individuals – unconditional relinquishment of control of gifted property</a:t>
            </a:r>
          </a:p>
          <a:p>
            <a:pPr lvl="3">
              <a:lnSpc>
                <a:spcPct val="120000"/>
              </a:lnSpc>
            </a:pPr>
            <a:r>
              <a:rPr lang="en-US" sz="2400" dirty="0">
                <a:latin typeface="Calibri" panose="020F0502020204030204" pitchFamily="34" charset="0"/>
              </a:rPr>
              <a:t>Checks – delivery </a:t>
            </a:r>
            <a:r>
              <a:rPr lang="en-US" sz="2400" u="sng" dirty="0">
                <a:latin typeface="Calibri" panose="020F0502020204030204" pitchFamily="34" charset="0"/>
              </a:rPr>
              <a:t>and</a:t>
            </a:r>
            <a:r>
              <a:rPr lang="en-US" sz="2400" dirty="0">
                <a:latin typeface="Calibri" panose="020F0502020204030204" pitchFamily="34" charset="0"/>
              </a:rPr>
              <a:t> deposited/cashed by recipient </a:t>
            </a:r>
          </a:p>
          <a:p>
            <a:pPr lvl="3">
              <a:lnSpc>
                <a:spcPct val="120000"/>
              </a:lnSpc>
            </a:pPr>
            <a:r>
              <a:rPr lang="en-US" sz="2400" dirty="0">
                <a:latin typeface="Calibri" panose="020F0502020204030204" pitchFamily="34" charset="0"/>
              </a:rPr>
              <a:t>Securities – actually transferred (via broker or endorsed &amp; delivered stock certificate)</a:t>
            </a:r>
          </a:p>
          <a:p>
            <a:pPr marL="0" indent="0">
              <a:buNone/>
            </a:pPr>
            <a:endParaRPr lang="en-US" dirty="0"/>
          </a:p>
        </p:txBody>
      </p:sp>
    </p:spTree>
    <p:extLst>
      <p:ext uri="{BB962C8B-B14F-4D97-AF65-F5344CB8AC3E}">
        <p14:creationId xmlns:p14="http://schemas.microsoft.com/office/powerpoint/2010/main" val="723584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r>
              <a:rPr lang="en-US" dirty="0"/>
              <a:t>Karl and Kate</a:t>
            </a:r>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a:bodyPr>
          <a:lstStyle/>
          <a:p>
            <a:pPr marL="0" indent="0">
              <a:buNone/>
            </a:pPr>
            <a:r>
              <a:rPr lang="en-US" sz="2400" dirty="0">
                <a:latin typeface="Calibri" panose="020F0502020204030204" pitchFamily="34" charset="0"/>
              </a:rPr>
              <a:t>Case Study 1 – </a:t>
            </a:r>
          </a:p>
          <a:p>
            <a:pPr marL="0" indent="0">
              <a:buNone/>
            </a:pPr>
            <a:r>
              <a:rPr lang="en-US" sz="2400" dirty="0">
                <a:latin typeface="Calibri" panose="020F0502020204030204" pitchFamily="34" charset="0"/>
              </a:rPr>
              <a:t>Karl and Kate are grandparents to two newly born grandchildren, one each to daughter Kristen and son Ken. What are their options for making annual exclusion gifts to them in 2023 and 2024?</a:t>
            </a:r>
          </a:p>
          <a:p>
            <a:pPr marL="0" indent="0">
              <a:buNone/>
            </a:pPr>
            <a:endParaRPr lang="en-US" sz="2400" dirty="0">
              <a:latin typeface="Calibri" panose="020F0502020204030204" pitchFamily="34" charset="0"/>
            </a:endParaRPr>
          </a:p>
          <a:p>
            <a:pPr marL="0" indent="0">
              <a:buNone/>
            </a:pPr>
            <a:r>
              <a:rPr lang="en-US" sz="2400" dirty="0">
                <a:latin typeface="Calibri" panose="020F0502020204030204" pitchFamily="34" charset="0"/>
              </a:rPr>
              <a:t>Case Study 2 – </a:t>
            </a:r>
          </a:p>
          <a:p>
            <a:pPr marL="0" indent="0">
              <a:buNone/>
            </a:pPr>
            <a:r>
              <a:rPr lang="en-US" sz="2400" dirty="0">
                <a:latin typeface="Calibri" panose="020F0502020204030204" pitchFamily="34" charset="0"/>
              </a:rPr>
              <a:t>Joe has a taxable estate. He is not married and has no children but has several highly-adored nieces and nephews. What options are available to him benefit his nieces and nephews and reduce his potential estate tax liability? </a:t>
            </a: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1907325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3986</TotalTime>
  <Words>2392</Words>
  <Application>Microsoft Office PowerPoint</Application>
  <PresentationFormat>Widescreen</PresentationFormat>
  <Paragraphs>310</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vt:lpstr>
      <vt:lpstr>Calibri Light</vt:lpstr>
      <vt:lpstr>Knowledge2017</vt:lpstr>
      <vt:lpstr>Office Theme</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Karl and Kate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MARKALAN SMITH</dc:creator>
  <cp:lastModifiedBy>Markalan Smith</cp:lastModifiedBy>
  <cp:revision>22</cp:revision>
  <cp:lastPrinted>2023-10-29T16:33:09Z</cp:lastPrinted>
  <dcterms:created xsi:type="dcterms:W3CDTF">2023-10-29T16:02:35Z</dcterms:created>
  <dcterms:modified xsi:type="dcterms:W3CDTF">2023-11-08T04:04:40Z</dcterms:modified>
</cp:coreProperties>
</file>